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9"/>
  </p:notesMasterIdLst>
  <p:handoutMasterIdLst>
    <p:handoutMasterId r:id="rId20"/>
  </p:handoutMasterIdLst>
  <p:sldIdLst>
    <p:sldId id="932" r:id="rId2"/>
    <p:sldId id="938" r:id="rId3"/>
    <p:sldId id="935" r:id="rId4"/>
    <p:sldId id="936" r:id="rId5"/>
    <p:sldId id="937" r:id="rId6"/>
    <p:sldId id="940" r:id="rId7"/>
    <p:sldId id="939" r:id="rId8"/>
    <p:sldId id="941" r:id="rId9"/>
    <p:sldId id="942" r:id="rId10"/>
    <p:sldId id="943" r:id="rId11"/>
    <p:sldId id="944" r:id="rId12"/>
    <p:sldId id="945" r:id="rId13"/>
    <p:sldId id="946" r:id="rId14"/>
    <p:sldId id="947" r:id="rId15"/>
    <p:sldId id="948" r:id="rId16"/>
    <p:sldId id="949" r:id="rId17"/>
    <p:sldId id="934" r:id="rId18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E578E"/>
    <a:srgbClr val="A33F90"/>
    <a:srgbClr val="2D4151"/>
    <a:srgbClr val="00A501"/>
    <a:srgbClr val="008000"/>
    <a:srgbClr val="FF0000"/>
    <a:srgbClr val="99FFCC"/>
    <a:srgbClr val="9FCAFF"/>
    <a:srgbClr val="DDDDDD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 varScale="1">
        <p:scale>
          <a:sx n="81" d="100"/>
          <a:sy n="81" d="100"/>
        </p:scale>
        <p:origin x="-282" y="-102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5/24/2012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692620"/>
            <a:ext cx="8785220" cy="5760800"/>
          </a:xfrm>
        </p:spPr>
        <p:txBody>
          <a:bodyPr/>
          <a:lstStyle/>
          <a:p>
            <a:pPr lvl="0"/>
            <a:r>
              <a:rPr lang="en-US" dirty="0" smtClean="0"/>
              <a:t>08:55 Fill 2653 stable beams</a:t>
            </a:r>
          </a:p>
          <a:p>
            <a:pPr lvl="1"/>
            <a:r>
              <a:rPr lang="en-US" dirty="0" smtClean="0"/>
              <a:t>1.40e11 ppb, 5.6 10</a:t>
            </a:r>
            <a:r>
              <a:rPr lang="en-US" baseline="30000" dirty="0" smtClean="0"/>
              <a:t>33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, 11.6 pb-1 total </a:t>
            </a:r>
            <a:r>
              <a:rPr lang="en-US" dirty="0" err="1" smtClean="0"/>
              <a:t>lumi</a:t>
            </a:r>
            <a:r>
              <a:rPr lang="en-US" dirty="0" smtClean="0"/>
              <a:t> delivered.</a:t>
            </a:r>
          </a:p>
          <a:p>
            <a:pPr lvl="0"/>
            <a:r>
              <a:rPr lang="en-US" dirty="0" smtClean="0"/>
              <a:t>09:31 Dumped by collimator interlock: </a:t>
            </a:r>
          </a:p>
          <a:p>
            <a:pPr lvl="1"/>
            <a:r>
              <a:rPr lang="en-US" dirty="0" smtClean="0"/>
              <a:t>TCDD (injection movable mask/collimator) for beam 1.</a:t>
            </a:r>
          </a:p>
          <a:p>
            <a:pPr lvl="1"/>
            <a:r>
              <a:rPr lang="en-US" dirty="0" smtClean="0"/>
              <a:t>10:55 Access for replacement of power supply for PXI rack.</a:t>
            </a:r>
          </a:p>
          <a:p>
            <a:pPr lvl="1"/>
            <a:r>
              <a:rPr lang="en-US" dirty="0" smtClean="0"/>
              <a:t>11:41 Access finished. </a:t>
            </a:r>
          </a:p>
          <a:p>
            <a:pPr lvl="1"/>
            <a:r>
              <a:rPr lang="en-US" dirty="0" smtClean="0"/>
              <a:t>Recovering TCDD and TDI positions for beam 1. </a:t>
            </a:r>
          </a:p>
          <a:p>
            <a:pPr lvl="1"/>
            <a:r>
              <a:rPr lang="en-US" dirty="0" smtClean="0"/>
              <a:t>In shadow: QPS board swap on RQTL11.L5B1 and RCD.A45B1.</a:t>
            </a:r>
          </a:p>
          <a:p>
            <a:r>
              <a:rPr lang="en-US" dirty="0" smtClean="0"/>
              <a:t>13:02 Injection.</a:t>
            </a:r>
          </a:p>
          <a:p>
            <a:pPr lvl="1"/>
            <a:r>
              <a:rPr lang="en-US" dirty="0" smtClean="0"/>
              <a:t>Steering TI2 and TI8, </a:t>
            </a:r>
          </a:p>
          <a:p>
            <a:pPr lvl="1"/>
            <a:r>
              <a:rPr lang="en-US" dirty="0" smtClean="0"/>
              <a:t>14:05 problems with BPM interlocks from LSS4 and LSS6. PS and SPS need to readjust the beam.</a:t>
            </a:r>
          </a:p>
          <a:p>
            <a:pPr lvl="1"/>
            <a:r>
              <a:rPr lang="en-US" dirty="0" smtClean="0"/>
              <a:t>14:15 TOTEM interlock for injection: intermittent fault. Experts checked but not understood. Seems to be on BIC side: CIBF (CIBU fiber). Take out TOTEM interlock? To be discussed with MPP.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Wed 23.05.12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24-05-2012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620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65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90" y="980660"/>
            <a:ext cx="8813255" cy="44255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Excitation Seen on B2H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52400" y="5589300"/>
            <a:ext cx="1310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</a:t>
            </a:r>
            <a:r>
              <a:rPr lang="en-US" dirty="0" err="1" smtClean="0"/>
              <a:t>Arduini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by Bunch Intensity @ Dump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secure/attach.php?attachId=1248144&amp;type=png&amp;fname=201205240054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806109"/>
            <a:ext cx="8569190" cy="5467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692620"/>
            <a:ext cx="8785220" cy="5760800"/>
          </a:xfrm>
        </p:spPr>
        <p:txBody>
          <a:bodyPr/>
          <a:lstStyle/>
          <a:p>
            <a:r>
              <a:rPr lang="en-US" dirty="0" smtClean="0"/>
              <a:t>01:22 Problems with </a:t>
            </a:r>
            <a:r>
              <a:rPr lang="en-US" dirty="0" smtClean="0"/>
              <a:t>TCL.5R1.B1 (recurrent issue).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Masi</a:t>
            </a:r>
            <a:r>
              <a:rPr lang="en-US" dirty="0" smtClean="0"/>
              <a:t> disabled the resolver check on lost steps.</a:t>
            </a:r>
          </a:p>
          <a:p>
            <a:pPr lvl="1"/>
            <a:r>
              <a:rPr lang="en-US" dirty="0" smtClean="0"/>
              <a:t>To be followed…</a:t>
            </a:r>
          </a:p>
          <a:p>
            <a:r>
              <a:rPr lang="en-US" dirty="0" smtClean="0"/>
              <a:t>02:11 Injection.</a:t>
            </a:r>
          </a:p>
          <a:p>
            <a:r>
              <a:rPr lang="en-US" dirty="0" smtClean="0"/>
              <a:t>03:53 Stable beams. Peak </a:t>
            </a:r>
            <a:r>
              <a:rPr lang="en-US" dirty="0" err="1" smtClean="0"/>
              <a:t>lumi</a:t>
            </a:r>
            <a:r>
              <a:rPr lang="en-US" dirty="0" smtClean="0"/>
              <a:t>: 6e33.</a:t>
            </a:r>
          </a:p>
          <a:p>
            <a:r>
              <a:rPr lang="en-US" dirty="0" smtClean="0"/>
              <a:t>05:14 RB.A45 QPS </a:t>
            </a:r>
            <a:r>
              <a:rPr lang="en-US" dirty="0" smtClean="0"/>
              <a:t>trip. Recovery…</a:t>
            </a:r>
          </a:p>
          <a:p>
            <a:r>
              <a:rPr lang="en-US" dirty="0" smtClean="0"/>
              <a:t>Now preparing for injection…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Thu 24.05.12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24-05-2012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620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2658: Back to Best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30721" name="Picture 1" descr="https://ab-dep-op-elogbook.web.cern.ch/ab-dep-op-elogbook/elogbook/secure/attach.php?attachId=1248209&amp;type=png&amp;fname=20120524035804.png"/>
          <p:cNvPicPr>
            <a:picLocks noChangeAspect="1" noChangeArrowheads="1"/>
          </p:cNvPicPr>
          <p:nvPr/>
        </p:nvPicPr>
        <p:blipFill>
          <a:blip r:embed="rId2" cstate="print"/>
          <a:srcRect t="5815" b="10447"/>
          <a:stretch>
            <a:fillRect/>
          </a:stretch>
        </p:blipFill>
        <p:spPr bwMode="auto">
          <a:xfrm>
            <a:off x="539440" y="692619"/>
            <a:ext cx="7993110" cy="5887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Emittances</a:t>
            </a:r>
            <a:r>
              <a:rPr lang="en-US" dirty="0" smtClean="0"/>
              <a:t> Before/After Collisions B1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33793" name="Picture 1" descr="https://ab-dep-op-elogbook.web.cern.ch/ab-dep-op-elogbook/elogbook/secure/attach.php?attachId=1248213&amp;type=png&amp;fname=201205240406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2402"/>
            <a:ext cx="9143999" cy="2198558"/>
          </a:xfrm>
          <a:prstGeom prst="rect">
            <a:avLst/>
          </a:prstGeom>
          <a:noFill/>
        </p:spPr>
      </p:pic>
      <p:pic>
        <p:nvPicPr>
          <p:cNvPr id="33794" name="Picture 2" descr="https://ab-dep-op-elogbook.web.cern.ch/ab-dep-op-elogbook/elogbook/secure/attach.php?attachId=1248214&amp;type=png&amp;fname=201205240412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9277"/>
            <a:ext cx="9141735" cy="21980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9064" y="12687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</a:t>
            </a: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1367" y="206081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247" y="35730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</a:t>
            </a: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2550" y="436513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Emittances</a:t>
            </a:r>
            <a:r>
              <a:rPr lang="en-US" dirty="0" smtClean="0"/>
              <a:t> </a:t>
            </a:r>
            <a:r>
              <a:rPr lang="en-US" dirty="0" smtClean="0"/>
              <a:t>After </a:t>
            </a:r>
            <a:r>
              <a:rPr lang="en-US" dirty="0" smtClean="0"/>
              <a:t>Collisions </a:t>
            </a:r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34817" name="Picture 1" descr="https://ab-dep-op-elogbook.web.cern.ch/ab-dep-op-elogbook/elogbook/secure/attach.php?attachId=1248215&amp;type=png&amp;fname=201205240418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0660"/>
            <a:ext cx="9181965" cy="1872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764630"/>
            <a:ext cx="8641200" cy="5111750"/>
          </a:xfrm>
        </p:spPr>
        <p:txBody>
          <a:bodyPr/>
          <a:lstStyle/>
          <a:p>
            <a:r>
              <a:rPr lang="en-US" sz="2000" dirty="0" smtClean="0"/>
              <a:t>Initially we decided to choose the sign of current in the </a:t>
            </a:r>
            <a:r>
              <a:rPr lang="en-US" sz="2000" dirty="0" err="1" smtClean="0"/>
              <a:t>ocupoles</a:t>
            </a:r>
            <a:r>
              <a:rPr lang="en-US" sz="2000" dirty="0" smtClean="0"/>
              <a:t> to generate a </a:t>
            </a:r>
            <a:r>
              <a:rPr lang="en-US" sz="2000" dirty="0" smtClean="0">
                <a:solidFill>
                  <a:srgbClr val="FF0000"/>
                </a:solidFill>
              </a:rPr>
              <a:t>negative amplitude </a:t>
            </a:r>
            <a:r>
              <a:rPr lang="en-US" sz="2000" dirty="0" smtClean="0"/>
              <a:t>detuning in both planes in order to be far away from the </a:t>
            </a:r>
            <a:r>
              <a:rPr lang="en-US" sz="2000" dirty="0" err="1" smtClean="0"/>
              <a:t>the</a:t>
            </a:r>
            <a:r>
              <a:rPr lang="en-US" sz="2000" dirty="0" smtClean="0"/>
              <a:t> order </a:t>
            </a:r>
            <a:r>
              <a:rPr lang="en-US" sz="2000" dirty="0" err="1" smtClean="0"/>
              <a:t>resonnances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r>
              <a:rPr lang="en-US" sz="2000" dirty="0" smtClean="0"/>
              <a:t>As </a:t>
            </a:r>
            <a:r>
              <a:rPr lang="en-US" sz="2000" dirty="0" smtClean="0"/>
              <a:t>a result the </a:t>
            </a:r>
            <a:r>
              <a:rPr lang="en-US" sz="2000" dirty="0" err="1" smtClean="0"/>
              <a:t>octupole</a:t>
            </a:r>
            <a:r>
              <a:rPr lang="en-US" sz="2000" dirty="0" smtClean="0"/>
              <a:t> detuning fight against the beam-beam induced detuning.</a:t>
            </a:r>
          </a:p>
          <a:p>
            <a:r>
              <a:rPr lang="en-US" sz="2000" dirty="0" smtClean="0"/>
              <a:t> </a:t>
            </a:r>
            <a:r>
              <a:rPr lang="en-US" sz="2000" dirty="0" smtClean="0"/>
              <a:t>Now </a:t>
            </a:r>
            <a:r>
              <a:rPr lang="en-US" sz="2000" dirty="0" smtClean="0"/>
              <a:t>putting some </a:t>
            </a:r>
            <a:r>
              <a:rPr lang="en-US" sz="2000" dirty="0" smtClean="0"/>
              <a:t>numbers</a:t>
            </a:r>
          </a:p>
          <a:p>
            <a:pPr lvl="1"/>
            <a:r>
              <a:rPr lang="en-US" sz="1800" dirty="0" smtClean="0"/>
              <a:t>a</a:t>
            </a:r>
            <a:r>
              <a:rPr lang="en-US" sz="1800" dirty="0" smtClean="0"/>
              <a:t>) 500 A in MO at 4 </a:t>
            </a:r>
            <a:r>
              <a:rPr lang="en-US" sz="1800" dirty="0" err="1" smtClean="0"/>
              <a:t>TeV</a:t>
            </a:r>
            <a:r>
              <a:rPr lang="en-US" sz="1800" dirty="0" smtClean="0"/>
              <a:t> gives an amplitude detuning of -3.4 10^{-3} at 6 sigma peak </a:t>
            </a:r>
            <a:r>
              <a:rPr lang="en-US" sz="1800" dirty="0" smtClean="0"/>
              <a:t>amplitude</a:t>
            </a:r>
          </a:p>
          <a:p>
            <a:pPr lvl="1"/>
            <a:r>
              <a:rPr lang="en-US" sz="1800" dirty="0" smtClean="0"/>
              <a:t>b</a:t>
            </a:r>
            <a:r>
              <a:rPr lang="en-US" sz="1800" dirty="0" smtClean="0"/>
              <a:t>) </a:t>
            </a:r>
            <a:r>
              <a:rPr lang="en-US" sz="1800" dirty="0" err="1" smtClean="0"/>
              <a:t>Nb</a:t>
            </a:r>
            <a:r>
              <a:rPr lang="en-US" sz="1800" dirty="0" smtClean="0"/>
              <a:t>=1.3E11, epsilon=2.5 micron, gives a beam tune spread of about + 5 10^{-3} for the bunches </a:t>
            </a:r>
            <a:r>
              <a:rPr lang="en-US" sz="1800" dirty="0" err="1" smtClean="0"/>
              <a:t>collding</a:t>
            </a:r>
            <a:r>
              <a:rPr lang="en-US" sz="1800" dirty="0" smtClean="0"/>
              <a:t> in IR8 only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r>
              <a:rPr lang="en-US" sz="2000" dirty="0" smtClean="0"/>
              <a:t>Therefore after some hours of coast, proton burning or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growth, the sum of the two can be equal to zero, something which also did not occur last year </a:t>
            </a:r>
            <a:r>
              <a:rPr lang="en-US" sz="2000" dirty="0" err="1" smtClean="0"/>
              <a:t>runing</a:t>
            </a:r>
            <a:r>
              <a:rPr lang="en-US" sz="2000" dirty="0" smtClean="0"/>
              <a:t> at only 100-200A in the </a:t>
            </a:r>
            <a:r>
              <a:rPr lang="en-US" sz="2000" dirty="0" err="1" smtClean="0"/>
              <a:t>octupole</a:t>
            </a:r>
            <a:r>
              <a:rPr lang="en-US" sz="2000" dirty="0" smtClean="0"/>
              <a:t> (the beam-beam tune spread was always bigger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r>
              <a:rPr lang="en-US" sz="2000" dirty="0" smtClean="0"/>
              <a:t>We could then suggest to try changing back </a:t>
            </a:r>
            <a:r>
              <a:rPr lang="en-US" sz="2000" dirty="0" smtClean="0"/>
              <a:t>the sign </a:t>
            </a:r>
            <a:r>
              <a:rPr lang="en-US" sz="2000" dirty="0" smtClean="0"/>
              <a:t>for the </a:t>
            </a:r>
            <a:r>
              <a:rPr lang="en-US" sz="2000" dirty="0" err="1" smtClean="0"/>
              <a:t>octupoles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Octupoles</a:t>
            </a:r>
            <a:r>
              <a:rPr lang="en-US" dirty="0" smtClean="0"/>
              <a:t> (E. </a:t>
            </a:r>
            <a:r>
              <a:rPr lang="en-US" dirty="0" err="1" smtClean="0"/>
              <a:t>Metral</a:t>
            </a:r>
            <a:r>
              <a:rPr lang="en-US" dirty="0" smtClean="0"/>
              <a:t>, S. </a:t>
            </a:r>
            <a:r>
              <a:rPr lang="en-US" dirty="0" err="1" smtClean="0"/>
              <a:t>Fartoukh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940" y="764630"/>
            <a:ext cx="8589650" cy="5544770"/>
          </a:xfrm>
        </p:spPr>
        <p:txBody>
          <a:bodyPr/>
          <a:lstStyle/>
          <a:p>
            <a:pPr>
              <a:tabLst>
                <a:tab pos="1314450" algn="l"/>
                <a:tab pos="2457450" algn="l"/>
              </a:tabLst>
            </a:pPr>
            <a:r>
              <a:rPr lang="en-US" b="1" u="sng" dirty="0" smtClean="0"/>
              <a:t>Delivering luminosity…</a:t>
            </a:r>
          </a:p>
          <a:p>
            <a:pPr>
              <a:tabLst>
                <a:tab pos="1314450" algn="l"/>
                <a:tab pos="2457450" algn="l"/>
              </a:tabLst>
            </a:pPr>
            <a:r>
              <a:rPr lang="en-US" dirty="0" smtClean="0"/>
              <a:t>Inverting </a:t>
            </a:r>
            <a:r>
              <a:rPr lang="en-US" dirty="0" err="1" smtClean="0"/>
              <a:t>octupole</a:t>
            </a:r>
            <a:r>
              <a:rPr lang="en-US" dirty="0" smtClean="0"/>
              <a:t> sign?</a:t>
            </a:r>
          </a:p>
          <a:p>
            <a:pPr>
              <a:tabLst>
                <a:tab pos="1314450" algn="l"/>
                <a:tab pos="2457450" algn="l"/>
              </a:tabLst>
            </a:pPr>
            <a:r>
              <a:rPr lang="en-US" dirty="0" smtClean="0"/>
              <a:t>Switching to new filling scheme (no IR8 “private” collisions).</a:t>
            </a:r>
            <a:endParaRPr lang="en-US" dirty="0" smtClean="0"/>
          </a:p>
          <a:p>
            <a:pPr>
              <a:tabLst>
                <a:tab pos="1314450" algn="l"/>
                <a:tab pos="2457450" algn="l"/>
              </a:tabLst>
            </a:pPr>
            <a:r>
              <a:rPr lang="en-US" dirty="0" smtClean="0"/>
              <a:t>Others: TCL follow-up. Strategy for intermittent TOTEM interlock for long weekend.</a:t>
            </a:r>
            <a:endParaRPr lang="en-US" dirty="0" smtClean="0"/>
          </a:p>
          <a:p>
            <a:pPr>
              <a:tabLst>
                <a:tab pos="1314450" algn="l"/>
                <a:tab pos="2457450" algn="l"/>
              </a:tabLst>
            </a:pPr>
            <a:r>
              <a:rPr lang="en-US" dirty="0" smtClean="0"/>
              <a:t>Non-urgent </a:t>
            </a:r>
            <a:r>
              <a:rPr lang="en-US" dirty="0" smtClean="0"/>
              <a:t>work:</a:t>
            </a:r>
          </a:p>
          <a:p>
            <a:pPr lvl="1">
              <a:tabLst>
                <a:tab pos="1314450" algn="l"/>
                <a:tab pos="2457450" algn="l"/>
              </a:tabLst>
            </a:pPr>
            <a:r>
              <a:rPr lang="en-US" dirty="0" smtClean="0"/>
              <a:t>End of fill tune scan to optimize beam lifetime through tune WP.</a:t>
            </a:r>
          </a:p>
          <a:p>
            <a:pPr lvl="1">
              <a:tabLst>
                <a:tab pos="1314450" algn="l"/>
                <a:tab pos="2457450" algn="l"/>
              </a:tabLst>
            </a:pPr>
            <a:r>
              <a:rPr lang="en-US" dirty="0" smtClean="0"/>
              <a:t>RF: end of fill time to fine-adjust the tuners (with beam). 1-2 hours needed.</a:t>
            </a:r>
          </a:p>
          <a:p>
            <a:pPr lvl="1">
              <a:tabLst>
                <a:tab pos="1314450" algn="l"/>
                <a:tab pos="2457450" algn="l"/>
              </a:tabLst>
            </a:pPr>
            <a:r>
              <a:rPr lang="en-US" dirty="0" smtClean="0"/>
              <a:t>RF: Install the operational batch-per-batch blow-up… when possible. 1-2 hours at injection. </a:t>
            </a:r>
          </a:p>
          <a:p>
            <a:pPr lvl="1">
              <a:tabLst>
                <a:tab pos="1314450" algn="l"/>
                <a:tab pos="2457450" algn="l"/>
              </a:tabLst>
            </a:pPr>
            <a:r>
              <a:rPr lang="en-US" dirty="0" smtClean="0"/>
              <a:t>Vacuum: Access to repair a pumping group in S45. </a:t>
            </a:r>
          </a:p>
          <a:p>
            <a:pPr lvl="1">
              <a:tabLst>
                <a:tab pos="1314450" algn="l"/>
                <a:tab pos="2457450" algn="l"/>
              </a:tabLst>
            </a:pPr>
            <a:r>
              <a:rPr lang="en-US" dirty="0" smtClean="0"/>
              <a:t>BI: Access to reconnect and repair head-tail monitor in IR4. 1-2 hours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Intensity Loss at Start of Stable Beams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3553" name="Picture 1" descr="https://ab-dep-op-elogbook.web.cern.ch/ab-dep-op-elogbook/elogbook/secure/attach.php?attachId=1247871&amp;type=png&amp;fname=20120523100550.png"/>
          <p:cNvPicPr>
            <a:picLocks noChangeAspect="1" noChangeArrowheads="1"/>
          </p:cNvPicPr>
          <p:nvPr/>
        </p:nvPicPr>
        <p:blipFill>
          <a:blip r:embed="rId2" cstate="print"/>
          <a:srcRect t="8144" b="32320"/>
          <a:stretch>
            <a:fillRect/>
          </a:stretch>
        </p:blipFill>
        <p:spPr bwMode="auto">
          <a:xfrm>
            <a:off x="144020" y="918808"/>
            <a:ext cx="8820590" cy="3500941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>
            <a:off x="3635870" y="1278858"/>
            <a:ext cx="1080150" cy="648090"/>
          </a:xfrm>
          <a:prstGeom prst="ellipse">
            <a:avLst/>
          </a:prstGeom>
          <a:noFill/>
          <a:ln w="381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430" y="4707789"/>
            <a:ext cx="8281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Tune feedback locked on wrong peak </a:t>
            </a:r>
            <a:r>
              <a:rPr lang="en-US" dirty="0" smtClean="0">
                <a:sym typeface="Wingdings" pitchFamily="2" charset="2"/>
              </a:rPr>
              <a:t> Q2h too low  slow </a:t>
            </a:r>
            <a:r>
              <a:rPr lang="en-US" dirty="0" err="1" smtClean="0">
                <a:sym typeface="Wingdings" pitchFamily="2" charset="2"/>
              </a:rPr>
              <a:t>emittance</a:t>
            </a:r>
            <a:r>
              <a:rPr lang="en-US" dirty="0" smtClean="0">
                <a:sym typeface="Wingdings" pitchFamily="2" charset="2"/>
              </a:rPr>
              <a:t> blow-up of all bunches  losses and reduced lifetime. 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Stopped by manual tune change.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Tune B2 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secure/attach.php?attachId=1247849&amp;type=png&amp;fname=20120523090422.png"/>
          <p:cNvPicPr>
            <a:picLocks noChangeAspect="1" noChangeArrowheads="1"/>
          </p:cNvPicPr>
          <p:nvPr/>
        </p:nvPicPr>
        <p:blipFill>
          <a:blip r:embed="rId2" cstate="print"/>
          <a:srcRect l="2520" t="15120" r="879" b="10539"/>
          <a:stretch>
            <a:fillRect/>
          </a:stretch>
        </p:blipFill>
        <p:spPr bwMode="auto">
          <a:xfrm>
            <a:off x="467430" y="908650"/>
            <a:ext cx="8281150" cy="424859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1115520" y="2996940"/>
            <a:ext cx="1296180" cy="14402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627730" y="2564880"/>
            <a:ext cx="504070" cy="4915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347830" y="2132820"/>
            <a:ext cx="648090" cy="7201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211950" y="1772770"/>
            <a:ext cx="2376330" cy="2880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2483710" y="2564880"/>
            <a:ext cx="0" cy="43206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483710" y="3532960"/>
            <a:ext cx="1471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Symbol" pitchFamily="18" charset="2"/>
              </a:rPr>
              <a:t>D</a:t>
            </a:r>
            <a:r>
              <a:rPr lang="en-US" sz="1600" b="1" dirty="0" err="1" smtClean="0"/>
              <a:t>Q</a:t>
            </a:r>
            <a:r>
              <a:rPr lang="en-US" sz="1600" b="1" baseline="-25000" dirty="0" err="1" smtClean="0"/>
              <a:t>h</a:t>
            </a:r>
            <a:r>
              <a:rPr lang="en-US" sz="1600" b="1" dirty="0" smtClean="0"/>
              <a:t> = + 0.001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60912" y="115663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E578E"/>
                </a:solidFill>
              </a:rPr>
              <a:t>Lifetime B1</a:t>
            </a:r>
            <a:endParaRPr lang="en-US" dirty="0">
              <a:solidFill>
                <a:srgbClr val="3E578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520" y="3297194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A33F90"/>
                </a:solidFill>
              </a:rPr>
              <a:t>Lifetime</a:t>
            </a:r>
            <a:br>
              <a:rPr lang="en-US" dirty="0" smtClean="0">
                <a:solidFill>
                  <a:srgbClr val="A33F90"/>
                </a:solidFill>
              </a:rPr>
            </a:br>
            <a:r>
              <a:rPr lang="en-US" dirty="0" smtClean="0">
                <a:solidFill>
                  <a:srgbClr val="A33F90"/>
                </a:solidFill>
              </a:rPr>
              <a:t>B2</a:t>
            </a:r>
            <a:endParaRPr lang="en-US" dirty="0">
              <a:solidFill>
                <a:srgbClr val="A33F9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10" y="2852920"/>
            <a:ext cx="1471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Symbol" pitchFamily="18" charset="2"/>
              </a:rPr>
              <a:t>D</a:t>
            </a:r>
            <a:r>
              <a:rPr lang="en-US" sz="1600" b="1" dirty="0" err="1" smtClean="0"/>
              <a:t>Q</a:t>
            </a:r>
            <a:r>
              <a:rPr lang="en-US" sz="1600" b="1" baseline="-25000" dirty="0" err="1" smtClean="0"/>
              <a:t>h</a:t>
            </a:r>
            <a:r>
              <a:rPr lang="en-US" sz="1600" b="1" dirty="0" smtClean="0"/>
              <a:t> = + 0.001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39940" y="2348850"/>
            <a:ext cx="1471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Symbol" pitchFamily="18" charset="2"/>
              </a:rPr>
              <a:t>D</a:t>
            </a:r>
            <a:r>
              <a:rPr lang="en-US" sz="1600" b="1" dirty="0" err="1" smtClean="0"/>
              <a:t>Q</a:t>
            </a:r>
            <a:r>
              <a:rPr lang="en-US" sz="1600" b="1" baseline="-25000" dirty="0" err="1" smtClean="0"/>
              <a:t>h</a:t>
            </a:r>
            <a:r>
              <a:rPr lang="en-US" sz="1600" b="1" dirty="0" smtClean="0"/>
              <a:t> = + 0.001</a:t>
            </a:r>
            <a:endParaRPr lang="en-US" sz="1600" b="1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203810" y="2204830"/>
            <a:ext cx="0" cy="37148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by Bunch Beam 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1505" name="Picture 1" descr="https://ab-dep-op-elogbook.web.cern.ch/ab-dep-op-elogbook/elogbook/secure/attach.php?attachId=1247869&amp;type=png&amp;fname=20120523100058.png"/>
          <p:cNvPicPr>
            <a:picLocks noChangeAspect="1" noChangeArrowheads="1"/>
          </p:cNvPicPr>
          <p:nvPr/>
        </p:nvPicPr>
        <p:blipFill>
          <a:blip r:embed="rId2" cstate="print"/>
          <a:srcRect t="8707" r="19087" b="15856"/>
          <a:stretch>
            <a:fillRect/>
          </a:stretch>
        </p:blipFill>
        <p:spPr bwMode="auto">
          <a:xfrm>
            <a:off x="683460" y="855539"/>
            <a:ext cx="7993110" cy="530984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2339690" y="3861060"/>
            <a:ext cx="0" cy="201628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306887" y="3933070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Q2h adjustment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Vacuum (LSS7R)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2529" name="Picture 1" descr="https://ab-dep-op-elogbook.web.cern.ch/ab-dep-op-elogbook/elogbook/secure/attach.php?attachId=1247870&amp;type=png&amp;fname=201205231004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49" y="764630"/>
            <a:ext cx="8890771" cy="489668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6444260" y="908650"/>
            <a:ext cx="0" cy="439261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923910" y="1012610"/>
            <a:ext cx="250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Q2h adjustment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692620"/>
            <a:ext cx="8785220" cy="5760800"/>
          </a:xfrm>
        </p:spPr>
        <p:txBody>
          <a:bodyPr/>
          <a:lstStyle/>
          <a:p>
            <a:pPr lvl="0"/>
            <a:r>
              <a:rPr lang="en-US" dirty="0" smtClean="0"/>
              <a:t>17:36 Injecting slightly higher bunch intensities: 1.47e11 average. </a:t>
            </a:r>
            <a:r>
              <a:rPr lang="en-US" dirty="0" err="1" smtClean="0"/>
              <a:t>Emittance</a:t>
            </a:r>
            <a:r>
              <a:rPr lang="en-US" dirty="0" smtClean="0"/>
              <a:t> from SPS: ~1.8 micron (on 12 b).</a:t>
            </a:r>
          </a:p>
          <a:p>
            <a:pPr lvl="0"/>
            <a:r>
              <a:rPr lang="en-US" dirty="0" smtClean="0"/>
              <a:t>18:41 Stable beams.</a:t>
            </a:r>
          </a:p>
          <a:p>
            <a:pPr lvl="1"/>
            <a:r>
              <a:rPr lang="en-US" dirty="0" smtClean="0"/>
              <a:t>At start of collisions: Some bunches with losses. Some instability observed: B2H. Lower beam 2 lifetime. B2H not trimmed up this time.</a:t>
            </a:r>
          </a:p>
          <a:p>
            <a:pPr lvl="1"/>
            <a:r>
              <a:rPr lang="en-US" dirty="0" smtClean="0"/>
              <a:t>Stable after being in collision.</a:t>
            </a:r>
          </a:p>
          <a:p>
            <a:pPr lvl="1"/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: 5.6e33. Higher bunch intensities did not result in higher luminosity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emittance</a:t>
            </a:r>
            <a:r>
              <a:rPr lang="en-US" dirty="0" smtClean="0">
                <a:sym typeface="Wingdings" pitchFamily="2" charset="2"/>
              </a:rPr>
              <a:t> blow-up</a:t>
            </a:r>
            <a:r>
              <a:rPr lang="en-US" dirty="0" smtClean="0">
                <a:sym typeface="Wingdings" pitchFamily="2" charset="2"/>
              </a:rPr>
              <a:t>!?</a:t>
            </a:r>
          </a:p>
          <a:p>
            <a:r>
              <a:rPr lang="en-US" dirty="0" smtClean="0">
                <a:sym typeface="Wingdings" pitchFamily="2" charset="2"/>
              </a:rPr>
              <a:t>00:41 Dumped by interlocked BPM in IR6</a:t>
            </a:r>
            <a:endParaRPr lang="en-US" dirty="0" smtClean="0"/>
          </a:p>
          <a:p>
            <a:pPr lvl="1"/>
            <a:r>
              <a:rPr lang="en-US" dirty="0" smtClean="0"/>
              <a:t>The 3 bunches in ring 2 that collide only in 8 lost intensity at about 23:20, 23:50 and </a:t>
            </a:r>
            <a:r>
              <a:rPr lang="en-US" dirty="0" smtClean="0"/>
              <a:t>00:25.</a:t>
            </a:r>
          </a:p>
          <a:p>
            <a:pPr lvl="1"/>
            <a:r>
              <a:rPr lang="en-US" dirty="0" smtClean="0"/>
              <a:t>Note </a:t>
            </a:r>
            <a:r>
              <a:rPr lang="en-US" dirty="0" smtClean="0"/>
              <a:t>that the losses go in steps and seem to synchronize at </a:t>
            </a:r>
            <a:r>
              <a:rPr lang="en-US" dirty="0" smtClean="0"/>
              <a:t>time.</a:t>
            </a:r>
          </a:p>
          <a:p>
            <a:pPr lvl="1"/>
            <a:r>
              <a:rPr lang="en-US" dirty="0" smtClean="0"/>
              <a:t>Bunches </a:t>
            </a:r>
            <a:r>
              <a:rPr lang="en-US" dirty="0" smtClean="0"/>
              <a:t>were at around 6e10 ppb at the time of the dump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Wed/Thu 23/24.05.12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24-05-2012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620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2/3 Design Intensity (130 MJ)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049" name="Picture 1" descr="https://ab-dep-op-elogbook.web.cern.ch/ab-dep-op-elogbook/elogbook/secure/attach.php?attachId=1248045&amp;type=png&amp;fname=20120523183513.png"/>
          <p:cNvPicPr>
            <a:picLocks noChangeAspect="1" noChangeArrowheads="1"/>
          </p:cNvPicPr>
          <p:nvPr/>
        </p:nvPicPr>
        <p:blipFill>
          <a:blip r:embed="rId2" cstate="print"/>
          <a:srcRect t="5387" b="10584"/>
          <a:stretch>
            <a:fillRect/>
          </a:stretch>
        </p:blipFill>
        <p:spPr bwMode="auto">
          <a:xfrm>
            <a:off x="836162" y="764630"/>
            <a:ext cx="7624378" cy="5616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by bunch losses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6625" name="Picture 1" descr="https://ab-dep-op-elogbook.web.cern.ch/ab-dep-op-elogbook/elogbook/secure/attach.php?attachId=1248054&amp;type=png&amp;fname=201205231847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959" y="764630"/>
            <a:ext cx="8147611" cy="580533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971500" y="1484730"/>
            <a:ext cx="0" cy="38885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971500" y="1772770"/>
            <a:ext cx="1175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Start collision process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627730" y="1484730"/>
            <a:ext cx="0" cy="388854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99740" y="1660700"/>
            <a:ext cx="1175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Collision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Very Modest (No?) Increase in Peak Luminosity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24-05-2012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7650" name="Picture 2" descr="http://cs-ccr-www3.cern.ch/vistar_capture/lhc1.png?0.7858981229050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692620"/>
            <a:ext cx="7849090" cy="588681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 bwMode="auto">
          <a:xfrm>
            <a:off x="1619590" y="2337000"/>
            <a:ext cx="223231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580140" y="2396796"/>
            <a:ext cx="259236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49464</TotalTime>
  <Words>685</Words>
  <Application>Microsoft Office PowerPoint</Application>
  <PresentationFormat>On-screen Show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Pixel</vt:lpstr>
      <vt:lpstr>Wed 23.05.12</vt:lpstr>
      <vt:lpstr>B2 Intensity Loss at Start of Stable Beams</vt:lpstr>
      <vt:lpstr>Adjusting Tune B2 H</vt:lpstr>
      <vt:lpstr>Bunch by Bunch Beam Loss</vt:lpstr>
      <vt:lpstr>Effect on Vacuum (LSS7R)</vt:lpstr>
      <vt:lpstr>Wed/Thu 23/24.05.12</vt:lpstr>
      <vt:lpstr>2/3 Design Intensity (130 MJ)</vt:lpstr>
      <vt:lpstr>Bunch by bunch losses</vt:lpstr>
      <vt:lpstr>Very Modest (No?) Increase in Peak Luminosity</vt:lpstr>
      <vt:lpstr>Excitation Seen on B2H</vt:lpstr>
      <vt:lpstr>Bunch by Bunch Intensity @ Dump Time</vt:lpstr>
      <vt:lpstr>Thu 24.05.12</vt:lpstr>
      <vt:lpstr>Fill 2658: Back to Best Performance</vt:lpstr>
      <vt:lpstr>Emittances Before/After Collisions B1</vt:lpstr>
      <vt:lpstr>Emittances After Collisions B2</vt:lpstr>
      <vt:lpstr>Octupoles (E. Metral, S. Fartoukh)</vt:lpstr>
      <vt:lpstr>Planning 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2466</cp:revision>
  <dcterms:created xsi:type="dcterms:W3CDTF">2010-10-13T07:44:28Z</dcterms:created>
  <dcterms:modified xsi:type="dcterms:W3CDTF">2012-05-24T06:27:43Z</dcterms:modified>
</cp:coreProperties>
</file>