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925" r:id="rId2"/>
    <p:sldId id="943" r:id="rId3"/>
    <p:sldId id="928" r:id="rId4"/>
    <p:sldId id="935" r:id="rId5"/>
    <p:sldId id="916" r:id="rId6"/>
    <p:sldId id="914" r:id="rId7"/>
    <p:sldId id="944" r:id="rId8"/>
    <p:sldId id="945" r:id="rId9"/>
    <p:sldId id="938" r:id="rId10"/>
    <p:sldId id="939" r:id="rId11"/>
    <p:sldId id="946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2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5/20/2012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20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-Mai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Jan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Uythoven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752600"/>
            <a:ext cx="6324600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Status yesterday morning 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36909" b="28605"/>
          <a:stretch>
            <a:fillRect/>
          </a:stretch>
        </p:blipFill>
        <p:spPr>
          <a:xfrm>
            <a:off x="543593" y="2667000"/>
            <a:ext cx="8543593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Sat Night / Sun Morning</a:t>
            </a:r>
            <a:endParaRPr lang="en-US" sz="3200" kern="0" dirty="0" smtClean="0">
              <a:solidFill>
                <a:srgbClr val="FF0000"/>
              </a:solidFill>
            </a:endParaRPr>
          </a:p>
          <a:p>
            <a:pPr lvl="0" eaLnBrk="0" hangingPunct="0">
              <a:defRPr/>
            </a:pPr>
            <a:r>
              <a:rPr lang="en-GB" sz="2400" dirty="0" smtClean="0"/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105400"/>
            <a:ext cx="71540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05:37h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 glitch</a:t>
            </a:r>
            <a:r>
              <a:rPr lang="en-US" sz="2000" b="1" i="1" dirty="0" smtClean="0">
                <a:latin typeface="Times New Roman"/>
                <a:cs typeface="Times New Roman"/>
              </a:rPr>
              <a:t>.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Lose sectors 45, 56, 78, 81 and RD1.LR1 and RD34.LR3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23008"/>
          <a:stretch>
            <a:fillRect/>
          </a:stretch>
        </p:blipFill>
        <p:spPr>
          <a:xfrm>
            <a:off x="4876800" y="1219200"/>
            <a:ext cx="4081813" cy="26986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295400"/>
            <a:ext cx="41100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04:40h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abort gap cleaning required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reason not yet clear</a:t>
            </a:r>
          </a:p>
        </p:txBody>
      </p:sp>
    </p:spTree>
    <p:extLst>
      <p:ext uri="{BB962C8B-B14F-4D97-AF65-F5344CB8AC3E}">
        <p14:creationId xmlns:p14="http://schemas.microsoft.com/office/powerpoint/2010/main" val="11858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Sat Night</a:t>
            </a:r>
            <a:endParaRPr lang="en-US" sz="3200" kern="0" dirty="0" smtClean="0">
              <a:solidFill>
                <a:srgbClr val="FF0000"/>
              </a:solidFill>
            </a:endParaRPr>
          </a:p>
          <a:p>
            <a:pPr lvl="0" eaLnBrk="0" hangingPunct="0">
              <a:defRPr/>
            </a:pPr>
            <a:r>
              <a:rPr lang="en-GB" sz="2400" dirty="0" smtClean="0"/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295400"/>
            <a:ext cx="19512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latest statistics</a:t>
            </a:r>
            <a:endParaRPr lang="en-US" sz="2000" b="1" i="1" dirty="0" smtClean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5257800" cy="3778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652" y="152400"/>
            <a:ext cx="2827748" cy="2032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6773452" y="19812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7078252" y="19812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01658" y="2743200"/>
            <a:ext cx="219881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added since </a:t>
            </a:r>
            <a:r>
              <a:rPr lang="en-US" b="1" i="1" dirty="0" err="1" smtClean="0">
                <a:latin typeface="Times New Roman"/>
                <a:cs typeface="Times New Roman"/>
              </a:rPr>
              <a:t>Tursday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99" y="3886200"/>
            <a:ext cx="360537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4582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b="1" i="1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kumimoji="0" lang="en-GB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</a:t>
            </a:r>
            <a:endParaRPr kumimoji="0" lang="en-GB" sz="24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066800"/>
            <a:ext cx="7098260" cy="3077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  investigating IP8 situation and / or bunch losses</a:t>
            </a: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* </a:t>
            </a:r>
            <a:r>
              <a:rPr lang="en-US" sz="2200" b="1" i="1" dirty="0" smtClean="0">
                <a:latin typeface="Times New Roman"/>
                <a:cs typeface="Times New Roman"/>
              </a:rPr>
              <a:t>separation in IP8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checked during night shift: ok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*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crossing angle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for the diagonal leveling checked, 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based on BPM readings (at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= 22m)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hor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≈ 0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μrad</a:t>
            </a:r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vert. ≈100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μrad</a:t>
            </a:r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457200" y="4267200"/>
            <a:ext cx="84582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b="1" i="1" kern="0" dirty="0" smtClean="0">
                <a:solidFill>
                  <a:srgbClr val="FF0000"/>
                </a:solidFill>
                <a:latin typeface="+mn-lt"/>
              </a:rPr>
              <a:t>Sa</a:t>
            </a:r>
            <a:r>
              <a:rPr lang="en-GB" sz="2400" b="1" i="1" kern="0" noProof="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kumimoji="0" lang="en-GB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</a:t>
            </a:r>
            <a:endParaRPr kumimoji="0" lang="en-GB" sz="24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854" y="4857690"/>
            <a:ext cx="396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Plan: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latin typeface="Times New Roman"/>
                <a:cs typeface="Times New Roman"/>
              </a:rPr>
              <a:t> with new filling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0"/>
            <a:ext cx="84582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838200"/>
            <a:ext cx="6617517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09:16h </a:t>
            </a:r>
            <a:r>
              <a:rPr lang="en-US" sz="2200" b="1" i="1" dirty="0" smtClean="0">
                <a:latin typeface="Times New Roman"/>
                <a:cs typeface="Times New Roman"/>
              </a:rPr>
              <a:t>injection for physics</a:t>
            </a:r>
          </a:p>
          <a:p>
            <a:r>
              <a:rPr lang="en-US" sz="2000" b="1" i="1" smtClean="0">
                <a:latin typeface="Times New Roman"/>
                <a:cs typeface="Times New Roman"/>
              </a:rPr>
              <a:t>	again</a:t>
            </a:r>
            <a:r>
              <a:rPr lang="en-US" sz="2000" b="1" i="1" dirty="0" smtClean="0">
                <a:latin typeface="Times New Roman"/>
                <a:cs typeface="Times New Roman"/>
              </a:rPr>
              <a:t>: very clean and clear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injection with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filling scheme </a:t>
            </a:r>
            <a:r>
              <a:rPr lang="en-US" sz="2000" b="1" i="1" dirty="0" smtClean="0">
                <a:latin typeface="Times New Roman"/>
                <a:cs typeface="Times New Roman"/>
              </a:rPr>
              <a:t>!!!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09:46h 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/ squeeze / collisions: without any trouble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10:24h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0" y="304800"/>
            <a:ext cx="2641600" cy="2030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5475" b="35981"/>
          <a:stretch>
            <a:fillRect/>
          </a:stretch>
        </p:blipFill>
        <p:spPr>
          <a:xfrm>
            <a:off x="2570615" y="3436052"/>
            <a:ext cx="6497185" cy="33457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95800" y="3962400"/>
            <a:ext cx="9144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3962400"/>
            <a:ext cx="9144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lvl="0" algn="l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FF0000"/>
                </a:solidFill>
              </a:rPr>
              <a:t>Sat Morning</a:t>
            </a:r>
            <a:endParaRPr lang="en-GB" sz="2800" dirty="0" smtClean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371600"/>
            <a:ext cx="246916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bunch intensities: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scheme</a:t>
            </a: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old scheme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46459"/>
            <a:ext cx="5943600" cy="15866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t="36787" b="31928"/>
          <a:stretch>
            <a:fillRect/>
          </a:stretch>
        </p:blipFill>
        <p:spPr>
          <a:xfrm>
            <a:off x="2895600" y="2914219"/>
            <a:ext cx="5941660" cy="15815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838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Sat Morning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219200"/>
            <a:ext cx="83573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still: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losses of single bunch intensities in the very first part of “stable beams”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but very much reduced.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ΔI/I  ≤ 20%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00200"/>
            <a:ext cx="3803353" cy="2199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664" y="5029200"/>
            <a:ext cx="5381336" cy="1498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3886200"/>
            <a:ext cx="794370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10:52h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dump: </a:t>
            </a:r>
            <a:r>
              <a:rPr lang="en-US" dirty="0" smtClean="0">
                <a:solidFill>
                  <a:srgbClr val="000000"/>
                </a:solidFill>
              </a:rPr>
              <a:t>BLM L1 spurious trigger  .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 difficult to stay politically correct</a:t>
            </a:r>
          </a:p>
          <a:p>
            <a:endParaRPr lang="en-US" sz="22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13:14h </a:t>
            </a:r>
            <a:r>
              <a:rPr lang="en-US" sz="2200" b="1" i="1" dirty="0" smtClean="0">
                <a:latin typeface="Times New Roman"/>
                <a:cs typeface="Times New Roman"/>
              </a:rPr>
              <a:t>pre-cycle, inject, ramp-squeeze-adjust-</a:t>
            </a:r>
            <a:r>
              <a:rPr lang="en-US" sz="2200" b="1" i="1" dirty="0" err="1" smtClean="0">
                <a:latin typeface="Times New Roman"/>
                <a:cs typeface="Times New Roman"/>
              </a:rPr>
              <a:t>lumi</a:t>
            </a:r>
            <a:endParaRPr lang="en-US" sz="2200" b="1" i="1" dirty="0" smtClean="0"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latin typeface="Times New Roman"/>
                <a:cs typeface="Times New Roman"/>
              </a:rPr>
              <a:t>	again: new scheme</a:t>
            </a:r>
          </a:p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Sat Morning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0668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time losses are even better ! Maximum losses after 30 minutes stable beam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298" y="1524000"/>
            <a:ext cx="5546102" cy="2362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4469" y="17526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68960" y="19812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02" y="4495800"/>
            <a:ext cx="6954498" cy="18646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400" y="4038600"/>
            <a:ext cx="456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pattern after declaring stable beams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90600"/>
            <a:ext cx="4675795" cy="5638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Sat Morning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295400"/>
            <a:ext cx="29140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direct comparison: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    single bunch losses 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with new / old scheme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34509" y="12192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70%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29000" y="14478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0709" y="42291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2%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44577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 bwMode="auto">
          <a:xfrm>
            <a:off x="914400" y="762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Sat Late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600" y="1828800"/>
            <a:ext cx="299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stable beams,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 problems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Sat Night</a:t>
            </a:r>
            <a:endParaRPr lang="en-US" sz="3200" kern="0" dirty="0" smtClean="0">
              <a:solidFill>
                <a:srgbClr val="FF0000"/>
              </a:solidFill>
            </a:endParaRPr>
          </a:p>
          <a:p>
            <a:pPr lvl="0" eaLnBrk="0" hangingPunct="0">
              <a:defRPr/>
            </a:pPr>
            <a:r>
              <a:rPr lang="en-GB" sz="2400" dirty="0" smtClean="0"/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00200"/>
            <a:ext cx="4648200" cy="1931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1143000"/>
            <a:ext cx="6354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stable beams,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price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(that we happily are willing)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pay: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Kicker Temperatures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7131" y="17526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95%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33800" y="1905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38400" y="3581400"/>
            <a:ext cx="5400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might have to wait a bit before next injection,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idea: soft start, check field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4343400"/>
            <a:ext cx="33856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05:20h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programmed dump 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t="5475" b="63357"/>
          <a:stretch>
            <a:fillRect/>
          </a:stretch>
        </p:blipFill>
        <p:spPr>
          <a:xfrm>
            <a:off x="2438400" y="4800600"/>
            <a:ext cx="6410556" cy="17575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419600" y="5638800"/>
            <a:ext cx="8382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5638800"/>
            <a:ext cx="8382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4060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33503</TotalTime>
  <Words>203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LHCpresentations</vt:lpstr>
      <vt:lpstr>PowerPoint Presentation</vt:lpstr>
      <vt:lpstr>PowerPoint Presentation</vt:lpstr>
      <vt:lpstr>PowerPoint Presentation</vt:lpstr>
      <vt:lpstr>Sat Morning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2160</cp:revision>
  <dcterms:created xsi:type="dcterms:W3CDTF">2012-05-20T06:42:28Z</dcterms:created>
  <dcterms:modified xsi:type="dcterms:W3CDTF">2012-05-20T07:51:13Z</dcterms:modified>
</cp:coreProperties>
</file>