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4"/>
  </p:notesMasterIdLst>
  <p:handoutMasterIdLst>
    <p:handoutMasterId r:id="rId15"/>
  </p:handoutMasterIdLst>
  <p:sldIdLst>
    <p:sldId id="859" r:id="rId2"/>
    <p:sldId id="866" r:id="rId3"/>
    <p:sldId id="862" r:id="rId4"/>
    <p:sldId id="863" r:id="rId5"/>
    <p:sldId id="865" r:id="rId6"/>
    <p:sldId id="861" r:id="rId7"/>
    <p:sldId id="864" r:id="rId8"/>
    <p:sldId id="867" r:id="rId9"/>
    <p:sldId id="870" r:id="rId10"/>
    <p:sldId id="871" r:id="rId11"/>
    <p:sldId id="868" r:id="rId12"/>
    <p:sldId id="869" r:id="rId13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1" autoAdjust="0"/>
    <p:restoredTop sz="91575" autoAdjust="0"/>
  </p:normalViewPr>
  <p:slideViewPr>
    <p:cSldViewPr>
      <p:cViewPr varScale="1">
        <p:scale>
          <a:sx n="100" d="100"/>
          <a:sy n="100" d="100"/>
        </p:scale>
        <p:origin x="-198" y="-6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15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13-5-12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13-5-12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13-5-12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13-5-12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13-5-12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13-5-12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13-5-12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13-5-12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13-5-12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13-5-12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13-5-12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13-5-12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13-5-12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13-5-12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13-5-12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Early morning reprise:</a:t>
            </a:r>
          </a:p>
          <a:p>
            <a:pPr lvl="1"/>
            <a:r>
              <a:rPr lang="en-GB" dirty="0" smtClean="0"/>
              <a:t>Thomas </a:t>
            </a:r>
            <a:r>
              <a:rPr lang="en-GB" dirty="0" err="1" smtClean="0"/>
              <a:t>Bohl</a:t>
            </a:r>
            <a:r>
              <a:rPr lang="en-GB" dirty="0" smtClean="0"/>
              <a:t> (SPS RF) solved </a:t>
            </a:r>
            <a:r>
              <a:rPr lang="en-GB" dirty="0"/>
              <a:t>the bunch length </a:t>
            </a:r>
            <a:r>
              <a:rPr lang="en-GB" dirty="0" smtClean="0"/>
              <a:t>problem. </a:t>
            </a:r>
            <a:r>
              <a:rPr lang="en-GB" dirty="0"/>
              <a:t>The </a:t>
            </a:r>
            <a:r>
              <a:rPr lang="en-GB" dirty="0" smtClean="0"/>
              <a:t>Longitudinal </a:t>
            </a:r>
            <a:r>
              <a:rPr lang="en-GB" dirty="0"/>
              <a:t>damper module was saturated. Now it's perfect. </a:t>
            </a:r>
            <a:endParaRPr lang="en-GB" dirty="0"/>
          </a:p>
          <a:p>
            <a:r>
              <a:rPr lang="en-GB" dirty="0" smtClean="0"/>
              <a:t>Spikey losses in squeeze – more or less as normal</a:t>
            </a:r>
            <a:r>
              <a:rPr lang="en-GB" dirty="0"/>
              <a:t> </a:t>
            </a:r>
            <a:r>
              <a:rPr lang="en-GB" dirty="0" smtClean="0"/>
              <a:t>– warnings to 48%</a:t>
            </a:r>
          </a:p>
          <a:p>
            <a:r>
              <a:rPr lang="en-GB" dirty="0" smtClean="0"/>
              <a:t>Long running sum losses going into collisions – TCLA, MQWs…</a:t>
            </a:r>
          </a:p>
          <a:p>
            <a:pPr lvl="1"/>
            <a:r>
              <a:rPr lang="en-GB" dirty="0" smtClean="0"/>
              <a:t>Tweaked tunes up for next fill</a:t>
            </a:r>
          </a:p>
          <a:p>
            <a:pPr lvl="1"/>
            <a:r>
              <a:rPr lang="en-GB" dirty="0" smtClean="0"/>
              <a:t>Also rolled back chromaticity trims to before TS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13-5-12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631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</a:t>
            </a:r>
            <a:r>
              <a:rPr lang="en-GB" dirty="0" smtClean="0"/>
              <a:t>rbit? 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13-5-12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5" y="1506800"/>
            <a:ext cx="457200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995" y="836640"/>
            <a:ext cx="4423949" cy="477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7048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Sunday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03:50 start ramp</a:t>
            </a:r>
          </a:p>
          <a:p>
            <a:r>
              <a:rPr lang="en-GB" dirty="0" smtClean="0"/>
              <a:t>Squeeze</a:t>
            </a:r>
          </a:p>
          <a:p>
            <a:pPr lvl="1"/>
            <a:r>
              <a:rPr lang="en-GB" dirty="0"/>
              <a:t>again </a:t>
            </a:r>
            <a:r>
              <a:rPr lang="en-GB" dirty="0" smtClean="0"/>
              <a:t>a </a:t>
            </a:r>
            <a:r>
              <a:rPr lang="en-GB" dirty="0"/>
              <a:t>loss-spike at ~</a:t>
            </a:r>
            <a:r>
              <a:rPr lang="en-GB" dirty="0" smtClean="0"/>
              <a:t>2.1m (~47%)</a:t>
            </a:r>
            <a:r>
              <a:rPr lang="en-GB" dirty="0"/>
              <a:t> </a:t>
            </a:r>
            <a:r>
              <a:rPr lang="en-GB" dirty="0" smtClean="0"/>
              <a:t>and 1.5 m</a:t>
            </a:r>
          </a:p>
          <a:p>
            <a:r>
              <a:rPr lang="en-GB" dirty="0"/>
              <a:t>no BLM warning level during collision BP </a:t>
            </a:r>
            <a:endParaRPr lang="en-GB" dirty="0" smtClean="0"/>
          </a:p>
          <a:p>
            <a:r>
              <a:rPr lang="en-GB" dirty="0" smtClean="0"/>
              <a:t>04:25 Stable beam #2623</a:t>
            </a:r>
          </a:p>
          <a:p>
            <a:pPr lvl="1"/>
            <a:r>
              <a:rPr lang="en-GB" dirty="0" smtClean="0"/>
              <a:t>1.23e11 ppb, 4.13e33 cm</a:t>
            </a:r>
            <a:r>
              <a:rPr lang="en-GB" baseline="30000" dirty="0" smtClean="0"/>
              <a:t>-2</a:t>
            </a:r>
            <a:r>
              <a:rPr lang="en-GB" dirty="0" smtClean="0"/>
              <a:t>s</a:t>
            </a:r>
            <a:r>
              <a:rPr lang="en-GB" baseline="30000" dirty="0" smtClean="0"/>
              <a:t>-1. </a:t>
            </a:r>
            <a:endParaRPr lang="en-GB" baseline="30000" dirty="0"/>
          </a:p>
          <a:p>
            <a:pPr lvl="1"/>
            <a:r>
              <a:rPr lang="en-GB" dirty="0" err="1" smtClean="0"/>
              <a:t>Emittance</a:t>
            </a:r>
            <a:r>
              <a:rPr lang="en-GB" dirty="0" smtClean="0"/>
              <a:t> from </a:t>
            </a:r>
            <a:r>
              <a:rPr lang="en-GB" dirty="0" err="1" smtClean="0"/>
              <a:t>lumi</a:t>
            </a:r>
            <a:r>
              <a:rPr lang="en-GB" dirty="0" smtClean="0"/>
              <a:t>: ~2.5 micron</a:t>
            </a:r>
          </a:p>
          <a:p>
            <a:endParaRPr lang="en-GB" dirty="0"/>
          </a:p>
          <a:p>
            <a:r>
              <a:rPr lang="en-GB" dirty="0" smtClean="0"/>
              <a:t>8:15 cold compressor off in point 2 – cooling water problem – </a:t>
            </a:r>
            <a:r>
              <a:rPr lang="en-GB" dirty="0" err="1" smtClean="0"/>
              <a:t>cryo</a:t>
            </a:r>
            <a:r>
              <a:rPr lang="en-GB" dirty="0" smtClean="0"/>
              <a:t> working feverishly to recover situation… maintaining stable beams in the meantime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13-5-12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88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Pile-up through the ages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13-5-12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5" y="646481"/>
            <a:ext cx="5220090" cy="29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5" y="3633264"/>
            <a:ext cx="5220090" cy="325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9440" y="2852920"/>
            <a:ext cx="936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Scans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364110" y="955403"/>
            <a:ext cx="33124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/>
              <a:t>Clear drop in brightness after TS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600" dirty="0" smtClean="0"/>
              <a:t>Not good for performance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1600" dirty="0" smtClean="0"/>
              <a:t>Also associated with the tails…</a:t>
            </a:r>
          </a:p>
        </p:txBody>
      </p:sp>
    </p:spTree>
    <p:extLst>
      <p:ext uri="{BB962C8B-B14F-4D97-AF65-F5344CB8AC3E}">
        <p14:creationId xmlns:p14="http://schemas.microsoft.com/office/powerpoint/2010/main" val="2888465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Saturday 09:00 to 22:00 fill 2621 </a:t>
            </a:r>
          </a:p>
          <a:p>
            <a:pPr lvl="1"/>
            <a:r>
              <a:rPr lang="en-GB" dirty="0"/>
              <a:t>13h 17m of stable </a:t>
            </a:r>
            <a:r>
              <a:rPr lang="en-GB" dirty="0" smtClean="0"/>
              <a:t>beams </a:t>
            </a:r>
          </a:p>
          <a:p>
            <a:pPr lvl="1"/>
            <a:r>
              <a:rPr lang="en-GB" dirty="0" smtClean="0"/>
              <a:t>119.4 pb-1 in Atlas </a:t>
            </a:r>
          </a:p>
          <a:p>
            <a:pPr lvl="1"/>
            <a:r>
              <a:rPr lang="en-GB" dirty="0" smtClean="0"/>
              <a:t>124.6 pb-1 in CMS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Peak luminosity </a:t>
            </a:r>
          </a:p>
          <a:p>
            <a:pPr lvl="2"/>
            <a:r>
              <a:rPr lang="en-GB" dirty="0" smtClean="0"/>
              <a:t>4.23e33 in Atlas</a:t>
            </a:r>
          </a:p>
          <a:p>
            <a:pPr lvl="2"/>
            <a:r>
              <a:rPr lang="en-GB" dirty="0" smtClean="0"/>
              <a:t>4.23e33 in CMS</a:t>
            </a:r>
          </a:p>
          <a:p>
            <a:pPr lvl="1"/>
            <a:r>
              <a:rPr lang="en-GB" dirty="0" smtClean="0"/>
              <a:t>1.23e11 ppb ~2.4 micron from luminosity</a:t>
            </a:r>
          </a:p>
          <a:p>
            <a:pPr lvl="2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13-5-12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90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Losses in the squeeze #2621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13-5-12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75" y="764630"/>
            <a:ext cx="9137223" cy="2102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300240" y="188550"/>
            <a:ext cx="216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Spikey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759" y="2957632"/>
            <a:ext cx="6013976" cy="3900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2435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Losses going into collisions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13-5-12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876300"/>
            <a:ext cx="787717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83710" y="6165380"/>
            <a:ext cx="4392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Primary collimator – skew – B2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793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Losses going into collisions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13-5-12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871538"/>
            <a:ext cx="7858125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79640" y="6093370"/>
            <a:ext cx="4104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Primary collimator – skew – B1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127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 – Sun – fill 2621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13-5-12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10" y="764630"/>
            <a:ext cx="6738954" cy="5908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06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2621 – luminosity lifetime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13-5-12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79" y="764629"/>
            <a:ext cx="4847105" cy="31166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60" y="3068950"/>
            <a:ext cx="5314950" cy="3457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539440" y="1268700"/>
            <a:ext cx="648090" cy="576080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410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Early Sunday morning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410" y="764630"/>
            <a:ext cx="8507410" cy="5616780"/>
          </a:xfrm>
        </p:spPr>
        <p:txBody>
          <a:bodyPr/>
          <a:lstStyle/>
          <a:p>
            <a:r>
              <a:rPr lang="en-GB" sz="1800" dirty="0"/>
              <a:t>23:00 little delay with SPS bunch </a:t>
            </a:r>
            <a:r>
              <a:rPr lang="en-GB" sz="1800" dirty="0" smtClean="0"/>
              <a:t>length and coupling adjustment</a:t>
            </a:r>
          </a:p>
          <a:p>
            <a:r>
              <a:rPr lang="en-GB" dirty="0" smtClean="0"/>
              <a:t>00:15 filling – slightly higher bunch current – 1.36e11 ppb</a:t>
            </a:r>
          </a:p>
          <a:p>
            <a:r>
              <a:rPr lang="en-GB" dirty="0" smtClean="0"/>
              <a:t>Heavy-</a:t>
            </a:r>
            <a:r>
              <a:rPr lang="en-GB" dirty="0" err="1" smtClean="0"/>
              <a:t>ish</a:t>
            </a:r>
            <a:r>
              <a:rPr lang="en-GB" dirty="0" smtClean="0"/>
              <a:t> cleaning at the end of the ramp </a:t>
            </a:r>
          </a:p>
          <a:p>
            <a:pPr lvl="1"/>
            <a:r>
              <a:rPr lang="en-GB" dirty="0" smtClean="0"/>
              <a:t>Assumed to be high chromaticity  cleaning of tails</a:t>
            </a:r>
          </a:p>
          <a:p>
            <a:r>
              <a:rPr lang="en-GB" dirty="0" smtClean="0"/>
              <a:t>01:15 cryogenics </a:t>
            </a:r>
            <a:r>
              <a:rPr lang="en-GB" dirty="0"/>
              <a:t>supervision lost for S12</a:t>
            </a:r>
            <a:endParaRPr lang="en-GB" dirty="0" smtClean="0"/>
          </a:p>
          <a:p>
            <a:r>
              <a:rPr lang="en-GB" dirty="0" smtClean="0"/>
              <a:t>Resulting in a clean squeeze – one spike warning</a:t>
            </a:r>
          </a:p>
          <a:p>
            <a:r>
              <a:rPr lang="en-GB" dirty="0" smtClean="0"/>
              <a:t>But beams lost going into collision</a:t>
            </a:r>
          </a:p>
          <a:p>
            <a:pPr lvl="1"/>
            <a:r>
              <a:rPr lang="en-GB" dirty="0"/>
              <a:t>lost 60A </a:t>
            </a:r>
            <a:r>
              <a:rPr lang="en-GB" dirty="0" smtClean="0"/>
              <a:t>Power Permit </a:t>
            </a:r>
            <a:r>
              <a:rPr lang="en-GB" dirty="0"/>
              <a:t>in </a:t>
            </a:r>
            <a:r>
              <a:rPr lang="en-GB" dirty="0" smtClean="0"/>
              <a:t>S12</a:t>
            </a:r>
            <a:r>
              <a:rPr lang="en-GB" dirty="0"/>
              <a:t> </a:t>
            </a:r>
            <a:r>
              <a:rPr lang="en-GB" dirty="0" smtClean="0"/>
              <a:t>at instant of dump </a:t>
            </a:r>
          </a:p>
          <a:p>
            <a:pPr lvl="1"/>
            <a:r>
              <a:rPr lang="en-GB" dirty="0" smtClean="0"/>
              <a:t>dump </a:t>
            </a:r>
            <a:r>
              <a:rPr lang="en-GB" dirty="0"/>
              <a:t>triggered by beam losses on RS10 of </a:t>
            </a:r>
            <a:r>
              <a:rPr lang="en-GB" dirty="0" smtClean="0"/>
              <a:t>MQWA.E5R7 – loss already developing before PP went off</a:t>
            </a:r>
          </a:p>
          <a:p>
            <a:pPr lvl="1"/>
            <a:r>
              <a:rPr lang="en-GB" dirty="0" smtClean="0"/>
              <a:t>[PP won’t dump beam but will wait for BPF = false…  </a:t>
            </a:r>
            <a:r>
              <a:rPr lang="en-GB" dirty="0" err="1" smtClean="0"/>
              <a:t>tbc</a:t>
            </a:r>
            <a:r>
              <a:rPr lang="en-GB" dirty="0" smtClean="0"/>
              <a:t>]</a:t>
            </a:r>
          </a:p>
          <a:p>
            <a:r>
              <a:rPr lang="en-GB" dirty="0" smtClean="0"/>
              <a:t>02:25 60A Power Permit </a:t>
            </a:r>
            <a:r>
              <a:rPr lang="en-GB" dirty="0"/>
              <a:t>ok again for S12 after reboot of cryogenics crate "cs-ccr-q18ds3" </a:t>
            </a:r>
            <a:endParaRPr lang="en-GB" dirty="0" smtClean="0"/>
          </a:p>
          <a:p>
            <a:r>
              <a:rPr lang="en-GB" dirty="0" smtClean="0"/>
              <a:t>03:00 injecting again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13-5-12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400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Nearly into collisions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13-5-12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885825"/>
            <a:ext cx="7858125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743336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37119</TotalTime>
  <Words>392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Saturday</vt:lpstr>
      <vt:lpstr>Saturday</vt:lpstr>
      <vt:lpstr>Losses in the squeeze #2621</vt:lpstr>
      <vt:lpstr>Losses going into collisions</vt:lpstr>
      <vt:lpstr>Losses going into collisions</vt:lpstr>
      <vt:lpstr>Sat – Sun – fill 2621</vt:lpstr>
      <vt:lpstr>2621 – luminosity lifetime</vt:lpstr>
      <vt:lpstr>Early Sunday morning</vt:lpstr>
      <vt:lpstr>Nearly into collisions</vt:lpstr>
      <vt:lpstr>Orbit?  </vt:lpstr>
      <vt:lpstr>Sunday morning</vt:lpstr>
      <vt:lpstr>Pile-up through the ages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Mike Lamont</cp:lastModifiedBy>
  <cp:revision>1804</cp:revision>
  <dcterms:created xsi:type="dcterms:W3CDTF">2010-04-04T19:37:12Z</dcterms:created>
  <dcterms:modified xsi:type="dcterms:W3CDTF">2012-05-13T06:57:36Z</dcterms:modified>
</cp:coreProperties>
</file>