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798" r:id="rId2"/>
    <p:sldId id="808" r:id="rId3"/>
    <p:sldId id="809" r:id="rId4"/>
    <p:sldId id="811" r:id="rId5"/>
    <p:sldId id="807" r:id="rId6"/>
    <p:sldId id="774" r:id="rId7"/>
    <p:sldId id="810" r:id="rId8"/>
    <p:sldId id="812" r:id="rId9"/>
    <p:sldId id="813" r:id="rId10"/>
    <p:sldId id="788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8080"/>
    <a:srgbClr val="FF3300"/>
    <a:srgbClr val="FF9900"/>
    <a:srgbClr val="FFFF00"/>
    <a:srgbClr val="960663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942" autoAdjust="0"/>
    <p:restoredTop sz="93882" autoAdjust="0"/>
  </p:normalViewPr>
  <p:slideViewPr>
    <p:cSldViewPr>
      <p:cViewPr>
        <p:scale>
          <a:sx n="100" d="100"/>
          <a:sy n="100" d="100"/>
        </p:scale>
        <p:origin x="-900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82419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02-12-11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2286000"/>
          </a:xfrm>
        </p:spPr>
        <p:txBody>
          <a:bodyPr/>
          <a:lstStyle/>
          <a:p>
            <a:pPr lvl="0"/>
            <a:r>
              <a:rPr lang="en-US" sz="2400" dirty="0" smtClean="0"/>
              <a:t>08:00 RF communication problem solved. Ready to inject but beam not available from the injectors.</a:t>
            </a:r>
          </a:p>
          <a:p>
            <a:pPr lvl="0"/>
            <a:r>
              <a:rPr lang="en-US" sz="2400" dirty="0" smtClean="0"/>
              <a:t>Injection line collimators opened from 4.5 to 5 </a:t>
            </a:r>
            <a:r>
              <a:rPr lang="en-US" sz="2400" dirty="0" err="1" smtClean="0"/>
              <a:t>sigmas</a:t>
            </a:r>
            <a:endParaRPr lang="en-US" sz="2400" dirty="0" smtClean="0"/>
          </a:p>
          <a:p>
            <a:pPr lvl="0"/>
            <a:r>
              <a:rPr lang="en-US" sz="2400" dirty="0" smtClean="0"/>
              <a:t>10:40-11:40 Access required for RF: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The </a:t>
            </a:r>
            <a:r>
              <a:rPr lang="en-US" sz="2000" b="1" dirty="0">
                <a:solidFill>
                  <a:srgbClr val="FF0000"/>
                </a:solidFill>
              </a:rPr>
              <a:t>problem with the RF functions observed last night is understood</a:t>
            </a:r>
            <a:r>
              <a:rPr lang="en-US" sz="2000" dirty="0">
                <a:solidFill>
                  <a:srgbClr val="FF0000"/>
                </a:solidFill>
              </a:rPr>
              <a:t> (and cured). While searching for the Cav8B2 problem yesterday, we have replaced a VME module, installing a spare  whose firmware was NOT UPDATED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FF0000"/>
                </a:solidFill>
              </a:rPr>
              <a:t>That PCB should NOT have been in UX45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The problem with </a:t>
            </a:r>
            <a:r>
              <a:rPr lang="en-US" sz="2000" b="1" dirty="0">
                <a:solidFill>
                  <a:srgbClr val="FF0000"/>
                </a:solidFill>
              </a:rPr>
              <a:t>cfv-ux45-acsc8b2t CPU crash is not understood yet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FF0000"/>
                </a:solidFill>
              </a:rPr>
              <a:t>We have replaced the Tuner module</a:t>
            </a:r>
            <a:endParaRPr lang="en-US" sz="20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11/5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00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</a:t>
            </a:r>
            <a:r>
              <a:rPr lang="en-US" sz="2800" dirty="0" smtClean="0"/>
              <a:t>rossing fingers!!!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557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2286000"/>
          </a:xfrm>
        </p:spPr>
        <p:txBody>
          <a:bodyPr/>
          <a:lstStyle/>
          <a:p>
            <a:pPr lvl="0"/>
            <a:r>
              <a:rPr lang="en-US" sz="2400" dirty="0" smtClean="0"/>
              <a:t>12:30 Injecting. Higher bunch intensity ~1.34x10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 p/b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Warning levels (up to 50 %) on TCSG/TCLA/MQWA.A6.R7.B2 at the end of the ramp and during the squeeze + UFINO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11/5</a:t>
            </a:r>
            <a:endParaRPr lang="en-US" dirty="0"/>
          </a:p>
        </p:txBody>
      </p:sp>
      <p:pic>
        <p:nvPicPr>
          <p:cNvPr id="12290" name="Picture 2" descr="http://elogbook.cern.ch/eLogbook/attach_reader?attach_id=1244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7940992" cy="1633538"/>
          </a:xfrm>
          <a:prstGeom prst="rect">
            <a:avLst/>
          </a:prstGeom>
          <a:noFill/>
        </p:spPr>
      </p:pic>
      <p:pic>
        <p:nvPicPr>
          <p:cNvPr id="20482" name="Picture 2" descr="http://elogbook.cern.ch/eLogbook/attach_reader?attach_id=12441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038600"/>
            <a:ext cx="6126480" cy="24726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900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2" name="Picture 4" descr="http://elogbook.cern.ch/eLogbook/attach_reader?attach_id=12441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4703445" cy="3051810"/>
          </a:xfrm>
          <a:prstGeom prst="rect">
            <a:avLst/>
          </a:prstGeom>
          <a:noFill/>
        </p:spPr>
      </p:pic>
      <p:pic>
        <p:nvPicPr>
          <p:cNvPr id="2050" name="Picture 2" descr="http://elogbook.cern.ch/eLogbook/attach_reader?attach_id=124418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410" y="3352800"/>
            <a:ext cx="4720590" cy="3057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52400" y="5410200"/>
            <a:ext cx="8763000" cy="838200"/>
          </a:xfrm>
        </p:spPr>
        <p:txBody>
          <a:bodyPr/>
          <a:lstStyle/>
          <a:p>
            <a:r>
              <a:rPr lang="en-US" sz="2400" dirty="0" smtClean="0"/>
              <a:t>Increased the gain of the damper by factor 2 during the squeeze for next fill</a:t>
            </a:r>
            <a:endParaRPr lang="en-GB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elogbook.cern.ch/eLogbook/attach_reader?attach_id=124424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4888230" cy="3901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rot="16200000">
            <a:off x="3091540" y="1861460"/>
            <a:ext cx="990600" cy="31568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Chirp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897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11/5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0"/>
          </p:nvPr>
        </p:nvSpPr>
        <p:spPr>
          <a:xfrm>
            <a:off x="152400" y="1066800"/>
            <a:ext cx="8763000" cy="5257800"/>
          </a:xfrm>
        </p:spPr>
        <p:txBody>
          <a:bodyPr/>
          <a:lstStyle/>
          <a:p>
            <a:pPr lvl="0"/>
            <a:r>
              <a:rPr lang="en-US" sz="2000" dirty="0" smtClean="0"/>
              <a:t>14:04 STABLE BEAMS #2616. 1.25x10</a:t>
            </a:r>
            <a:r>
              <a:rPr lang="en-US" sz="2000" baseline="30000" dirty="0" smtClean="0"/>
              <a:t>11</a:t>
            </a:r>
            <a:r>
              <a:rPr lang="en-US" sz="2000" dirty="0" smtClean="0"/>
              <a:t> p/bunch. 4.3x10</a:t>
            </a:r>
            <a:r>
              <a:rPr lang="en-US" sz="2000" baseline="30000" dirty="0" smtClean="0"/>
              <a:t>33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s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.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15:57 Failure of a 24V power supply for vacuum control crate in point 7. Vacuum valves closed, Beam dump. End of fill #2616</a:t>
            </a:r>
          </a:p>
          <a:p>
            <a:endParaRPr lang="en-US" dirty="0"/>
          </a:p>
        </p:txBody>
      </p:sp>
      <p:pic>
        <p:nvPicPr>
          <p:cNvPr id="21506" name="Picture 2" descr="http://elogbook.cern.ch/eLogbook/attach_reader?attach_id=124418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524000"/>
            <a:ext cx="3924300" cy="345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2286000"/>
          </a:xfrm>
        </p:spPr>
        <p:txBody>
          <a:bodyPr/>
          <a:lstStyle/>
          <a:p>
            <a:pPr lvl="0"/>
            <a:r>
              <a:rPr lang="en-US" sz="2400" dirty="0" smtClean="0"/>
              <a:t>17:00 -20:30. Access: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Vacuum control crate repair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Temperature gauge on current lead (Q10.R2)  filter installed. Being monitored. Could be a bad contact.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World FIP repeater in Sector 78 affecting QPS for main circuits. Connector with a short to ground.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pPr marL="457200" lvl="1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11/5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sym typeface="Wingdings" pitchFamily="2" charset="2"/>
              </a:rPr>
              <a:t>Injection slowed down by frequent SPS extraction with longer bunches (expert called in the night to optimize longitudinal properties) </a:t>
            </a:r>
          </a:p>
          <a:p>
            <a:r>
              <a:rPr lang="en-US" sz="2200" dirty="0" smtClean="0">
                <a:sym typeface="Wingdings" pitchFamily="2" charset="2"/>
              </a:rPr>
              <a:t>Ramp </a:t>
            </a:r>
            <a:r>
              <a:rPr lang="en-US" sz="2200" dirty="0">
                <a:sym typeface="Wingdings" pitchFamily="2" charset="2"/>
              </a:rPr>
              <a:t>and squeeze OK. Warning level </a:t>
            </a:r>
            <a:r>
              <a:rPr lang="en-US" sz="2200" dirty="0" smtClean="0">
                <a:sym typeface="Wingdings" pitchFamily="2" charset="2"/>
              </a:rPr>
              <a:t>(~30 %) reached </a:t>
            </a:r>
            <a:r>
              <a:rPr lang="en-US" sz="2200" dirty="0">
                <a:sym typeface="Wingdings" pitchFamily="2" charset="2"/>
              </a:rPr>
              <a:t>only at </a:t>
            </a:r>
            <a:r>
              <a:rPr lang="en-US" sz="2200" dirty="0">
                <a:latin typeface="Symbol" pitchFamily="18" charset="2"/>
                <a:sym typeface="Wingdings" pitchFamily="2" charset="2"/>
              </a:rPr>
              <a:t>b</a:t>
            </a:r>
            <a:r>
              <a:rPr lang="en-US" sz="2200" dirty="0">
                <a:sym typeface="Wingdings" pitchFamily="2" charset="2"/>
              </a:rPr>
              <a:t>*=1.5 m otherwise no issues</a:t>
            </a:r>
          </a:p>
          <a:p>
            <a:pPr lvl="1"/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23:20 </a:t>
            </a:r>
            <a:r>
              <a:rPr lang="en-US" sz="2000" dirty="0"/>
              <a:t>STABLE BEAMS #2617. 1.23x10</a:t>
            </a:r>
            <a:r>
              <a:rPr lang="en-US" sz="2000" baseline="30000" dirty="0"/>
              <a:t>11</a:t>
            </a:r>
            <a:r>
              <a:rPr lang="en-US" sz="2000" dirty="0"/>
              <a:t> p/bunch. 4.1x10</a:t>
            </a:r>
            <a:r>
              <a:rPr lang="en-US" sz="2000" baseline="30000" dirty="0"/>
              <a:t>33</a:t>
            </a:r>
            <a:r>
              <a:rPr lang="en-US" sz="2000" dirty="0"/>
              <a:t> cm</a:t>
            </a:r>
            <a:r>
              <a:rPr lang="en-US" sz="2000" baseline="30000" dirty="0"/>
              <a:t>-2</a:t>
            </a:r>
            <a:r>
              <a:rPr lang="en-US" sz="2000" dirty="0"/>
              <a:t>s</a:t>
            </a:r>
            <a:r>
              <a:rPr lang="en-US" sz="2000" baseline="30000" dirty="0"/>
              <a:t>-1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http://elogbook.cern.ch/eLogbook/attach_reader?attach_id=12443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4600"/>
            <a:ext cx="3810000" cy="304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47192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23:40 Trip of Sector </a:t>
            </a:r>
            <a:r>
              <a:rPr lang="en-US" sz="2000" dirty="0" smtClean="0"/>
              <a:t>12: Q7.R1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) and Q9.L2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) – </a:t>
            </a:r>
            <a:r>
              <a:rPr lang="en-US" sz="2000" dirty="0"/>
              <a:t>Quench heaters fired – SEU</a:t>
            </a:r>
            <a:r>
              <a:rPr lang="en-US" sz="2000" dirty="0" smtClean="0"/>
              <a:t>? Quench?) during optimization of point 1 and 5.</a:t>
            </a:r>
          </a:p>
          <a:p>
            <a:r>
              <a:rPr lang="en-US" sz="2000" dirty="0" smtClean="0"/>
              <a:t>No sign of instability from BBQ and no losses in the area.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00:30 OK </a:t>
            </a:r>
            <a:r>
              <a:rPr lang="en-US" sz="2000" dirty="0"/>
              <a:t>from MP3 to restart the circuits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://elogbook.cern.ch/eLogbook/attach_reader?attach_id=12443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4274820" cy="33261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6415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01:16 Temperature of RB dump resistor OK but problem with orbit corrector </a:t>
            </a:r>
            <a:r>
              <a:rPr lang="en-GB" sz="2400" dirty="0"/>
              <a:t>RCBCV9.L5B1 </a:t>
            </a:r>
            <a:r>
              <a:rPr lang="en-GB" sz="2400" dirty="0" smtClean="0"/>
              <a:t>(120 A) requiring access for repair</a:t>
            </a:r>
          </a:p>
          <a:p>
            <a:r>
              <a:rPr lang="en-US" sz="2400" dirty="0" smtClean="0"/>
              <a:t>03:30 Access finished – pre-cycle</a:t>
            </a:r>
          </a:p>
          <a:p>
            <a:r>
              <a:rPr lang="en-US" sz="2400" dirty="0" smtClean="0"/>
              <a:t>04:30 – 07:00 Losses at injection on beam 2. Finally traced back to different super-cycle in the SPS</a:t>
            </a:r>
          </a:p>
          <a:p>
            <a:r>
              <a:rPr lang="en-US" sz="2400" dirty="0" smtClean="0"/>
              <a:t>Still warning levels </a:t>
            </a:r>
            <a:r>
              <a:rPr lang="en-US" sz="2400" dirty="0" smtClean="0"/>
              <a:t>close to 50 % reached </a:t>
            </a:r>
            <a:r>
              <a:rPr lang="en-US" sz="2400" dirty="0" smtClean="0"/>
              <a:t>between 2.5 and 2 </a:t>
            </a:r>
            <a:r>
              <a:rPr lang="en-US" sz="2400" dirty="0" smtClean="0"/>
              <a:t>m</a:t>
            </a:r>
          </a:p>
          <a:p>
            <a:r>
              <a:rPr lang="en-US" sz="2400" dirty="0" smtClean="0"/>
              <a:t>Smoking screen in </a:t>
            </a:r>
            <a:r>
              <a:rPr lang="en-US" sz="2400" smtClean="0"/>
              <a:t>CCC!!</a:t>
            </a:r>
            <a:endParaRPr lang="en-US" sz="2400" dirty="0" smtClean="0"/>
          </a:p>
          <a:p>
            <a:r>
              <a:rPr lang="en-US" sz="2400" dirty="0" smtClean="0"/>
              <a:t>Collisions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9320621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28552</TotalTime>
  <Words>382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LHCpresentations</vt:lpstr>
      <vt:lpstr>Friday 11/5</vt:lpstr>
      <vt:lpstr>Friday 11/5</vt:lpstr>
      <vt:lpstr>Slide 3</vt:lpstr>
      <vt:lpstr>Slide 4</vt:lpstr>
      <vt:lpstr>Friday 11/5</vt:lpstr>
      <vt:lpstr>Friday 11/5</vt:lpstr>
      <vt:lpstr>Slide 7</vt:lpstr>
      <vt:lpstr>Slide 8</vt:lpstr>
      <vt:lpstr>Slide 9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2616</cp:revision>
  <dcterms:created xsi:type="dcterms:W3CDTF">2010-04-25T23:23:07Z</dcterms:created>
  <dcterms:modified xsi:type="dcterms:W3CDTF">2012-05-12T06:52:10Z</dcterms:modified>
</cp:coreProperties>
</file>