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798" r:id="rId2"/>
    <p:sldId id="774" r:id="rId3"/>
    <p:sldId id="800" r:id="rId4"/>
    <p:sldId id="801" r:id="rId5"/>
    <p:sldId id="802" r:id="rId6"/>
    <p:sldId id="803" r:id="rId7"/>
    <p:sldId id="804" r:id="rId8"/>
    <p:sldId id="797" r:id="rId9"/>
    <p:sldId id="799" r:id="rId10"/>
    <p:sldId id="788" r:id="rId11"/>
    <p:sldId id="805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8080"/>
    <a:srgbClr val="FF3300"/>
    <a:srgbClr val="FF9900"/>
    <a:srgbClr val="FFFF00"/>
    <a:srgbClr val="96066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942" autoAdjust="0"/>
    <p:restoredTop sz="93882" autoAdjust="0"/>
  </p:normalViewPr>
  <p:slideViewPr>
    <p:cSldViewPr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419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 err="1" smtClean="0"/>
              <a:t>Cryo</a:t>
            </a:r>
            <a:r>
              <a:rPr lang="en-US" sz="2400" dirty="0" smtClean="0"/>
              <a:t> recovery until 18:30</a:t>
            </a:r>
          </a:p>
          <a:p>
            <a:pPr lvl="0"/>
            <a:r>
              <a:rPr lang="en-US" sz="2400" dirty="0" smtClean="0"/>
              <a:t>17:50 </a:t>
            </a:r>
            <a:r>
              <a:rPr lang="en-US" sz="2400" dirty="0" err="1" smtClean="0"/>
              <a:t>Cryo</a:t>
            </a:r>
            <a:r>
              <a:rPr lang="en-US" sz="2400" dirty="0" smtClean="0"/>
              <a:t> recovery almost completed. Electrical problem in point 1. Temperature interlock on transformer (18kV/400 V) affecting ATLAS and LHC to minor extent (RD1.LR1)</a:t>
            </a:r>
          </a:p>
          <a:p>
            <a:pPr lvl="0"/>
            <a:r>
              <a:rPr lang="en-US" sz="2400" dirty="0" smtClean="0"/>
              <a:t>18:30 </a:t>
            </a:r>
            <a:r>
              <a:rPr lang="en-US" sz="2400" dirty="0" err="1"/>
              <a:t>Cryo</a:t>
            </a:r>
            <a:r>
              <a:rPr lang="en-US" sz="2400" dirty="0"/>
              <a:t> </a:t>
            </a:r>
            <a:r>
              <a:rPr lang="en-US" sz="2400" dirty="0" smtClean="0"/>
              <a:t>OK</a:t>
            </a:r>
          </a:p>
          <a:p>
            <a:pPr lvl="0"/>
            <a:r>
              <a:rPr lang="en-US" sz="2400" dirty="0" smtClean="0"/>
              <a:t>19:45 Trip of ROF and ROD during QPS reset (they were at running at 500 A for test since the morning in preparation of their operation at higher current)</a:t>
            </a:r>
            <a:endParaRPr lang="en-US" sz="2400" dirty="0"/>
          </a:p>
          <a:p>
            <a:pPr lvl="0"/>
            <a:r>
              <a:rPr lang="en-US" sz="2400" dirty="0"/>
              <a:t>20:20 Electrical network in point 1 OK. </a:t>
            </a:r>
          </a:p>
          <a:p>
            <a:pPr lvl="0"/>
            <a:r>
              <a:rPr lang="en-US" sz="2400" dirty="0"/>
              <a:t>20:20 Trip of ALICE dipole and access for </a:t>
            </a:r>
            <a:r>
              <a:rPr lang="en-US" sz="2400" dirty="0" smtClean="0"/>
              <a:t>flammable </a:t>
            </a:r>
            <a:r>
              <a:rPr lang="en-US" sz="2400" dirty="0"/>
              <a:t>gas detection system in US15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Fill with 1092 bunches and moderate bunch population 1.1-1.2x10</a:t>
            </a:r>
            <a:r>
              <a:rPr lang="en-US" sz="2800" baseline="30000" dirty="0" smtClean="0"/>
              <a:t>11</a:t>
            </a:r>
            <a:r>
              <a:rPr lang="en-US" sz="2800" dirty="0" smtClean="0"/>
              <a:t> p to verify the </a:t>
            </a:r>
            <a:r>
              <a:rPr lang="en-US" sz="2800" dirty="0" err="1" smtClean="0"/>
              <a:t>behaviour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Frequent RF control issues requiring piquet </a:t>
            </a:r>
            <a:r>
              <a:rPr lang="en-US" sz="2400" dirty="0" smtClean="0"/>
              <a:t>intervention</a:t>
            </a:r>
            <a:endParaRPr lang="en-US" sz="2400" dirty="0" smtClean="0"/>
          </a:p>
          <a:p>
            <a:r>
              <a:rPr lang="en-US" sz="2400" dirty="0" smtClean="0"/>
              <a:t>Access console: blue screen </a:t>
            </a:r>
            <a:r>
              <a:rPr lang="en-US" sz="2400" dirty="0" smtClean="0"/>
              <a:t>error</a:t>
            </a:r>
          </a:p>
          <a:p>
            <a:r>
              <a:rPr lang="en-US" sz="2400" dirty="0" smtClean="0"/>
              <a:t>BLM sanity check failing (C. </a:t>
            </a:r>
            <a:r>
              <a:rPr lang="en-US" sz="2400" dirty="0" err="1" smtClean="0"/>
              <a:t>Zamantas</a:t>
            </a:r>
            <a:r>
              <a:rPr lang="en-US" sz="2400" dirty="0" smtClean="0"/>
              <a:t>):</a:t>
            </a:r>
            <a:endParaRPr lang="en-US" sz="2400" dirty="0" smtClean="0"/>
          </a:p>
          <a:p>
            <a:pPr lvl="1"/>
            <a:r>
              <a:rPr lang="en-GB" sz="2000" dirty="0"/>
              <a:t>The connectivity check was failing due to one SEM detector in SR7.C, i.e. the </a:t>
            </a:r>
            <a:r>
              <a:rPr lang="en-US" sz="2000" dirty="0" smtClean="0"/>
              <a:t>BLMES.06R7.B2I10_TCSG.A6R7.B2</a:t>
            </a:r>
            <a:endParaRPr lang="en-GB" sz="2000" dirty="0"/>
          </a:p>
          <a:p>
            <a:pPr lvl="1"/>
            <a:r>
              <a:rPr lang="en-GB" sz="2000" dirty="0"/>
              <a:t>Since none of the SEMs are part of the protection mechanism have increased the upper limit (from 856  to 1000 bits) to allow it to pass the check. </a:t>
            </a:r>
          </a:p>
          <a:p>
            <a:pPr lvl="1"/>
            <a:r>
              <a:rPr lang="en-GB" sz="2000" dirty="0"/>
              <a:t>The monitor is connected and responsive to the modulation. Though, it’s response pattern has slightly changed indicating some kind of degradation. </a:t>
            </a:r>
          </a:p>
          <a:p>
            <a:pPr lvl="1"/>
            <a:r>
              <a:rPr lang="en-GB" sz="2000" dirty="0"/>
              <a:t>Will add it in the list for exchange in the next TS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44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2286000"/>
          </a:xfrm>
        </p:spPr>
        <p:txBody>
          <a:bodyPr/>
          <a:lstStyle/>
          <a:p>
            <a:pPr lvl="0"/>
            <a:r>
              <a:rPr lang="en-US" sz="2400" dirty="0"/>
              <a:t>21:20 ALICE dipole and gas detection system OK. Origin of the ALICE dipole trip not understood. Prepare for pre-cycle. In the shadow RF control problem on cavity 8B2 requiring piquet intervention and reboot of a control crate </a:t>
            </a:r>
          </a:p>
          <a:p>
            <a:pPr lvl="0"/>
            <a:r>
              <a:rPr lang="en-US" sz="2400" dirty="0"/>
              <a:t>21:52 Trip of RB.A12 when starting pre-cycle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smtClean="0"/>
              <a:t>21:56 </a:t>
            </a:r>
            <a:r>
              <a:rPr lang="en-US" sz="2400" dirty="0"/>
              <a:t>Finally starting </a:t>
            </a:r>
            <a:r>
              <a:rPr lang="en-US" sz="2400" dirty="0" smtClean="0"/>
              <a:t>pre-cycle of all the magnets after intervention of power piquet</a:t>
            </a:r>
            <a:endParaRPr lang="en-US" sz="2400" dirty="0"/>
          </a:p>
          <a:p>
            <a:pPr lvl="0"/>
            <a:r>
              <a:rPr lang="en-US" sz="2400" dirty="0"/>
              <a:t>22:26 Unable to switch ON RF cavity </a:t>
            </a:r>
            <a:r>
              <a:rPr lang="en-US" sz="2400" dirty="0" smtClean="0"/>
              <a:t>1B1. Workaround found for the night </a:t>
            </a:r>
            <a:r>
              <a:rPr lang="en-US" sz="2400" dirty="0" smtClean="0">
                <a:sym typeface="Wingdings" pitchFamily="2" charset="2"/>
              </a:rPr>
              <a:t> Need follow-up by RF controls expert</a:t>
            </a:r>
          </a:p>
          <a:p>
            <a:pPr lvl="0"/>
            <a:r>
              <a:rPr lang="en-US" sz="2400" dirty="0" smtClean="0">
                <a:sym typeface="Wingdings" pitchFamily="2" charset="2"/>
              </a:rPr>
              <a:t>23:47 Finally injecting.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10/5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Very smooth after second iteration on orbit correction. No warning between 2.5 and 2 m.</a:t>
            </a:r>
          </a:p>
          <a:p>
            <a:r>
              <a:rPr lang="en-US" sz="2400" dirty="0" smtClean="0"/>
              <a:t>Warning levels reached at 0.8 m because of a UFO at MKI2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</a:t>
            </a:r>
            <a:endParaRPr lang="en-US" dirty="0"/>
          </a:p>
        </p:txBody>
      </p:sp>
      <p:pic>
        <p:nvPicPr>
          <p:cNvPr id="1028" name="Picture 4" descr="http://elogbook.cern.ch/eLogbook/attach_reader?attach_id=12436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489966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915400" cy="1295400"/>
          </a:xfrm>
        </p:spPr>
        <p:txBody>
          <a:bodyPr/>
          <a:lstStyle/>
          <a:p>
            <a:r>
              <a:rPr lang="en-US" sz="2400" dirty="0" smtClean="0"/>
              <a:t>WE had increased the TFB gain by a factor 2 and the </a:t>
            </a:r>
            <a:r>
              <a:rPr lang="en-US" sz="2400" dirty="0" err="1" smtClean="0"/>
              <a:t>octupoles</a:t>
            </a:r>
            <a:r>
              <a:rPr lang="en-US" sz="2400" dirty="0" smtClean="0"/>
              <a:t> strength by 10% (now running close to the maximum current)</a:t>
            </a:r>
            <a:endParaRPr lang="en-GB" sz="2400" dirty="0"/>
          </a:p>
        </p:txBody>
      </p:sp>
      <p:pic>
        <p:nvPicPr>
          <p:cNvPr id="14338" name="Picture 2" descr="http://elogbook.cern.ch/eLogbook/attach_reader?attach_id=124364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0"/>
            <a:ext cx="4876800" cy="3473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Instability</a:t>
            </a:r>
            <a:endParaRPr lang="en-US" dirty="0"/>
          </a:p>
        </p:txBody>
      </p:sp>
      <p:pic>
        <p:nvPicPr>
          <p:cNvPr id="15362" name="Picture 2" descr="http://elogbook.cern.ch/eLogbook/attach_reader?attach_id=124364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173" y="990600"/>
            <a:ext cx="6587654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Instability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r>
              <a:rPr lang="en-US" sz="2000" dirty="0" smtClean="0"/>
              <a:t>At the moment of the instability separation of ~2.1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 in IP1 and ~1.2 </a:t>
            </a:r>
            <a:r>
              <a:rPr lang="en-US" sz="2000" dirty="0" smtClean="0">
                <a:latin typeface="Symbol" pitchFamily="18" charset="2"/>
              </a:rPr>
              <a:t>s </a:t>
            </a:r>
            <a:r>
              <a:rPr lang="en-US" sz="2000" dirty="0" smtClean="0"/>
              <a:t>in IP5 and 3.2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 in IP8 (estimated from luminosities at the moment of the dump). The separation in IP1 and 5 is likely the effect of the orbit correction during the squeeze. </a:t>
            </a:r>
            <a:endParaRPr lang="en-US" sz="2000" dirty="0"/>
          </a:p>
        </p:txBody>
      </p:sp>
      <p:pic>
        <p:nvPicPr>
          <p:cNvPr id="16388" name="Picture 4" descr="http://elogbook.cern.ch/eLogbook/attach_reader?attach_id=124365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8400"/>
            <a:ext cx="488823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Instability Damper pick-up signals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4266667" cy="32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4533334" cy="3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91000" y="1828800"/>
            <a:ext cx="33528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Thanks to W. </a:t>
            </a:r>
            <a:r>
              <a:rPr lang="en-US" sz="1600" b="1" dirty="0" err="1" smtClean="0">
                <a:solidFill>
                  <a:srgbClr val="FFFF00"/>
                </a:solidFill>
              </a:rPr>
              <a:t>Höfle</a:t>
            </a:r>
            <a:r>
              <a:rPr lang="en-US" sz="1600" b="1" dirty="0" smtClean="0">
                <a:solidFill>
                  <a:srgbClr val="FFFF00"/>
                </a:solidFill>
              </a:rPr>
              <a:t>!!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83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Instability on B1 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914400"/>
          </a:xfrm>
        </p:spPr>
        <p:txBody>
          <a:bodyPr/>
          <a:lstStyle/>
          <a:p>
            <a:r>
              <a:rPr lang="en-US" sz="2400" dirty="0" smtClean="0"/>
              <a:t>Consistent with observation of losses on several bunches of B1 and B2 from the dump of the previous night.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638800" y="3581400"/>
            <a:ext cx="19050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G. Papotti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194" name="Picture 2" descr="http://elogbook.cern.ch/eLogbook/attach_reader?attach_id=1243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4510088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Went back to low number of bunches but with 50 ns spacing to get as much as possible same orbit</a:t>
            </a:r>
            <a:endParaRPr lang="en-GB" sz="2800" dirty="0" smtClean="0"/>
          </a:p>
          <a:p>
            <a:r>
              <a:rPr lang="en-US" sz="2800" dirty="0" smtClean="0"/>
              <a:t>Luminosity scan to determine collision offsets and correct them </a:t>
            </a:r>
            <a:r>
              <a:rPr lang="en-US" sz="2800" dirty="0" smtClean="0">
                <a:sym typeface="Wingdings" pitchFamily="2" charset="2"/>
              </a:rPr>
              <a:t> incorporated for next fill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pic>
        <p:nvPicPr>
          <p:cNvPr id="2050" name="Picture 2" descr="http://elogbook.cern.ch/eLogbook/attach_reader?attach_id=124367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0" t="16133" r="52465" b="54740"/>
          <a:stretch/>
        </p:blipFill>
        <p:spPr bwMode="auto">
          <a:xfrm>
            <a:off x="304800" y="3733800"/>
            <a:ext cx="2483613" cy="261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90600" y="3341920"/>
            <a:ext cx="12192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IP1 - H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2052" name="Picture 4" descr="http://elogbook.cern.ch/eLogbook/attach_reader?attach_id=124367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1" t="16133" r="52312" b="54740"/>
          <a:stretch/>
        </p:blipFill>
        <p:spPr bwMode="auto">
          <a:xfrm>
            <a:off x="2971800" y="3733800"/>
            <a:ext cx="2528718" cy="261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57600" y="3370142"/>
            <a:ext cx="12192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IP5 - V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2054" name="Picture 6" descr="http://elogbook.cern.ch/eLogbook/attach_reader?attach_id=124367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6" t="15945" r="52170" b="55179"/>
          <a:stretch/>
        </p:blipFill>
        <p:spPr bwMode="auto">
          <a:xfrm>
            <a:off x="6076242" y="3807176"/>
            <a:ext cx="2551385" cy="259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553200" y="3370551"/>
            <a:ext cx="1219200" cy="31568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IP5 - H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28296</TotalTime>
  <Words>448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LHCpresentations</vt:lpstr>
      <vt:lpstr>Wednesday 10/5</vt:lpstr>
      <vt:lpstr>Wednesday 10/5</vt:lpstr>
      <vt:lpstr>Squeeze</vt:lpstr>
      <vt:lpstr>Collision</vt:lpstr>
      <vt:lpstr>Instability</vt:lpstr>
      <vt:lpstr>Instability</vt:lpstr>
      <vt:lpstr>Instability Damper pick-up signals</vt:lpstr>
      <vt:lpstr>Instability on B1 H</vt:lpstr>
      <vt:lpstr>Actions</vt:lpstr>
      <vt:lpstr>Ongoing</vt:lpstr>
      <vt:lpstr>Issues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2581</cp:revision>
  <dcterms:created xsi:type="dcterms:W3CDTF">2010-04-25T23:23:07Z</dcterms:created>
  <dcterms:modified xsi:type="dcterms:W3CDTF">2012-05-10T05:30:25Z</dcterms:modified>
</cp:coreProperties>
</file>