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8"/>
  </p:notesMasterIdLst>
  <p:handoutMasterIdLst>
    <p:handoutMasterId r:id="rId9"/>
  </p:handoutMasterIdLst>
  <p:sldIdLst>
    <p:sldId id="540" r:id="rId2"/>
    <p:sldId id="541" r:id="rId3"/>
    <p:sldId id="542" r:id="rId4"/>
    <p:sldId id="543" r:id="rId5"/>
    <p:sldId id="544" r:id="rId6"/>
    <p:sldId id="545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66"/>
    <a:srgbClr val="B82300"/>
    <a:srgbClr val="FF9999"/>
    <a:srgbClr val="FE8002"/>
    <a:srgbClr val="CC0099"/>
    <a:srgbClr val="0000FF"/>
    <a:srgbClr val="006600"/>
    <a:srgbClr val="FD5C03"/>
    <a:srgbClr val="8C8C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0" autoAdjust="0"/>
    <p:restoredTop sz="99274" autoAdjust="0"/>
  </p:normalViewPr>
  <p:slideViewPr>
    <p:cSldViewPr snapToObjects="1">
      <p:cViewPr>
        <p:scale>
          <a:sx n="70" d="100"/>
          <a:sy n="70" d="100"/>
        </p:scale>
        <p:origin x="-494" y="-326"/>
      </p:cViewPr>
      <p:guideLst>
        <p:guide orient="horz" pos="2704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5/4/2012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Templa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3" y="92075"/>
            <a:ext cx="6334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160338"/>
            <a:ext cx="49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7"/>
          <p:cNvSpPr txBox="1"/>
          <p:nvPr userDrawn="1"/>
        </p:nvSpPr>
        <p:spPr>
          <a:xfrm>
            <a:off x="-9525" y="187325"/>
            <a:ext cx="609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1"/>
                </a:solidFill>
                <a:effectLst>
                  <a:outerShdw blurRad="165100" dist="635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CERN</a:t>
            </a:r>
            <a:endParaRPr lang="en-GB" sz="1100" dirty="0">
              <a:solidFill>
                <a:schemeClr val="bg1"/>
              </a:solidFill>
              <a:effectLst>
                <a:outerShdw blurRad="165100" dist="635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 userDrawn="1"/>
        </p:nvSpPr>
        <p:spPr bwMode="auto">
          <a:xfrm>
            <a:off x="0" y="66421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markus.zerlauth@cern.ch</a:t>
            </a:r>
          </a:p>
        </p:txBody>
      </p:sp>
      <p:sp>
        <p:nvSpPr>
          <p:cNvPr id="9" name="Rectangle 34"/>
          <p:cNvSpPr>
            <a:spLocks noChangeArrowheads="1"/>
          </p:cNvSpPr>
          <p:nvPr userDrawn="1"/>
        </p:nvSpPr>
        <p:spPr bwMode="auto">
          <a:xfrm>
            <a:off x="1828800" y="6642100"/>
            <a:ext cx="548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LHC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 Performance</a:t>
            </a:r>
            <a:r>
              <a:rPr lang="en-US" sz="1200" baseline="0" dirty="0" smtClean="0">
                <a:solidFill>
                  <a:schemeClr val="bg1"/>
                </a:solidFill>
                <a:latin typeface="Calibri" pitchFamily="34" charset="0"/>
              </a:rPr>
              <a:t> Workshop – Chamonix 2012</a:t>
            </a:r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629400"/>
            <a:ext cx="1143000" cy="228600"/>
          </a:xfrm>
          <a:prstGeom prst="rect">
            <a:avLst/>
          </a:prstGeom>
        </p:spPr>
        <p:txBody>
          <a:bodyPr/>
          <a:lstStyle>
            <a:lvl1pPr eaLnBrk="1" hangingPunct="1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5C3B5D-A04A-42D5-B914-BF8EC138D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/>
              <a:pPr/>
              <a:t>5/4/2012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2012-05-04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  <p:sldLayoutId id="2147483819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 3.5.2012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06:00 Beam dumped – </a:t>
            </a:r>
            <a:r>
              <a:rPr lang="en-US" dirty="0" smtClean="0"/>
              <a:t>RQX.L8 (</a:t>
            </a:r>
            <a:r>
              <a:rPr lang="en-US" dirty="0" smtClean="0">
                <a:sym typeface="Wingdings" pitchFamily="2" charset="2"/>
              </a:rPr>
              <a:t>triplet) tripped. Lost </a:t>
            </a:r>
            <a:r>
              <a:rPr lang="en-US" dirty="0" err="1" smtClean="0">
                <a:sym typeface="Wingdings" pitchFamily="2" charset="2"/>
              </a:rPr>
              <a:t>cryo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Access:</a:t>
            </a:r>
          </a:p>
          <a:p>
            <a:pPr lvl="1"/>
            <a:r>
              <a:rPr lang="en-US" dirty="0" smtClean="0"/>
              <a:t>QPS reset on RQX.L8</a:t>
            </a:r>
          </a:p>
          <a:p>
            <a:pPr lvl="1"/>
            <a:r>
              <a:rPr lang="en-US" dirty="0" smtClean="0"/>
              <a:t>SPS WIC (Warm Magnet Interlock Controller) crate exchange in TI2</a:t>
            </a:r>
          </a:p>
          <a:p>
            <a:pPr lvl="1"/>
            <a:r>
              <a:rPr lang="en-US" dirty="0" smtClean="0"/>
              <a:t>Added attenuator on one interlock BPM IP6</a:t>
            </a:r>
          </a:p>
          <a:p>
            <a:pPr lvl="1"/>
            <a:r>
              <a:rPr lang="en-US" dirty="0" smtClean="0"/>
              <a:t>MPE piquet</a:t>
            </a:r>
          </a:p>
          <a:p>
            <a:r>
              <a:rPr lang="en-US" dirty="0" smtClean="0"/>
              <a:t>RF check: The phasing of all 8 cavities B1 has been re-checked (series of checks following the loose connector 380 MHz cable problem). As expected all phases correct within 0.5 degree, no access needed.</a:t>
            </a:r>
          </a:p>
          <a:p>
            <a:r>
              <a:rPr lang="en-US" dirty="0" smtClean="0"/>
              <a:t>12:21 </a:t>
            </a:r>
            <a:r>
              <a:rPr lang="en-US" dirty="0" err="1" smtClean="0"/>
              <a:t>cryo</a:t>
            </a:r>
            <a:r>
              <a:rPr lang="en-US" dirty="0" smtClean="0"/>
              <a:t> recovered</a:t>
            </a:r>
          </a:p>
          <a:p>
            <a:r>
              <a:rPr lang="en-US" dirty="0" smtClean="0"/>
              <a:t>14:30 beam back: measurement for IP6 interlock BPMs and re-calibration of the interlock thresholds till ~18:00</a:t>
            </a:r>
          </a:p>
          <a:p>
            <a:pPr lvl="1"/>
            <a:r>
              <a:rPr lang="en-US" dirty="0" smtClean="0"/>
              <a:t>BLM card exchanged (2 false dumps)</a:t>
            </a:r>
          </a:p>
          <a:p>
            <a:r>
              <a:rPr lang="en-US" dirty="0" smtClean="0"/>
              <a:t>20’ LINAC problems during filling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 and Afternoon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BPMSA.B4R6.B2</a:t>
            </a:r>
            <a:r>
              <a:rPr lang="en-US" dirty="0" smtClean="0"/>
              <a:t>: found to be too sensitive last night. Seeing 2 bunches with just one pilot circulating, probably re-triggering on a cable reflection. </a:t>
            </a:r>
            <a:r>
              <a:rPr lang="en-US" dirty="0" smtClean="0">
                <a:solidFill>
                  <a:schemeClr val="accent2"/>
                </a:solidFill>
              </a:rPr>
              <a:t>6dB attenuation added to this BPM only </a:t>
            </a:r>
            <a:r>
              <a:rPr lang="en-US" dirty="0" smtClean="0"/>
              <a:t>during this morning's intervention. </a:t>
            </a:r>
            <a:r>
              <a:rPr lang="en-US" dirty="0" smtClean="0">
                <a:solidFill>
                  <a:schemeClr val="accent2"/>
                </a:solidFill>
              </a:rPr>
              <a:t>This seems to have solved the problem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Interlock BPM calibration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After calibration and re-calculation of interlock thresholds the Interlock BPM positions verified for all excursions, both beams with single nominal bunch (+pilot) circulating.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Excellent correlation between set threshold and dump trigger found, with less than 200um difference in all cases.</a:t>
            </a:r>
          </a:p>
          <a:p>
            <a:r>
              <a:rPr lang="en-US" dirty="0" smtClean="0"/>
              <a:t>After this check the BPMs were </a:t>
            </a:r>
            <a:r>
              <a:rPr lang="en-US" dirty="0" smtClean="0">
                <a:solidFill>
                  <a:schemeClr val="accent2"/>
                </a:solidFill>
              </a:rPr>
              <a:t>calibrated for 50ns beam </a:t>
            </a:r>
            <a:r>
              <a:rPr lang="en-US" dirty="0" smtClean="0"/>
              <a:t>and the new </a:t>
            </a:r>
            <a:r>
              <a:rPr lang="en-US" dirty="0" smtClean="0">
                <a:solidFill>
                  <a:schemeClr val="accent2"/>
                </a:solidFill>
              </a:rPr>
              <a:t>threshold values generated and set in the front-end</a:t>
            </a:r>
            <a:r>
              <a:rPr lang="en-US" dirty="0" smtClean="0"/>
              <a:t>. This is not done systematically after each calibration, but only done on a reboot of the crate or if the threshold values are changed (for machine protection reasons).</a:t>
            </a:r>
          </a:p>
          <a:p>
            <a:pPr lvl="1"/>
            <a:r>
              <a:rPr lang="en-US" sz="1800" dirty="0" smtClean="0"/>
              <a:t>Interlock BPMs - A : very similar centered values to single nominal</a:t>
            </a:r>
            <a:br>
              <a:rPr lang="en-US" sz="1800" dirty="0" smtClean="0"/>
            </a:br>
            <a:r>
              <a:rPr lang="en-US" sz="1800" dirty="0" smtClean="0"/>
              <a:t>Interlock BPMs - B : more differences - up to 0.6mm on one channel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Interlock BPM checks (Eva, Jan &amp; Rhodri)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20:33 – 3:44 Fill 2587 </a:t>
            </a:r>
            <a:r>
              <a:rPr lang="en-US" dirty="0" smtClean="0">
                <a:solidFill>
                  <a:schemeClr val="accent2"/>
                </a:solidFill>
              </a:rPr>
              <a:t>stable beams</a:t>
            </a:r>
          </a:p>
          <a:p>
            <a:pPr lvl="1"/>
            <a:r>
              <a:rPr lang="en-US" dirty="0" smtClean="0"/>
              <a:t>1.3 – 1.4 E11 / bunch (12 b trains with</a:t>
            </a:r>
            <a:br>
              <a:rPr lang="en-US" dirty="0" smtClean="0"/>
            </a:br>
            <a:r>
              <a:rPr lang="en-US" dirty="0" smtClean="0"/>
              <a:t>higher intensities</a:t>
            </a:r>
          </a:p>
          <a:p>
            <a:pPr lvl="1"/>
            <a:r>
              <a:rPr lang="en-US" dirty="0" smtClean="0"/>
              <a:t>Losses during squeeze  up to 37%, </a:t>
            </a:r>
            <a:br>
              <a:rPr lang="en-US" dirty="0" smtClean="0"/>
            </a:br>
            <a:r>
              <a:rPr lang="en-US" dirty="0" smtClean="0"/>
              <a:t>during collision BP up to 50%</a:t>
            </a:r>
          </a:p>
          <a:p>
            <a:pPr lvl="1"/>
            <a:r>
              <a:rPr lang="en-US" dirty="0" err="1" smtClean="0"/>
              <a:t>Lumi</a:t>
            </a:r>
            <a:r>
              <a:rPr lang="en-US" dirty="0" smtClean="0"/>
              <a:t>: ~</a:t>
            </a:r>
            <a:r>
              <a:rPr lang="en-US" dirty="0" smtClean="0">
                <a:solidFill>
                  <a:schemeClr val="accent2"/>
                </a:solidFill>
              </a:rPr>
              <a:t>3E33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cm-2s-1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Integrated </a:t>
            </a:r>
            <a:r>
              <a:rPr lang="en-US" dirty="0" err="1" smtClean="0">
                <a:solidFill>
                  <a:schemeClr val="accent2"/>
                </a:solidFill>
                <a:sym typeface="Wingdings" pitchFamily="2" charset="2"/>
              </a:rPr>
              <a:t>lumi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53/55 pb-1</a:t>
            </a:r>
            <a:r>
              <a:rPr lang="en-US" dirty="0" smtClean="0">
                <a:sym typeface="Wingdings" pitchFamily="2" charset="2"/>
              </a:rPr>
              <a:t> Atlas/CMS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Evening - 852 bunches</a:t>
            </a:r>
            <a:endParaRPr lang="en-US" dirty="0"/>
          </a:p>
        </p:txBody>
      </p:sp>
      <p:sp>
        <p:nvSpPr>
          <p:cNvPr id="1026" name="AutoShape 2" descr="https://ab-dep-op-elogbook.web.cern.ch/ab-dep-op-elogbook/elogbook/secure/attach.php?attachId=1241905&amp;type=png&amp;fname=2012050320411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eholzer\AppData\Local\Temp\201205032041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9664" y="1001837"/>
            <a:ext cx="3568709" cy="3219251"/>
          </a:xfrm>
          <a:prstGeom prst="rect">
            <a:avLst/>
          </a:prstGeom>
          <a:noFill/>
        </p:spPr>
      </p:pic>
      <p:pic>
        <p:nvPicPr>
          <p:cNvPr id="1028" name="Picture 4" descr="C:\Users\eholzer\AppData\Local\Temp\201205031955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36963"/>
            <a:ext cx="8448620" cy="1776413"/>
          </a:xfrm>
          <a:prstGeom prst="rect">
            <a:avLst/>
          </a:prstGeom>
          <a:noFill/>
        </p:spPr>
      </p:pic>
      <p:pic>
        <p:nvPicPr>
          <p:cNvPr id="1029" name="Picture 5" descr="C:\Users\eholzer\AppData\Local\Temp\2012050320403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462785"/>
            <a:ext cx="4324474" cy="1529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3:44 </a:t>
            </a:r>
            <a:r>
              <a:rPr lang="en-US" dirty="0" err="1" smtClean="0"/>
              <a:t>Cryo</a:t>
            </a:r>
            <a:r>
              <a:rPr lang="en-US" dirty="0" smtClean="0"/>
              <a:t> operator received an alarm: </a:t>
            </a:r>
            <a:r>
              <a:rPr lang="en-US" dirty="0" err="1" smtClean="0"/>
              <a:t>cryo</a:t>
            </a:r>
            <a:r>
              <a:rPr lang="en-US" dirty="0" smtClean="0"/>
              <a:t> compressor lost, sector 81 will go down in a few minutes. Dumped with OP switch and sent the whole sector to standby, and then off, as soon as possible - should make the restart easier.</a:t>
            </a:r>
          </a:p>
          <a:p>
            <a:pPr lvl="1"/>
            <a:r>
              <a:rPr lang="en-US" dirty="0" smtClean="0"/>
              <a:t>RQX.R8 and L1 tripped while going off. Reset the faults.</a:t>
            </a:r>
          </a:p>
          <a:p>
            <a:r>
              <a:rPr lang="en-US" dirty="0" smtClean="0"/>
              <a:t>4:17 ‘</a:t>
            </a:r>
            <a:r>
              <a:rPr lang="en-US" dirty="0" err="1" smtClean="0"/>
              <a:t>cryo</a:t>
            </a:r>
            <a:r>
              <a:rPr lang="en-US" dirty="0" smtClean="0"/>
              <a:t> safe’ lost</a:t>
            </a:r>
          </a:p>
          <a:p>
            <a:r>
              <a:rPr lang="en-US" dirty="0" smtClean="0"/>
              <a:t>Latest </a:t>
            </a:r>
            <a:r>
              <a:rPr lang="en-US" smtClean="0"/>
              <a:t>estimate: </a:t>
            </a:r>
            <a:r>
              <a:rPr lang="en-US" smtClean="0">
                <a:solidFill>
                  <a:schemeClr val="accent2"/>
                </a:solidFill>
              </a:rPr>
              <a:t>conditions </a:t>
            </a:r>
            <a:r>
              <a:rPr lang="en-US" dirty="0" smtClean="0">
                <a:solidFill>
                  <a:schemeClr val="accent2"/>
                </a:solidFill>
              </a:rPr>
              <a:t>foreseen to be back around 14:00.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Access for </a:t>
            </a:r>
            <a:r>
              <a:rPr lang="en-US" dirty="0" err="1" smtClean="0">
                <a:solidFill>
                  <a:schemeClr val="accent2"/>
                </a:solidFill>
              </a:rPr>
              <a:t>cryo</a:t>
            </a:r>
            <a:r>
              <a:rPr lang="en-US" dirty="0" smtClean="0">
                <a:solidFill>
                  <a:schemeClr val="accent2"/>
                </a:solidFill>
              </a:rPr>
              <a:t>, experiments, etc.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morning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9610"/>
            <a:ext cx="8229600" cy="511175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Fill with low intensity to do the loss map B1V at collision, </a:t>
            </a:r>
            <a:r>
              <a:rPr lang="en-US" dirty="0" smtClean="0">
                <a:solidFill>
                  <a:schemeClr val="accent2"/>
                </a:solidFill>
              </a:rPr>
              <a:t>high gain orbit feedback in squeeze</a:t>
            </a:r>
            <a:r>
              <a:rPr lang="en-US" dirty="0" smtClean="0">
                <a:solidFill>
                  <a:schemeClr val="tx1"/>
                </a:solidFill>
              </a:rPr>
              <a:t>, and dump with FMCM check RD34 IP7 (set to OFF).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Next physics fill with 1380 bunches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332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Thursday 3.5.2012</vt:lpstr>
      <vt:lpstr>Thursday Morning and Afternoon</vt:lpstr>
      <vt:lpstr>Summary of Interlock BPM checks (Eva, Jan &amp; Rhodri)</vt:lpstr>
      <vt:lpstr>Thursday Evening - 852 bunches</vt:lpstr>
      <vt:lpstr>Friday morning</vt:lpstr>
      <vt:lpstr>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2012-05-04T06:24:25Z</dcterms:modified>
</cp:coreProperties>
</file>