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  <p:sldMasterId id="2147483714" r:id="rId2"/>
    <p:sldMasterId id="2147483729" r:id="rId3"/>
    <p:sldMasterId id="2147483741" r:id="rId4"/>
  </p:sldMasterIdLst>
  <p:notesMasterIdLst>
    <p:notesMasterId r:id="rId20"/>
  </p:notesMasterIdLst>
  <p:handoutMasterIdLst>
    <p:handoutMasterId r:id="rId21"/>
  </p:handoutMasterIdLst>
  <p:sldIdLst>
    <p:sldId id="1028" r:id="rId5"/>
    <p:sldId id="1032" r:id="rId6"/>
    <p:sldId id="999" r:id="rId7"/>
    <p:sldId id="1001" r:id="rId8"/>
    <p:sldId id="1002" r:id="rId9"/>
    <p:sldId id="1003" r:id="rId10"/>
    <p:sldId id="1030" r:id="rId11"/>
    <p:sldId id="1029" r:id="rId12"/>
    <p:sldId id="1005" r:id="rId13"/>
    <p:sldId id="1031" r:id="rId14"/>
    <p:sldId id="1034" r:id="rId15"/>
    <p:sldId id="1035" r:id="rId16"/>
    <p:sldId id="1033" r:id="rId17"/>
    <p:sldId id="1036" r:id="rId18"/>
    <p:sldId id="1037" r:id="rId19"/>
  </p:sldIdLst>
  <p:sldSz cx="9144000" cy="6858000" type="screen4x3"/>
  <p:notesSz cx="6718300" cy="9855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A501"/>
    <a:srgbClr val="008000"/>
    <a:srgbClr val="FF0000"/>
    <a:srgbClr val="99FFCC"/>
    <a:srgbClr val="9FCAFF"/>
    <a:srgbClr val="DDDDDD"/>
    <a:srgbClr val="3399FF"/>
    <a:srgbClr val="FFCCCC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97" autoAdjust="0"/>
    <p:restoredTop sz="95238" autoAdjust="0"/>
  </p:normalViewPr>
  <p:slideViewPr>
    <p:cSldViewPr>
      <p:cViewPr varScale="1">
        <p:scale>
          <a:sx n="98" d="100"/>
          <a:sy n="98" d="100"/>
        </p:scale>
        <p:origin x="-108" y="-360"/>
      </p:cViewPr>
      <p:guideLst>
        <p:guide orient="horz" pos="2160"/>
        <p:guide pos="51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3272" y="-120"/>
      </p:cViewPr>
      <p:guideLst>
        <p:guide orient="horz" pos="3104"/>
        <p:guide pos="2116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0DC6C-BFF8-144A-B30B-BD4EDED5E972}" type="datetimeFigureOut">
              <a:rPr lang="en-US" smtClean="0"/>
              <a:pPr/>
              <a:t>4/23/2012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5238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C2787-C011-484C-9C9F-47366145B8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3249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81538"/>
            <a:ext cx="5375275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CFAA86E-7117-48E8-AB4F-2D91C9F729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01940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23-04-2012</a:t>
            </a:r>
            <a:endParaRPr lang="en-US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26E3E824-1D33-4083-932F-B12D7D09EB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07FC7-9701-4F56-BA21-47F785F44A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23-04-2012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6FE21-7D5A-4944-9B4F-14EE2A8435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23-04-2012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43100-3704-4E7F-9742-368FE9AA16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23-04-2012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F8F70-BBF6-4832-98A0-56CA85B1B7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23-04-2012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96975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29050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A8A3B-17E3-4A11-B239-2716609288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23-04-2012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23-04-2012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LHC morning report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27145571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LHC morning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9" name="Date Placeholder 3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23-04-2012</a:t>
            </a:r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11287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morning report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23-04-2012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88811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morning report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23-04-2012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30962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morning report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23-04-2012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2679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111750"/>
          </a:xfrm>
        </p:spPr>
        <p:txBody>
          <a:bodyPr/>
          <a:lstStyle>
            <a:lvl3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23-04-2012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morning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23-04-2012</a:t>
            </a:r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5630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morning report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23-04-2012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51245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morning report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23-04-2012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71362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morning report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23-04-2012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70913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morning report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23-04-2012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61599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morning report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23-04-2012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2628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morning report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23-04-2012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85723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morning report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23-04-2012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74906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>
                    <a:tint val="75000"/>
                  </a:srgbClr>
                </a:solidFill>
                <a:latin typeface="Arial"/>
              </a:rPr>
              <a:t>23-04-2012</a:t>
            </a:r>
            <a:endParaRPr lang="en-US" dirty="0">
              <a:solidFill>
                <a:srgbClr val="000000">
                  <a:tint val="75000"/>
                </a:srgbClr>
              </a:solidFill>
              <a:latin typeface="Arial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>
                    <a:tint val="75000"/>
                  </a:srgbClr>
                </a:solidFill>
                <a:latin typeface="Arial"/>
              </a:rPr>
              <a:t>LHC morning report</a:t>
            </a:r>
            <a:endParaRPr lang="en-US">
              <a:solidFill>
                <a:srgbClr val="000000">
                  <a:tint val="75000"/>
                </a:srgbClr>
              </a:solidFill>
              <a:latin typeface="Arial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>
                <a:solidFill>
                  <a:srgbClr val="000000">
                    <a:tint val="75000"/>
                  </a:srgbClr>
                </a:solidFill>
                <a:latin typeface="Arial"/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985555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23-04-2012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LHC morning report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C4858-C8C8-4B34-9212-A47D0D1F01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1629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C38A6-77F0-4FCF-B06D-A581D0D4EF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23-04-2012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23-04-2012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LHC morning report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C4858-C8C8-4B34-9212-A47D0D1F01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09796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23-04-2012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LHC morning report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C4858-C8C8-4B34-9212-A47D0D1F01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80295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23-04-2012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LHC morning report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C4858-C8C8-4B34-9212-A47D0D1F01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54754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23-04-2012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LHC morning report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C4858-C8C8-4B34-9212-A47D0D1F01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973442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23-04-2012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LHC morning report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C4858-C8C8-4B34-9212-A47D0D1F01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784447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23-04-2012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LHC morning report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C4858-C8C8-4B34-9212-A47D0D1F01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086508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23-04-2012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LHC morning report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C4858-C8C8-4B34-9212-A47D0D1F01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017886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23-04-2012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LHC morning report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C4858-C8C8-4B34-9212-A47D0D1F01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315025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23-04-2012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LHC morning report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C4858-C8C8-4B34-9212-A47D0D1F01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444565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23-04-2012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LHC morning report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C4858-C8C8-4B34-9212-A47D0D1F01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6620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31215-DB5D-475E-B8AB-8117DA16C7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23-04-2012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650B-4979-434C-9141-C30C4E238EE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294C-31ED-8D48-ACCB-8FB4706E70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236411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650B-4979-434C-9141-C30C4E238EE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294C-31ED-8D48-ACCB-8FB4706E70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57597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650B-4979-434C-9141-C30C4E238EE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294C-31ED-8D48-ACCB-8FB4706E70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359485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650B-4979-434C-9141-C30C4E238EE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294C-31ED-8D48-ACCB-8FB4706E70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320513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650B-4979-434C-9141-C30C4E238EE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294C-31ED-8D48-ACCB-8FB4706E70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403604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650B-4979-434C-9141-C30C4E238EE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294C-31ED-8D48-ACCB-8FB4706E70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138447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650B-4979-434C-9141-C30C4E238EE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294C-31ED-8D48-ACCB-8FB4706E70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49736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650B-4979-434C-9141-C30C4E238EE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294C-31ED-8D48-ACCB-8FB4706E70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24392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650B-4979-434C-9141-C30C4E238EE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294C-31ED-8D48-ACCB-8FB4706E70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925624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650B-4979-434C-9141-C30C4E238EE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294C-31ED-8D48-ACCB-8FB4706E70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5271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503C1-DF11-4A20-A24B-2DE152F8D0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23-04-2012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5650B-4979-434C-9141-C30C4E238EE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294C-31ED-8D48-ACCB-8FB4706E70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2347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A8FA0-5CB1-47CC-8E14-97CA62F16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23-04-2012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AADED-51EB-4F42-B5F1-2ACE1DF1E1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23-04-2012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4457D-55E5-4A3A-B391-7D7C2479BC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23-04-2012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2502F-1A98-441D-8A55-88868DC7B2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23-04-2012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pPr>
              <a:defRPr/>
            </a:pPr>
            <a:fld id="{69CF8F24-2345-4359-A23A-40838D5E6D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22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23-04-2012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922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accent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LHC morning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23-04-2012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>
              <a:solidFill>
                <a:srgbClr val="00007D"/>
              </a:solidFill>
            </a:endParaRPr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  <p:extLst>
      <p:ext uri="{BB962C8B-B14F-4D97-AF65-F5344CB8AC3E}">
        <p14:creationId xmlns:p14="http://schemas.microsoft.com/office/powerpoint/2010/main" xmlns="" val="1136827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23-04-2012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cs-CZ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LHC morning report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97FC4858-C8C8-4B34-9212-A47D0D1F017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473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FE55650B-4979-434C-9141-C30C4E238EE0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4/23/2012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A888294C-31ED-8D48-ACCB-8FB4706E70D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7920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Shortened program (2 days), as decided in LMC.</a:t>
            </a:r>
          </a:p>
          <a:p>
            <a:r>
              <a:rPr lang="en-US" dirty="0" smtClean="0"/>
              <a:t>MD program worked very well </a:t>
            </a:r>
            <a:r>
              <a:rPr lang="en-US" dirty="0" smtClean="0">
                <a:sym typeface="Wingdings"/>
              </a:rPr>
              <a:t> all MD’s on plan with ~foreseen beam time.</a:t>
            </a:r>
          </a:p>
          <a:p>
            <a:r>
              <a:rPr lang="en-US" dirty="0" smtClean="0">
                <a:sym typeface="Wingdings"/>
              </a:rPr>
              <a:t>LHC in very good shape with excellent availability (no high current issues).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LHC MD1 Report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23-04-2012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6057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 MD: blow-up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90" y="764630"/>
            <a:ext cx="8785220" cy="5688790"/>
          </a:xfrm>
        </p:spPr>
        <p:txBody>
          <a:bodyPr/>
          <a:lstStyle/>
          <a:p>
            <a:r>
              <a:rPr lang="en-US" dirty="0"/>
              <a:t>We first adjusted the position of the phase noise to hit the desired batch without leakage on the previous batch. </a:t>
            </a:r>
            <a:endParaRPr lang="en-US" dirty="0" smtClean="0"/>
          </a:p>
          <a:p>
            <a:pPr lvl="1"/>
            <a:r>
              <a:rPr lang="en-US" dirty="0" smtClean="0"/>
              <a:t>See </a:t>
            </a:r>
            <a:r>
              <a:rPr lang="en-US" dirty="0"/>
              <a:t>"Blow-up Batch 2 B1" that shows the first injected batch untouched and blow-up (too fast!) of the other 12 bunches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Then </a:t>
            </a:r>
            <a:r>
              <a:rPr lang="en-US" dirty="0"/>
              <a:t>we injected 6 batches of 12 bunches and applied blow-up to all batches (at injection) except first and last. </a:t>
            </a:r>
            <a:endParaRPr lang="en-US" dirty="0" smtClean="0"/>
          </a:p>
          <a:p>
            <a:pPr lvl="1"/>
            <a:r>
              <a:rPr lang="en-US" dirty="0" smtClean="0"/>
              <a:t>See </a:t>
            </a:r>
            <a:r>
              <a:rPr lang="en-US" dirty="0"/>
              <a:t>"6 Batches B2", Fill 2555. </a:t>
            </a:r>
            <a:r>
              <a:rPr lang="en-US" dirty="0" smtClean="0"/>
              <a:t>Result: </a:t>
            </a:r>
            <a:r>
              <a:rPr lang="en-US" dirty="0"/>
              <a:t>large scatter in bunch length providing data for transverse </a:t>
            </a:r>
            <a:r>
              <a:rPr lang="en-US" dirty="0" err="1"/>
              <a:t>emittance</a:t>
            </a:r>
            <a:r>
              <a:rPr lang="en-US" dirty="0"/>
              <a:t> growth. F</a:t>
            </a:r>
            <a:r>
              <a:rPr lang="en-US" dirty="0" smtClean="0"/>
              <a:t>ill kept </a:t>
            </a:r>
            <a:r>
              <a:rPr lang="en-US" dirty="0"/>
              <a:t>for 50 </a:t>
            </a:r>
            <a:r>
              <a:rPr lang="en-US" dirty="0" smtClean="0"/>
              <a:t>min.</a:t>
            </a:r>
          </a:p>
          <a:p>
            <a:r>
              <a:rPr lang="en-US" dirty="0" smtClean="0"/>
              <a:t>We </a:t>
            </a:r>
            <a:r>
              <a:rPr lang="en-US" dirty="0"/>
              <a:t>then moved to the test of the Injection Blow-up Sequencer that should control blow-up and inclusion in the main Phase loop average. We had some problems with the controls and returned to "manual" sequencing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</a:t>
            </a:r>
            <a:r>
              <a:rPr lang="en-US" dirty="0"/>
              <a:t>made another fill B2 with 11 batches and blow-up at injection on all but the first 2. </a:t>
            </a:r>
            <a:endParaRPr lang="en-US" dirty="0" smtClean="0"/>
          </a:p>
          <a:p>
            <a:pPr lvl="1"/>
            <a:r>
              <a:rPr lang="en-US" dirty="0" smtClean="0"/>
              <a:t>See </a:t>
            </a:r>
            <a:r>
              <a:rPr lang="en-US" dirty="0"/>
              <a:t>figure "11 bunches </a:t>
            </a:r>
            <a:r>
              <a:rPr lang="en-US" dirty="0" smtClean="0"/>
              <a:t>B2”.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LHC morning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23-04-2012</a:t>
            </a:r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3925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 MD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LHC morning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23-04-2012</a:t>
            </a:r>
            <a:endParaRPr lang="en-US" dirty="0">
              <a:solidFill>
                <a:srgbClr val="00007D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103100" cy="35976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1420" y="3407031"/>
            <a:ext cx="7022580" cy="3437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00833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 MD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-20988" b="-20988"/>
          <a:stretch>
            <a:fillRect/>
          </a:stretch>
        </p:blipFill>
        <p:spPr/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LHC morning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23-04-2012</a:t>
            </a:r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4278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 MD: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90" y="836640"/>
            <a:ext cx="8785220" cy="5688790"/>
          </a:xfrm>
        </p:spPr>
        <p:txBody>
          <a:bodyPr/>
          <a:lstStyle/>
          <a:p>
            <a:r>
              <a:rPr lang="en-US" dirty="0" smtClean="0"/>
              <a:t>We </a:t>
            </a:r>
            <a:r>
              <a:rPr lang="en-US" dirty="0"/>
              <a:t>can blow-up each batch individually at injection. It takes a few minutes.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spread looks a bit large (maybe because we are too </a:t>
            </a:r>
            <a:r>
              <a:rPr lang="en-US" dirty="0" smtClean="0"/>
              <a:t>aggressive...). </a:t>
            </a:r>
            <a:r>
              <a:rPr lang="en-US" dirty="0"/>
              <a:t>Will be analyzed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controls (Injection Blow-up Sequencer) must be updated during the technical </a:t>
            </a:r>
            <a:r>
              <a:rPr lang="en-US" dirty="0" smtClean="0"/>
              <a:t>stop.</a:t>
            </a:r>
          </a:p>
          <a:p>
            <a:r>
              <a:rPr lang="en-US" dirty="0" smtClean="0"/>
              <a:t>The </a:t>
            </a:r>
            <a:r>
              <a:rPr lang="en-US" dirty="0"/>
              <a:t>transverse </a:t>
            </a:r>
            <a:r>
              <a:rPr lang="en-US" dirty="0" err="1"/>
              <a:t>emittance</a:t>
            </a:r>
            <a:r>
              <a:rPr lang="en-US" dirty="0"/>
              <a:t> measurements will be analyzed and should correlate bunch length to transverse </a:t>
            </a:r>
            <a:r>
              <a:rPr lang="en-US" dirty="0" err="1"/>
              <a:t>emittance</a:t>
            </a:r>
            <a:r>
              <a:rPr lang="en-US" dirty="0"/>
              <a:t> growth, to really confirm the </a:t>
            </a:r>
            <a:r>
              <a:rPr lang="en-US" dirty="0" smtClean="0"/>
              <a:t>overall </a:t>
            </a:r>
            <a:r>
              <a:rPr lang="en-US" dirty="0"/>
              <a:t>interest of the proposed scheme.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LHC morning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23-04-2012</a:t>
            </a:r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1600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 MD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692620"/>
            <a:ext cx="8507410" cy="5111750"/>
          </a:xfrm>
        </p:spPr>
        <p:txBody>
          <a:bodyPr/>
          <a:lstStyle/>
          <a:p>
            <a:r>
              <a:rPr lang="en-US" sz="2000" dirty="0" smtClean="0"/>
              <a:t>Aim: Emittance cross calibration with ADT blowup</a:t>
            </a:r>
          </a:p>
          <a:p>
            <a:r>
              <a:rPr lang="en-US" sz="2000" dirty="0" smtClean="0"/>
              <a:t>Started with k-modulation for beta determination at BSRT</a:t>
            </a:r>
          </a:p>
          <a:p>
            <a:pPr lvl="1"/>
            <a:r>
              <a:rPr lang="en-US" sz="1800" dirty="0" smtClean="0"/>
              <a:t>encountered problems with k-modulation application</a:t>
            </a:r>
          </a:p>
          <a:p>
            <a:pPr lvl="1"/>
            <a:r>
              <a:rPr lang="en-US" sz="1800" dirty="0" smtClean="0"/>
              <a:t>data to be analyzed (clear orbit oscillations were observable)... </a:t>
            </a:r>
          </a:p>
          <a:p>
            <a:r>
              <a:rPr lang="en-US" sz="2000" dirty="0" smtClean="0"/>
              <a:t>BGI measurements</a:t>
            </a:r>
          </a:p>
          <a:p>
            <a:pPr lvl="1"/>
            <a:r>
              <a:rPr lang="en-US" sz="1800" dirty="0" smtClean="0"/>
              <a:t>Results not really conclusive</a:t>
            </a:r>
          </a:p>
          <a:p>
            <a:r>
              <a:rPr lang="en-US" sz="2000" dirty="0" smtClean="0"/>
              <a:t>BSRT:</a:t>
            </a:r>
          </a:p>
          <a:p>
            <a:pPr lvl="1"/>
            <a:r>
              <a:rPr lang="en-US" sz="1800" dirty="0" smtClean="0"/>
              <a:t>The </a:t>
            </a:r>
            <a:r>
              <a:rPr lang="en-US" sz="1800" dirty="0" smtClean="0"/>
              <a:t>main aim was to study the heating that we observe with high intensity beams outside the </a:t>
            </a:r>
            <a:r>
              <a:rPr lang="en-US" sz="1800" dirty="0" err="1" smtClean="0"/>
              <a:t>SynchRad</a:t>
            </a:r>
            <a:r>
              <a:rPr lang="en-US" sz="1800" dirty="0" smtClean="0"/>
              <a:t> view port and if there is any effect on the measured beam size. We injected 1.1e14p on both beams </a:t>
            </a:r>
            <a:r>
              <a:rPr lang="en-US" sz="1800" dirty="0" err="1" smtClean="0"/>
              <a:t>ans</a:t>
            </a:r>
            <a:r>
              <a:rPr lang="en-US" sz="1800" dirty="0" smtClean="0"/>
              <a:t> stayed at injection: </a:t>
            </a:r>
            <a:endParaRPr lang="en-US" sz="1800" dirty="0" smtClean="0"/>
          </a:p>
          <a:p>
            <a:pPr lvl="2"/>
            <a:r>
              <a:rPr lang="en-US" sz="1600" dirty="0" smtClean="0"/>
              <a:t>B1 </a:t>
            </a:r>
            <a:r>
              <a:rPr lang="en-US" sz="1600" dirty="0" smtClean="0"/>
              <a:t>extraction mirror OUT --&gt; no heating </a:t>
            </a:r>
            <a:endParaRPr lang="en-US" sz="1600" dirty="0" smtClean="0"/>
          </a:p>
          <a:p>
            <a:pPr lvl="2"/>
            <a:r>
              <a:rPr lang="en-US" sz="1600" dirty="0" smtClean="0"/>
              <a:t>B2 </a:t>
            </a:r>
            <a:r>
              <a:rPr lang="en-US" sz="1600" dirty="0" smtClean="0"/>
              <a:t>extraction mirror IN --&gt; heating to be compared with physics fills characterized by ramp immediately after end of injection. </a:t>
            </a:r>
            <a:endParaRPr lang="en-US" sz="1600" dirty="0" smtClean="0"/>
          </a:p>
          <a:p>
            <a:pPr lvl="2"/>
            <a:r>
              <a:rPr lang="en-US" sz="1600" dirty="0" smtClean="0"/>
              <a:t>some </a:t>
            </a:r>
            <a:r>
              <a:rPr lang="en-US" sz="1600" dirty="0" smtClean="0"/>
              <a:t>hint of correlation among temperature-bunch length and vacuum --&gt; to be studied </a:t>
            </a:r>
            <a:endParaRPr lang="en-US" sz="1600" dirty="0" smtClean="0"/>
          </a:p>
          <a:p>
            <a:pPr lvl="2"/>
            <a:r>
              <a:rPr lang="en-US" sz="1600" dirty="0" smtClean="0"/>
              <a:t>Little effect of heating on the measured beam sizes</a:t>
            </a:r>
          </a:p>
          <a:p>
            <a:pPr lvl="1"/>
            <a:r>
              <a:rPr lang="en-US" dirty="0" smtClean="0"/>
              <a:t>Matching </a:t>
            </a:r>
            <a:r>
              <a:rPr lang="en-US" dirty="0" smtClean="0"/>
              <a:t>monitor test: almost nothing done due to delays from previous studies and issue with detector timing. </a:t>
            </a: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7D"/>
                </a:solidFill>
              </a:rPr>
              <a:t>LHC morning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23-04-2012</a:t>
            </a:r>
            <a:endParaRPr lang="en-US" dirty="0">
              <a:solidFill>
                <a:srgbClr val="00007D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ADT tune measurement compatibility MD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692620"/>
            <a:ext cx="8229600" cy="5111750"/>
          </a:xfrm>
        </p:spPr>
        <p:txBody>
          <a:bodyPr/>
          <a:lstStyle/>
          <a:p>
            <a:r>
              <a:rPr lang="en-US" sz="1800" dirty="0" smtClean="0"/>
              <a:t>We did two ramps, one with 8 bunches and one with 24 bunches </a:t>
            </a:r>
            <a:endParaRPr lang="en-US" sz="1800" dirty="0" smtClean="0"/>
          </a:p>
          <a:p>
            <a:pPr lvl="1"/>
            <a:r>
              <a:rPr lang="en-US" sz="1400" dirty="0" smtClean="0"/>
              <a:t>First </a:t>
            </a:r>
            <a:r>
              <a:rPr lang="en-US" sz="1400" dirty="0" smtClean="0"/>
              <a:t>ramp with 8 equal bunches. The gain function in LSA was </a:t>
            </a:r>
            <a:r>
              <a:rPr lang="en-US" sz="1400" dirty="0" smtClean="0"/>
              <a:t>0.25 (</a:t>
            </a:r>
            <a:r>
              <a:rPr lang="en-US" sz="1400" dirty="0" smtClean="0"/>
              <a:t>i.e. full gain all along the 450 </a:t>
            </a:r>
            <a:r>
              <a:rPr lang="en-US" sz="1400" dirty="0" err="1" smtClean="0"/>
              <a:t>GeV</a:t>
            </a:r>
            <a:r>
              <a:rPr lang="en-US" sz="1400" dirty="0" smtClean="0"/>
              <a:t> plateau). Gain modulation </a:t>
            </a:r>
            <a:r>
              <a:rPr lang="en-US" sz="1400" dirty="0" smtClean="0"/>
              <a:t>was </a:t>
            </a:r>
            <a:r>
              <a:rPr lang="en-US" sz="1400" dirty="0" smtClean="0"/>
              <a:t>enabled to give the 8 bunches a different feedback gain </a:t>
            </a:r>
            <a:r>
              <a:rPr lang="en-US" sz="1400" dirty="0" smtClean="0"/>
              <a:t>same </a:t>
            </a:r>
            <a:r>
              <a:rPr lang="en-US" sz="1400" dirty="0" smtClean="0"/>
              <a:t>as used on Friday (0, 1, 2, 5, 12, 30, 70, 127)/128; </a:t>
            </a:r>
            <a:br>
              <a:rPr lang="en-US" sz="1400" dirty="0" smtClean="0"/>
            </a:br>
            <a:r>
              <a:rPr lang="en-US" sz="1400" dirty="0" smtClean="0"/>
              <a:t>the difference being that this time we did not have the leading bunch with higher intensity; recorded data with all ADT PUs internal to the ADT system for offline (tune) </a:t>
            </a:r>
            <a:r>
              <a:rPr lang="en-US" sz="1400" dirty="0" smtClean="0"/>
              <a:t>analysis</a:t>
            </a:r>
          </a:p>
          <a:p>
            <a:pPr lvl="1"/>
            <a:r>
              <a:rPr lang="en-US" sz="1400" dirty="0" smtClean="0"/>
              <a:t>Second </a:t>
            </a:r>
            <a:r>
              <a:rPr lang="en-US" sz="1400" dirty="0" smtClean="0"/>
              <a:t>ramp with 2x12 bunches, 1st batch at 1.4x10**11 second at 1.15x10**11 per bunch; enabled tune modulation batch-by-batch, 1st batch at LSA-value*5/127 = 0.01, half of normal prepare for ramp setting; second batch stays with full gain LSA-value*127/128 = </a:t>
            </a:r>
            <a:r>
              <a:rPr lang="en-US" sz="1400" dirty="0" smtClean="0"/>
              <a:t>0.25</a:t>
            </a:r>
          </a:p>
          <a:p>
            <a:r>
              <a:rPr lang="en-US" sz="1800" dirty="0" smtClean="0"/>
              <a:t>Conclusion</a:t>
            </a:r>
            <a:r>
              <a:rPr lang="en-US" sz="1800" dirty="0" smtClean="0"/>
              <a:t>: </a:t>
            </a:r>
            <a:endParaRPr lang="en-US" sz="1800" dirty="0" smtClean="0"/>
          </a:p>
          <a:p>
            <a:pPr lvl="1"/>
            <a:r>
              <a:rPr lang="en-US" sz="1400" dirty="0" smtClean="0"/>
              <a:t>G</a:t>
            </a:r>
            <a:r>
              <a:rPr lang="en-US" sz="1400" dirty="0" smtClean="0"/>
              <a:t>ain </a:t>
            </a:r>
            <a:r>
              <a:rPr lang="en-US" sz="1400" dirty="0" smtClean="0"/>
              <a:t>modulation batch-by-batch is operational (enabling needs expert) </a:t>
            </a:r>
            <a:endParaRPr lang="en-US" sz="1400" dirty="0" smtClean="0"/>
          </a:p>
          <a:p>
            <a:pPr lvl="1"/>
            <a:r>
              <a:rPr lang="en-US" sz="1400" dirty="0" smtClean="0"/>
              <a:t>E</a:t>
            </a:r>
            <a:r>
              <a:rPr lang="en-US" sz="1400" dirty="0" smtClean="0"/>
              <a:t>mittance </a:t>
            </a:r>
            <a:r>
              <a:rPr lang="en-US" sz="1400" dirty="0" smtClean="0"/>
              <a:t>and damper oscillation data from three ramps (Friday and Monday/Sunday) need offline analysis for exact conclusions </a:t>
            </a:r>
            <a:endParaRPr lang="en-US" sz="1400" dirty="0" smtClean="0"/>
          </a:p>
          <a:p>
            <a:pPr lvl="1"/>
            <a:r>
              <a:rPr lang="en-US" sz="1400" dirty="0" smtClean="0"/>
              <a:t>T</a:t>
            </a:r>
            <a:r>
              <a:rPr lang="en-US" sz="1400" dirty="0" smtClean="0"/>
              <a:t>une </a:t>
            </a:r>
            <a:r>
              <a:rPr lang="en-US" sz="1400" dirty="0" smtClean="0"/>
              <a:t>signal with gain modulation clean, but starts to get jittery when we switch to prepare for ramp (horizontal tunes more jittery). We </a:t>
            </a:r>
            <a:r>
              <a:rPr lang="en-US" sz="1400" dirty="0" smtClean="0"/>
              <a:t>survived </a:t>
            </a:r>
            <a:r>
              <a:rPr lang="en-US" sz="1400" dirty="0" smtClean="0"/>
              <a:t>the ramps with the tune FB switching off a few times, manually switched back on again. </a:t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Our overall goal is to see how the gain modulation affected the </a:t>
            </a:r>
            <a:r>
              <a:rPr lang="en-US" sz="1400" dirty="0" err="1" smtClean="0"/>
              <a:t>emittances</a:t>
            </a:r>
            <a:r>
              <a:rPr lang="en-US" sz="1400" dirty="0" smtClean="0"/>
              <a:t> of the different bunches / batches and to see how we can get the tune from the acquired damper data - this both needs offline-analysis. </a:t>
            </a: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LHC morning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23-04-2012</a:t>
            </a:r>
            <a:endParaRPr lang="en-US" dirty="0">
              <a:solidFill>
                <a:srgbClr val="00007D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702"/>
            <a:ext cx="8229600" cy="879952"/>
          </a:xfrm>
        </p:spPr>
        <p:txBody>
          <a:bodyPr>
            <a:normAutofit/>
          </a:bodyPr>
          <a:lstStyle/>
          <a:p>
            <a:r>
              <a:rPr lang="en-US" dirty="0" smtClean="0"/>
              <a:t>2012 MD#1</a:t>
            </a:r>
            <a:endParaRPr lang="en-US" sz="27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305" y="1117372"/>
            <a:ext cx="8673680" cy="549527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Sat</a:t>
            </a:r>
          </a:p>
          <a:p>
            <a:pPr lvl="1"/>
            <a:r>
              <a:rPr lang="en-US" sz="2400" dirty="0" smtClean="0"/>
              <a:t>06:00 – 07:00 	end of fill study (tune scan, …)</a:t>
            </a:r>
          </a:p>
          <a:p>
            <a:pPr lvl="1"/>
            <a:r>
              <a:rPr lang="en-US" sz="2400" dirty="0" smtClean="0"/>
              <a:t>09:00 – 13:00 	450 </a:t>
            </a:r>
            <a:r>
              <a:rPr lang="en-US" sz="2400" dirty="0" err="1" smtClean="0"/>
              <a:t>GeV</a:t>
            </a:r>
            <a:r>
              <a:rPr lang="en-US" sz="2400" dirty="0" smtClean="0">
                <a:sym typeface="Wingdings"/>
              </a:rPr>
              <a:t>: </a:t>
            </a:r>
            <a:r>
              <a:rPr lang="en-US" sz="2400" dirty="0" smtClean="0"/>
              <a:t>Longitudinal impedance</a:t>
            </a:r>
          </a:p>
          <a:p>
            <a:pPr lvl="1"/>
            <a:r>
              <a:rPr lang="en-US" sz="2400" dirty="0" smtClean="0"/>
              <a:t>13:00 – 17:00 	450 </a:t>
            </a:r>
            <a:r>
              <a:rPr lang="en-US" sz="2400" dirty="0" err="1" smtClean="0"/>
              <a:t>GeV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smtClean="0"/>
              <a:t>4 </a:t>
            </a:r>
            <a:r>
              <a:rPr lang="en-US" sz="2400" dirty="0" err="1" smtClean="0"/>
              <a:t>TeV</a:t>
            </a:r>
            <a:r>
              <a:rPr lang="en-US" sz="2400" dirty="0" smtClean="0"/>
              <a:t>: ADT (no fast blow up)</a:t>
            </a:r>
          </a:p>
          <a:p>
            <a:pPr lvl="1"/>
            <a:r>
              <a:rPr lang="en-US" sz="2400" dirty="0" smtClean="0"/>
              <a:t>19:00 – 00:00 	450 </a:t>
            </a:r>
            <a:r>
              <a:rPr lang="en-US" sz="2400" dirty="0" err="1" smtClean="0"/>
              <a:t>GeV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/>
              </a:rPr>
              <a:t> 4 </a:t>
            </a:r>
            <a:r>
              <a:rPr lang="en-US" sz="2400" dirty="0" err="1" smtClean="0">
                <a:sym typeface="Wingdings"/>
              </a:rPr>
              <a:t>TeV</a:t>
            </a:r>
            <a:r>
              <a:rPr lang="en-US" sz="2400" dirty="0" smtClean="0"/>
              <a:t>: Collimation</a:t>
            </a:r>
          </a:p>
          <a:p>
            <a:r>
              <a:rPr lang="en-US" sz="2800" dirty="0" smtClean="0"/>
              <a:t>Sun</a:t>
            </a:r>
          </a:p>
          <a:p>
            <a:pPr lvl="1"/>
            <a:r>
              <a:rPr lang="en-US" sz="2400" dirty="0" smtClean="0"/>
              <a:t>02:00 – 07:00 	450 </a:t>
            </a:r>
            <a:r>
              <a:rPr lang="en-US" sz="2400" dirty="0" err="1" smtClean="0"/>
              <a:t>GeV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/>
              </a:rPr>
              <a:t>  4 </a:t>
            </a:r>
            <a:r>
              <a:rPr lang="en-US" sz="2400" dirty="0" err="1" smtClean="0">
                <a:sym typeface="Wingdings"/>
              </a:rPr>
              <a:t>TeV</a:t>
            </a:r>
            <a:r>
              <a:rPr lang="en-US" sz="2400" dirty="0" smtClean="0">
                <a:sym typeface="Wingdings"/>
              </a:rPr>
              <a:t>: Aperture</a:t>
            </a:r>
            <a:endParaRPr lang="en-US" sz="2400" dirty="0" smtClean="0"/>
          </a:p>
          <a:p>
            <a:pPr lvl="1"/>
            <a:r>
              <a:rPr lang="en-US" sz="2400" dirty="0" smtClean="0"/>
              <a:t>09:00 – 17:00 	450 </a:t>
            </a:r>
            <a:r>
              <a:rPr lang="en-US" sz="2400" dirty="0" err="1" smtClean="0"/>
              <a:t>GeV</a:t>
            </a:r>
            <a:r>
              <a:rPr lang="en-US" sz="2400" dirty="0" smtClean="0"/>
              <a:t>: RF batch by batch blow-up</a:t>
            </a:r>
          </a:p>
          <a:p>
            <a:pPr lvl="1"/>
            <a:r>
              <a:rPr lang="en-US" sz="2400" dirty="0" smtClean="0"/>
              <a:t>17:00 – 23:00</a:t>
            </a:r>
            <a:r>
              <a:rPr lang="en-US" sz="2400" dirty="0"/>
              <a:t>	</a:t>
            </a:r>
            <a:r>
              <a:rPr lang="en-US" sz="2400" dirty="0" smtClean="0"/>
              <a:t>450 </a:t>
            </a:r>
            <a:r>
              <a:rPr lang="en-US" sz="2400" dirty="0" err="1" smtClean="0"/>
              <a:t>GeV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smtClean="0"/>
              <a:t>4 </a:t>
            </a:r>
            <a:r>
              <a:rPr lang="en-US" sz="2400" dirty="0" err="1" smtClean="0"/>
              <a:t>TeV</a:t>
            </a:r>
            <a:r>
              <a:rPr lang="en-US" sz="2400" dirty="0" smtClean="0"/>
              <a:t>: BI (</a:t>
            </a:r>
            <a:r>
              <a:rPr lang="en-US" sz="2400" dirty="0" err="1" smtClean="0"/>
              <a:t>emittance</a:t>
            </a:r>
            <a:r>
              <a:rPr lang="en-US" sz="2400" dirty="0" smtClean="0"/>
              <a:t> cross calibration with ADT blowup)</a:t>
            </a:r>
          </a:p>
          <a:p>
            <a:pPr lvl="1"/>
            <a:r>
              <a:rPr lang="en-US" sz="2400" dirty="0" smtClean="0"/>
              <a:t>01:00 – 06:00</a:t>
            </a:r>
            <a:r>
              <a:rPr lang="en-US" sz="2400" dirty="0"/>
              <a:t>	</a:t>
            </a:r>
            <a:r>
              <a:rPr lang="en-US" sz="2400" dirty="0" smtClean="0"/>
              <a:t>450 </a:t>
            </a:r>
            <a:r>
              <a:rPr lang="en-US" sz="2400" dirty="0" err="1" smtClean="0"/>
              <a:t>GeV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/>
              </a:rPr>
              <a:t> 4 </a:t>
            </a:r>
            <a:r>
              <a:rPr lang="en-US" sz="2400" dirty="0" err="1" smtClean="0">
                <a:sym typeface="Wingdings"/>
              </a:rPr>
              <a:t>TeV</a:t>
            </a:r>
            <a:r>
              <a:rPr lang="en-US" sz="2400" dirty="0" smtClean="0">
                <a:sym typeface="Wingdings"/>
              </a:rPr>
              <a:t>: </a:t>
            </a:r>
            <a:r>
              <a:rPr lang="en-US" sz="2400" dirty="0" smtClean="0"/>
              <a:t>ADT (tune compatibility)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771750" y="1772770"/>
            <a:ext cx="4248590" cy="2880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42631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Longitudinal impedance MD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40" y="836640"/>
            <a:ext cx="8229600" cy="1656230"/>
          </a:xfrm>
        </p:spPr>
        <p:txBody>
          <a:bodyPr/>
          <a:lstStyle/>
          <a:p>
            <a:r>
              <a:rPr lang="en-US" sz="2000" dirty="0" smtClean="0"/>
              <a:t>3 fills with Beam1 and 2, each with 8 bunches of </a:t>
            </a:r>
            <a:r>
              <a:rPr lang="en-US" sz="2000" dirty="0" smtClean="0"/>
              <a:t>varied intensities. </a:t>
            </a:r>
            <a:r>
              <a:rPr lang="en-US" sz="2000" dirty="0" smtClean="0"/>
              <a:t>The first fill was with large longitudinal emittance (bunch length in SPS 2.0 ns). </a:t>
            </a:r>
          </a:p>
          <a:p>
            <a:r>
              <a:rPr lang="en-US" sz="2000" dirty="0" smtClean="0"/>
              <a:t>The 2nd fill had no controlled long. emittance blow-up in the SPS and the 3rd fill was with blow-up in the SPS and phase loop was switched off. </a:t>
            </a:r>
          </a:p>
          <a:p>
            <a:r>
              <a:rPr lang="en-US" sz="2000" dirty="0" smtClean="0"/>
              <a:t>We nevertheless observed that higher intensity bunches were longer. In the LHC </a:t>
            </a:r>
            <a:r>
              <a:rPr lang="en-US" sz="2000" dirty="0" smtClean="0">
                <a:solidFill>
                  <a:srgbClr val="FF0000"/>
                </a:solidFill>
              </a:rPr>
              <a:t>measurements of the stable phase</a:t>
            </a:r>
            <a:r>
              <a:rPr lang="en-US" sz="2000" dirty="0" smtClean="0"/>
              <a:t>, bunch profiles, transverse </a:t>
            </a:r>
            <a:r>
              <a:rPr lang="en-US" sz="2000" dirty="0" err="1" smtClean="0"/>
              <a:t>emittances</a:t>
            </a:r>
            <a:r>
              <a:rPr lang="en-US" sz="2000" dirty="0" smtClean="0"/>
              <a:t> and </a:t>
            </a:r>
            <a:r>
              <a:rPr lang="en-US" sz="2000" dirty="0" err="1" smtClean="0"/>
              <a:t>Schottky</a:t>
            </a:r>
            <a:r>
              <a:rPr lang="en-US" sz="2000" dirty="0" smtClean="0"/>
              <a:t> spectrum were done for standard conditions and for BSRT and TDI in and out. </a:t>
            </a:r>
          </a:p>
          <a:p>
            <a:r>
              <a:rPr lang="en-US" sz="2000" dirty="0" smtClean="0"/>
              <a:t>Some effect was visible for </a:t>
            </a:r>
            <a:r>
              <a:rPr lang="en-US" sz="2000" dirty="0" smtClean="0">
                <a:solidFill>
                  <a:srgbClr val="FF0000"/>
                </a:solidFill>
              </a:rPr>
              <a:t>TDI movement</a:t>
            </a:r>
            <a:r>
              <a:rPr lang="en-US" sz="2000" dirty="0" smtClean="0"/>
              <a:t>, more details will come after analysis and simulations (as for IBS). </a:t>
            </a:r>
            <a:br>
              <a:rPr lang="en-US" sz="2000" dirty="0" smtClean="0"/>
            </a:br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LHC morning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23-04-2012</a:t>
            </a:r>
            <a:endParaRPr lang="en-US" dirty="0">
              <a:solidFill>
                <a:srgbClr val="00007D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25180"/>
            <a:ext cx="9144000" cy="1903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96924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0" y="152400"/>
            <a:ext cx="8848724" cy="781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Saturday, April 21, 2012,  ADT 4 hours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" y="1752600"/>
            <a:ext cx="8458200" cy="3124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-457200" algn="l" eaLnBrk="1" fontAlgn="auto" hangingPunct="1">
              <a:spcBef>
                <a:spcPts val="0"/>
              </a:spcBef>
              <a:spcAft>
                <a:spcPts val="160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first checked damping time in single bunch mode for high gain and low gain (0.25 and 0.02 in LSA) </a:t>
            </a:r>
            <a:r>
              <a:rPr lang="en-US" dirty="0" smtClean="0">
                <a:solidFill>
                  <a:prstClr val="black"/>
                </a:solidFill>
                <a:latin typeface="Calibri"/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0070C0"/>
                </a:solidFill>
                <a:latin typeface="Calibri"/>
                <a:sym typeface="Wingdings" pitchFamily="2" charset="2"/>
              </a:rPr>
              <a:t>follow-up of </a:t>
            </a:r>
            <a:r>
              <a:rPr lang="en-US" dirty="0" smtClean="0">
                <a:solidFill>
                  <a:srgbClr val="FF0000"/>
                </a:solidFill>
                <a:latin typeface="Calibri"/>
                <a:sym typeface="Wingdings" pitchFamily="2" charset="2"/>
              </a:rPr>
              <a:t>difference</a:t>
            </a:r>
            <a:r>
              <a:rPr lang="en-US" dirty="0" smtClean="0">
                <a:solidFill>
                  <a:srgbClr val="0070C0"/>
                </a:solidFill>
                <a:latin typeface="Calibri"/>
                <a:sym typeface="Wingdings" pitchFamily="2" charset="2"/>
              </a:rPr>
              <a:t> between the two planes and beams during technical stop, then </a:t>
            </a:r>
            <a:r>
              <a:rPr lang="en-US" dirty="0" smtClean="0">
                <a:solidFill>
                  <a:srgbClr val="FF0000"/>
                </a:solidFill>
                <a:latin typeface="Calibri"/>
                <a:sym typeface="Wingdings" pitchFamily="2" charset="2"/>
              </a:rPr>
              <a:t>re-check after technical stop</a:t>
            </a:r>
          </a:p>
          <a:p>
            <a:pPr indent="-457200" algn="l" eaLnBrk="1" fontAlgn="auto" hangingPunct="1">
              <a:spcBef>
                <a:spcPts val="0"/>
              </a:spcBef>
              <a:spcAft>
                <a:spcPts val="160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  <a:sym typeface="Wingdings" pitchFamily="2" charset="2"/>
              </a:rPr>
              <a:t>injected one nominal bunch (1.4-1.5x10**11) and waited about 40 minutes at 450 </a:t>
            </a:r>
            <a:r>
              <a:rPr lang="en-US" dirty="0" err="1" smtClean="0">
                <a:solidFill>
                  <a:prstClr val="black"/>
                </a:solidFill>
                <a:latin typeface="Calibri"/>
                <a:sym typeface="Wingdings" pitchFamily="2" charset="2"/>
              </a:rPr>
              <a:t>GeV</a:t>
            </a:r>
            <a:r>
              <a:rPr lang="en-US" dirty="0" smtClean="0">
                <a:solidFill>
                  <a:prstClr val="black"/>
                </a:solidFill>
                <a:latin typeface="Calibri"/>
                <a:sym typeface="Wingdings" pitchFamily="2" charset="2"/>
              </a:rPr>
              <a:t> observing </a:t>
            </a:r>
            <a:r>
              <a:rPr lang="en-US" dirty="0" err="1" smtClean="0">
                <a:solidFill>
                  <a:prstClr val="black"/>
                </a:solidFill>
                <a:latin typeface="Calibri"/>
                <a:sym typeface="Wingdings" pitchFamily="2" charset="2"/>
              </a:rPr>
              <a:t>emittances</a:t>
            </a:r>
            <a:r>
              <a:rPr lang="en-US" dirty="0" smtClean="0">
                <a:solidFill>
                  <a:prstClr val="black"/>
                </a:solidFill>
                <a:latin typeface="Calibri"/>
                <a:sym typeface="Wingdings" pitchFamily="2" charset="2"/>
              </a:rPr>
              <a:t>; 12 minutes with high gain, 11 minutes with low gain and 10+ minutes with high gain  </a:t>
            </a:r>
            <a:r>
              <a:rPr lang="en-US" dirty="0" err="1" smtClean="0">
                <a:solidFill>
                  <a:srgbClr val="0070C0"/>
                </a:solidFill>
                <a:latin typeface="Calibri"/>
                <a:sym typeface="Wingdings" pitchFamily="2" charset="2"/>
              </a:rPr>
              <a:t>emittance</a:t>
            </a:r>
            <a:r>
              <a:rPr lang="en-US" dirty="0" smtClean="0">
                <a:solidFill>
                  <a:srgbClr val="0070C0"/>
                </a:solidFill>
                <a:latin typeface="Calibri"/>
                <a:sym typeface="Wingdings" pitchFamily="2" charset="2"/>
              </a:rPr>
              <a:t> data to be analyzed offline</a:t>
            </a:r>
          </a:p>
          <a:p>
            <a:pPr indent="-457200" algn="l" eaLnBrk="1" fontAlgn="auto" hangingPunct="1">
              <a:spcBef>
                <a:spcPts val="0"/>
              </a:spcBef>
              <a:spcAft>
                <a:spcPts val="160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  <a:sym typeface="Wingdings" pitchFamily="2" charset="2"/>
              </a:rPr>
              <a:t>damping times: </a:t>
            </a:r>
          </a:p>
          <a:p>
            <a:pPr indent="-457200" algn="l" eaLnBrk="1" fontAlgn="auto" hangingPunct="1">
              <a:spcBef>
                <a:spcPts val="0"/>
              </a:spcBef>
              <a:spcAft>
                <a:spcPts val="160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  <a:sym typeface="Wingdings" pitchFamily="2" charset="2"/>
              </a:rPr>
              <a:t>(ratio high / low gain in LSA: </a:t>
            </a:r>
            <a:r>
              <a:rPr lang="en-US" dirty="0" smtClean="0">
                <a:solidFill>
                  <a:srgbClr val="00B050"/>
                </a:solidFill>
                <a:latin typeface="Calibri"/>
                <a:sym typeface="Wingdings" pitchFamily="2" charset="2"/>
              </a:rPr>
              <a:t>12.5</a:t>
            </a:r>
            <a:r>
              <a:rPr lang="en-US" dirty="0" smtClean="0">
                <a:solidFill>
                  <a:prstClr val="black"/>
                </a:solidFill>
                <a:latin typeface="Calibri"/>
                <a:sym typeface="Wingdings" pitchFamily="2" charset="2"/>
              </a:rPr>
              <a:t>; </a:t>
            </a:r>
            <a:r>
              <a:rPr lang="en-US" dirty="0" err="1" smtClean="0">
                <a:solidFill>
                  <a:srgbClr val="00B050"/>
                </a:solidFill>
                <a:latin typeface="Calibri"/>
                <a:sym typeface="Wingdings" pitchFamily="2" charset="2"/>
              </a:rPr>
              <a:t>fillamentation</a:t>
            </a:r>
            <a:r>
              <a:rPr lang="en-US" dirty="0" smtClean="0">
                <a:solidFill>
                  <a:srgbClr val="00B050"/>
                </a:solidFill>
                <a:latin typeface="Calibri"/>
                <a:sym typeface="Wingdings" pitchFamily="2" charset="2"/>
              </a:rPr>
              <a:t> significant for low gain setting ! </a:t>
            </a:r>
          </a:p>
          <a:p>
            <a:pPr indent="-457200" algn="l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-US" sz="1800" dirty="0" smtClean="0">
                <a:solidFill>
                  <a:prstClr val="black"/>
                </a:solidFill>
                <a:latin typeface="Calibri"/>
                <a:sym typeface="Wingdings" pitchFamily="2" charset="2"/>
              </a:rPr>
              <a:t>single bunch mode at </a:t>
            </a:r>
            <a:r>
              <a:rPr lang="en-US" sz="1800" dirty="0" smtClean="0">
                <a:solidFill>
                  <a:srgbClr val="0070C0"/>
                </a:solidFill>
                <a:latin typeface="Calibri"/>
                <a:sym typeface="Wingdings" pitchFamily="2" charset="2"/>
              </a:rPr>
              <a:t>high gain 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sym typeface="Wingdings" pitchFamily="2" charset="2"/>
              </a:rPr>
              <a:t>between  </a:t>
            </a:r>
            <a:r>
              <a:rPr lang="en-US" sz="1800" dirty="0" smtClean="0">
                <a:solidFill>
                  <a:srgbClr val="FF0000"/>
                </a:solidFill>
                <a:latin typeface="Calibri"/>
                <a:sym typeface="Wingdings" pitchFamily="2" charset="2"/>
              </a:rPr>
              <a:t>11 and 19 turns</a:t>
            </a:r>
          </a:p>
          <a:p>
            <a:pPr indent="-457200" algn="l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-US" sz="1800" dirty="0" smtClean="0">
                <a:solidFill>
                  <a:prstClr val="black"/>
                </a:solidFill>
                <a:latin typeface="Calibri"/>
                <a:sym typeface="Wingdings" pitchFamily="2" charset="2"/>
              </a:rPr>
              <a:t>single bunch mode at </a:t>
            </a:r>
            <a:r>
              <a:rPr lang="en-US" sz="1800" dirty="0" smtClean="0">
                <a:solidFill>
                  <a:srgbClr val="00B050"/>
                </a:solidFill>
                <a:latin typeface="Calibri"/>
                <a:sym typeface="Wingdings" pitchFamily="2" charset="2"/>
              </a:rPr>
              <a:t>low gain 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sym typeface="Wingdings" pitchFamily="2" charset="2"/>
              </a:rPr>
              <a:t>between  </a:t>
            </a:r>
            <a:r>
              <a:rPr lang="en-US" sz="1800" dirty="0" smtClean="0">
                <a:solidFill>
                  <a:srgbClr val="FF0000"/>
                </a:solidFill>
                <a:latin typeface="Calibri"/>
                <a:sym typeface="Wingdings" pitchFamily="2" charset="2"/>
              </a:rPr>
              <a:t>73 and 127 turns</a:t>
            </a:r>
          </a:p>
          <a:p>
            <a:pPr indent="-457200" algn="l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-US" sz="1800" dirty="0" smtClean="0">
                <a:solidFill>
                  <a:srgbClr val="7030A0"/>
                </a:solidFill>
                <a:latin typeface="Calibri"/>
                <a:sym typeface="Wingdings" pitchFamily="2" charset="2"/>
              </a:rPr>
              <a:t>50 ns settings </a:t>
            </a:r>
            <a:r>
              <a:rPr lang="en-US" sz="1800" dirty="0" smtClean="0">
                <a:solidFill>
                  <a:srgbClr val="0070C0"/>
                </a:solidFill>
                <a:latin typeface="Calibri"/>
                <a:sym typeface="Wingdings" pitchFamily="2" charset="2"/>
              </a:rPr>
              <a:t>high gain 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sym typeface="Wingdings" pitchFamily="2" charset="2"/>
              </a:rPr>
              <a:t>(expected </a:t>
            </a:r>
            <a:r>
              <a:rPr lang="en-US" sz="1800" dirty="0" smtClean="0">
                <a:solidFill>
                  <a:srgbClr val="7030A0"/>
                </a:solidFill>
                <a:latin typeface="Calibri"/>
                <a:sym typeface="Wingdings" pitchFamily="2" charset="2"/>
              </a:rPr>
              <a:t>3x slower </a:t>
            </a:r>
            <a:r>
              <a:rPr lang="en-US" sz="1800" dirty="0" smtClean="0">
                <a:solidFill>
                  <a:prstClr val="black"/>
                </a:solidFill>
                <a:latin typeface="Calibri"/>
                <a:sym typeface="Wingdings" pitchFamily="2" charset="2"/>
              </a:rPr>
              <a:t>than single b. setting)  </a:t>
            </a:r>
            <a:r>
              <a:rPr lang="en-US" sz="1800" dirty="0" smtClean="0">
                <a:solidFill>
                  <a:srgbClr val="FF0000"/>
                </a:solidFill>
                <a:latin typeface="Calibri"/>
                <a:sym typeface="Wingdings" pitchFamily="2" charset="2"/>
              </a:rPr>
              <a:t>35 to 51 turns</a:t>
            </a:r>
          </a:p>
          <a:p>
            <a:pPr indent="-457200"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  <a:sym typeface="Wingdings" pitchFamily="2" charset="2"/>
              </a:rPr>
              <a:t>	</a:t>
            </a:r>
          </a:p>
          <a:p>
            <a:pPr indent="-457200" algn="l" eaLnBrk="1" fontAlgn="auto" hangingPunct="1">
              <a:spcBef>
                <a:spcPts val="0"/>
              </a:spcBef>
              <a:spcAft>
                <a:spcPts val="1600"/>
              </a:spcAft>
            </a:pPr>
            <a:endParaRPr lang="en-US" dirty="0" smtClean="0">
              <a:solidFill>
                <a:prstClr val="black"/>
              </a:solidFill>
              <a:latin typeface="Calibri"/>
              <a:sym typeface="Wingdings" pitchFamily="2" charset="2"/>
            </a:endParaRPr>
          </a:p>
          <a:p>
            <a:pPr indent="-457200" algn="l" eaLnBrk="1" fontAlgn="auto" hangingPunct="1">
              <a:spcBef>
                <a:spcPts val="0"/>
              </a:spcBef>
              <a:spcAft>
                <a:spcPts val="1600"/>
              </a:spcAft>
            </a:pPr>
            <a:endParaRPr lang="en-US" dirty="0" smtClean="0">
              <a:solidFill>
                <a:prstClr val="black"/>
              </a:solidFill>
              <a:latin typeface="Calibri"/>
              <a:sym typeface="Wingdings" pitchFamily="2" charset="2"/>
            </a:endParaRPr>
          </a:p>
          <a:p>
            <a:pPr indent="-457200" algn="l" eaLnBrk="1" fontAlgn="auto" hangingPunct="1">
              <a:spcBef>
                <a:spcPts val="0"/>
              </a:spcBef>
              <a:spcAft>
                <a:spcPts val="160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  <a:sym typeface="Wingdings" pitchFamily="2" charset="2"/>
              </a:rPr>
              <a:t>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marL="457200" indent="-457200" algn="l" eaLnBrk="1" fontAlgn="auto" hangingPunct="1">
              <a:spcBef>
                <a:spcPts val="0"/>
              </a:spcBef>
              <a:spcAft>
                <a:spcPts val="1600"/>
              </a:spcAft>
            </a:pP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marL="457200" indent="-457200" algn="l" eaLnBrk="1" fontAlgn="auto" hangingPunct="1">
              <a:spcBef>
                <a:spcPts val="0"/>
              </a:spcBef>
              <a:spcAft>
                <a:spcPts val="1600"/>
              </a:spcAft>
            </a:pPr>
            <a:endParaRPr lang="en-US" sz="240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23-04-2012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LHC morning report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990600"/>
            <a:ext cx="2985817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Part 1:   1.5 hours (scheduled)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8567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0" y="0"/>
            <a:ext cx="8848724" cy="781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Saturday, April 21, 2012,  ADT 4 hours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" y="914400"/>
            <a:ext cx="8991600" cy="4572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57200" indent="-457200" algn="l" eaLnBrk="1" fontAlgn="auto" hangingPunct="1">
              <a:spcBef>
                <a:spcPts val="0"/>
              </a:spcBef>
              <a:spcAft>
                <a:spcPts val="1600"/>
              </a:spcAft>
              <a:buFont typeface="Wingdings" pitchFamily="2" charset="2"/>
              <a:buChar char="ü"/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commissioned </a:t>
            </a:r>
            <a:r>
              <a:rPr lang="en-US" dirty="0" smtClean="0">
                <a:solidFill>
                  <a:srgbClr val="0070C0"/>
                </a:solidFill>
                <a:latin typeface="Calibri"/>
              </a:rPr>
              <a:t>batch-by-batch gain modulation factor of 0-127 in steps of 1</a:t>
            </a:r>
          </a:p>
          <a:p>
            <a:pPr marL="457200" indent="-457200" algn="l" eaLnBrk="1" fontAlgn="auto" hangingPunct="1">
              <a:spcBef>
                <a:spcPts val="0"/>
              </a:spcBef>
              <a:spcAft>
                <a:spcPts val="1600"/>
              </a:spcAft>
              <a:buFont typeface="Wingdings" pitchFamily="2" charset="2"/>
              <a:buChar char="ü"/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8 bunches injected with gains of ADT scaled by </a:t>
            </a:r>
            <a:r>
              <a:rPr lang="en-US" dirty="0" smtClean="0">
                <a:solidFill>
                  <a:srgbClr val="0070C0"/>
                </a:solidFill>
                <a:latin typeface="Calibri"/>
              </a:rPr>
              <a:t>(0, 1, 2, 5, 12, 30, 70, 127)/128</a:t>
            </a:r>
          </a:p>
          <a:p>
            <a:pPr marL="457200" indent="-457200" algn="l" eaLnBrk="1" fontAlgn="auto" hangingPunct="1">
              <a:spcBef>
                <a:spcPts val="0"/>
              </a:spcBef>
              <a:spcAft>
                <a:spcPts val="1600"/>
              </a:spcAft>
              <a:buFont typeface="Wingdings" pitchFamily="2" charset="2"/>
              <a:buChar char="ü"/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verified by observing injection damping</a:t>
            </a:r>
          </a:p>
          <a:p>
            <a:pPr marL="457200" indent="-457200" algn="l" eaLnBrk="1" fontAlgn="auto" hangingPunct="1">
              <a:spcBef>
                <a:spcPts val="0"/>
              </a:spcBef>
              <a:spcAft>
                <a:spcPts val="1600"/>
              </a:spcAft>
              <a:buFont typeface="Wingdings" pitchFamily="2" charset="2"/>
              <a:buChar char="ü"/>
            </a:pP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marL="457200" indent="-457200" algn="l" eaLnBrk="1" fontAlgn="auto" hangingPunct="1">
              <a:spcBef>
                <a:spcPts val="0"/>
              </a:spcBef>
              <a:spcAft>
                <a:spcPts val="1600"/>
              </a:spcAft>
            </a:pP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marL="457200" indent="-457200" algn="l" eaLnBrk="1" fontAlgn="auto" hangingPunct="1">
              <a:spcBef>
                <a:spcPts val="0"/>
              </a:spcBef>
              <a:spcAft>
                <a:spcPts val="1600"/>
              </a:spcAft>
            </a:pP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marL="457200" indent="-457200" algn="l" eaLnBrk="1" fontAlgn="auto" hangingPunct="1">
              <a:spcBef>
                <a:spcPts val="0"/>
              </a:spcBef>
              <a:spcAft>
                <a:spcPts val="1600"/>
              </a:spcAft>
            </a:pP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marL="457200" indent="-457200" algn="l" eaLnBrk="1" fontAlgn="auto" hangingPunct="1">
              <a:spcBef>
                <a:spcPts val="0"/>
              </a:spcBef>
              <a:spcAft>
                <a:spcPts val="1600"/>
              </a:spcAft>
            </a:pPr>
            <a:endParaRPr lang="en-US" sz="240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23-04-2012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LHC morning report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1400" y="533400"/>
            <a:ext cx="1833259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Part 2:   2.5 hours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6" name="Picture 5" descr="B1_gain_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2362200"/>
            <a:ext cx="4572000" cy="3048000"/>
          </a:xfrm>
          <a:prstGeom prst="rect">
            <a:avLst/>
          </a:prstGeom>
        </p:spPr>
      </p:pic>
      <p:pic>
        <p:nvPicPr>
          <p:cNvPr id="8" name="Picture 7" descr="B1_gain_0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362200"/>
            <a:ext cx="4572000" cy="3048000"/>
          </a:xfrm>
          <a:prstGeom prst="rect">
            <a:avLst/>
          </a:prstGeom>
        </p:spPr>
      </p:pic>
      <p:pic>
        <p:nvPicPr>
          <p:cNvPr id="11" name="Picture 10" descr="B1_gain_12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739" y="3847129"/>
            <a:ext cx="4572000" cy="3048000"/>
          </a:xfrm>
          <a:prstGeom prst="rect">
            <a:avLst/>
          </a:prstGeom>
        </p:spPr>
      </p:pic>
      <p:pic>
        <p:nvPicPr>
          <p:cNvPr id="12" name="Picture 11" descr="B1_gain_127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3845597"/>
            <a:ext cx="4572000" cy="30480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5486400"/>
            <a:ext cx="9144000" cy="13716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alibri"/>
              </a:rPr>
              <a:t>g</a:t>
            </a:r>
            <a:endParaRPr lang="en-US" sz="18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00200" y="4876800"/>
            <a:ext cx="1668395" cy="369332"/>
          </a:xfrm>
          <a:prstGeom prst="rect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b</a:t>
            </a: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unch 1 gain 12 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19800" y="3429000"/>
            <a:ext cx="1555684" cy="369332"/>
          </a:xfrm>
          <a:prstGeom prst="rect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Bunch 3 gain 2 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00200" y="3352800"/>
            <a:ext cx="1551401" cy="369332"/>
          </a:xfrm>
          <a:prstGeom prst="rect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b</a:t>
            </a: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unch 1 gain 0 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19800" y="4876800"/>
            <a:ext cx="1789673" cy="369332"/>
          </a:xfrm>
          <a:prstGeom prst="rect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Bunch 8 gain 127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4800" y="5486400"/>
            <a:ext cx="38365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gain 12 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sym typeface="Wingdings"/>
              </a:rPr>
              <a:t> approx. prepare for ramp (LSA 0.02)</a:t>
            </a: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 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53000" y="5486400"/>
            <a:ext cx="40550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gain 127 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sym typeface="Wingdings"/>
              </a:rPr>
              <a:t> high gain (LSA 0.25, injection setting)</a:t>
            </a: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 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43000" y="6172200"/>
            <a:ext cx="7079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f</a:t>
            </a: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irst 4096 turns of the horizontal beam 1 injection oscillations are shown 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4145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0" y="0"/>
            <a:ext cx="8848724" cy="781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 smtClean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Saturday, April 21, 2012,  ADT 4 hours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" y="1143000"/>
            <a:ext cx="8991600" cy="47244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57200" indent="-457200" algn="l" eaLnBrk="1" fontAlgn="auto" hangingPunct="1">
              <a:spcBef>
                <a:spcPts val="0"/>
              </a:spcBef>
              <a:spcAft>
                <a:spcPts val="1600"/>
              </a:spcAft>
              <a:buFont typeface="Wingdings" pitchFamily="2" charset="2"/>
              <a:buChar char="ü"/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ramped with </a:t>
            </a:r>
            <a:r>
              <a:rPr lang="en-US" dirty="0" err="1" smtClean="0">
                <a:solidFill>
                  <a:prstClr val="black"/>
                </a:solidFill>
                <a:latin typeface="Calibri"/>
              </a:rPr>
              <a:t>normalised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Calibri"/>
              </a:rPr>
              <a:t>LSA gain at 0.25 at all times + gain modulation </a:t>
            </a:r>
          </a:p>
          <a:p>
            <a:pPr algn="l" eaLnBrk="1" fontAlgn="auto" hangingPunct="1">
              <a:spcBef>
                <a:spcPts val="0"/>
              </a:spcBef>
              <a:spcAft>
                <a:spcPts val="1600"/>
              </a:spcAft>
            </a:pPr>
            <a:r>
              <a:rPr lang="en-US" dirty="0" smtClean="0">
                <a:solidFill>
                  <a:srgbClr val="00B050"/>
                </a:solidFill>
                <a:latin typeface="Calibri"/>
              </a:rPr>
              <a:t>LSA gain of 0.02 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normally used in “prepare for ramp” corresponds to </a:t>
            </a:r>
            <a:r>
              <a:rPr lang="en-US" dirty="0" smtClean="0">
                <a:solidFill>
                  <a:srgbClr val="00B050"/>
                </a:solidFill>
                <a:latin typeface="Calibri"/>
              </a:rPr>
              <a:t>bunch 5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approx.</a:t>
            </a:r>
          </a:p>
          <a:p>
            <a:pPr indent="403225" algn="l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bunch with zero gain clearly blows-up</a:t>
            </a:r>
          </a:p>
          <a:p>
            <a:pPr indent="403225" algn="l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good BBQ signal thanks to low gain bunches (also higher intensity for bunch 1 as planned)</a:t>
            </a:r>
          </a:p>
          <a:p>
            <a:pPr indent="403225" algn="l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-US" sz="1800" dirty="0" err="1" smtClean="0">
                <a:solidFill>
                  <a:prstClr val="black"/>
                </a:solidFill>
                <a:latin typeface="Calibri"/>
              </a:rPr>
              <a:t>emittance</a:t>
            </a: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 data to be </a:t>
            </a:r>
            <a:r>
              <a:rPr lang="en-US" sz="1800" dirty="0" err="1" smtClean="0">
                <a:solidFill>
                  <a:prstClr val="black"/>
                </a:solidFill>
                <a:latin typeface="Calibri"/>
              </a:rPr>
              <a:t>analysed</a:t>
            </a: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 (large scatter observed)</a:t>
            </a:r>
          </a:p>
          <a:p>
            <a:pPr indent="403225" algn="l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also recorded all bunches of HB1Q7 with new “continuous </a:t>
            </a:r>
            <a:r>
              <a:rPr lang="en-US" sz="1800" dirty="0" err="1" smtClean="0">
                <a:solidFill>
                  <a:prstClr val="black"/>
                </a:solidFill>
                <a:latin typeface="Calibri"/>
              </a:rPr>
              <a:t>acquistion</a:t>
            </a: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” in ADT</a:t>
            </a:r>
          </a:p>
          <a:p>
            <a:pPr indent="403225" algn="l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batch-by-batch gain mod. is feasible for Physics fill to see which gain gives highest </a:t>
            </a:r>
            <a:r>
              <a:rPr lang="en-US" sz="1800" dirty="0" err="1" smtClean="0">
                <a:solidFill>
                  <a:prstClr val="black"/>
                </a:solidFill>
                <a:latin typeface="Calibri"/>
              </a:rPr>
              <a:t>lumi</a:t>
            </a:r>
            <a:endParaRPr lang="en-US" sz="1800" dirty="0" smtClean="0">
              <a:solidFill>
                <a:prstClr val="black"/>
              </a:solidFill>
              <a:latin typeface="Calibri"/>
            </a:endParaRPr>
          </a:p>
          <a:p>
            <a:pPr marL="457200" indent="-457200" algn="l" eaLnBrk="1" fontAlgn="auto" hangingPunct="1">
              <a:spcBef>
                <a:spcPts val="0"/>
              </a:spcBef>
              <a:spcAft>
                <a:spcPts val="1600"/>
              </a:spcAft>
            </a:pP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marL="457200" indent="-457200" algn="l" eaLnBrk="1" fontAlgn="auto" hangingPunct="1">
              <a:spcBef>
                <a:spcPts val="0"/>
              </a:spcBef>
              <a:spcAft>
                <a:spcPts val="1600"/>
              </a:spcAft>
            </a:pP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marL="457200" indent="-457200" algn="l" eaLnBrk="1" fontAlgn="auto" hangingPunct="1">
              <a:spcBef>
                <a:spcPts val="0"/>
              </a:spcBef>
              <a:spcAft>
                <a:spcPts val="1600"/>
              </a:spcAft>
            </a:pPr>
            <a:endParaRPr lang="en-US" sz="240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23-04-2012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LHC morning report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9000" y="685800"/>
            <a:ext cx="1833259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Part 2:   2.5 hours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5" name="Picture 4" descr="tune_8_bunch_bunch_1_gain_0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4400" y="3733800"/>
            <a:ext cx="3209925" cy="2660650"/>
          </a:xfrm>
          <a:prstGeom prst="rect">
            <a:avLst/>
          </a:prstGeom>
        </p:spPr>
      </p:pic>
      <p:pic>
        <p:nvPicPr>
          <p:cNvPr id="6" name="Picture 5" descr="tunes 8 bunches gain_127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9200" y="3733800"/>
            <a:ext cx="3209925" cy="26606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9600" y="6096000"/>
            <a:ext cx="2296084" cy="369332"/>
          </a:xfrm>
          <a:prstGeom prst="rect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1 of 8 bunches no gain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53000" y="6096000"/>
            <a:ext cx="2043724" cy="369332"/>
          </a:xfrm>
          <a:prstGeom prst="rect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8 bunches high gain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0157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Collimation MD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40" y="692620"/>
            <a:ext cx="8661660" cy="5111750"/>
          </a:xfrm>
        </p:spPr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erforming </a:t>
            </a:r>
            <a:r>
              <a:rPr lang="en-US" dirty="0"/>
              <a:t>an alignment of </a:t>
            </a:r>
            <a:r>
              <a:rPr lang="en-US" dirty="0" smtClean="0"/>
              <a:t>horizontal </a:t>
            </a:r>
            <a:r>
              <a:rPr lang="en-US" dirty="0"/>
              <a:t>IR3 (TCLA.7R3.B1 and TCLA.7L3.B2), </a:t>
            </a:r>
            <a:r>
              <a:rPr lang="en-US" dirty="0">
                <a:solidFill>
                  <a:srgbClr val="FF0000"/>
                </a:solidFill>
              </a:rPr>
              <a:t>for different cuts with </a:t>
            </a:r>
            <a:r>
              <a:rPr lang="en-US" dirty="0" smtClean="0">
                <a:solidFill>
                  <a:srgbClr val="FF0000"/>
                </a:solidFill>
              </a:rPr>
              <a:t>TCPs </a:t>
            </a:r>
            <a:r>
              <a:rPr lang="en-US" dirty="0">
                <a:solidFill>
                  <a:srgbClr val="FF0000"/>
                </a:solidFill>
              </a:rPr>
              <a:t>in </a:t>
            </a:r>
            <a:r>
              <a:rPr lang="en-US" dirty="0" smtClean="0">
                <a:solidFill>
                  <a:srgbClr val="FF0000"/>
                </a:solidFill>
              </a:rPr>
              <a:t>IR3, IR7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etermine </a:t>
            </a:r>
            <a:r>
              <a:rPr lang="en-US" dirty="0"/>
              <a:t>whether the BLM spike quality (when aligning the TCLA) is better for higher momentum cuts, and whether a better measured-to-nominal beam size ratio can be </a:t>
            </a:r>
            <a:r>
              <a:rPr lang="en-US" dirty="0" smtClean="0"/>
              <a:t>achieved.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first TCLA alignment was done </a:t>
            </a:r>
            <a:r>
              <a:rPr lang="en-US" dirty="0" smtClean="0"/>
              <a:t>with </a:t>
            </a:r>
            <a:r>
              <a:rPr lang="en-US" dirty="0"/>
              <a:t>a TCP cut in IR7. The </a:t>
            </a:r>
            <a:r>
              <a:rPr lang="en-US" dirty="0" err="1"/>
              <a:t>Dp</a:t>
            </a:r>
            <a:r>
              <a:rPr lang="en-US" dirty="0"/>
              <a:t>/p cut at this point was ~0.0018, and the beam size ratio was 181%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With </a:t>
            </a:r>
            <a:r>
              <a:rPr lang="en-US" dirty="0"/>
              <a:t>a </a:t>
            </a:r>
            <a:r>
              <a:rPr lang="en-US" dirty="0" err="1"/>
              <a:t>Dp</a:t>
            </a:r>
            <a:r>
              <a:rPr lang="en-US" dirty="0"/>
              <a:t>/p cut of 0.00073, the ratio decreased to 137%. The beam-based center also shifted by 350um for the </a:t>
            </a:r>
            <a:r>
              <a:rPr lang="en-US" dirty="0" smtClean="0"/>
              <a:t>TCLA.</a:t>
            </a:r>
          </a:p>
          <a:p>
            <a:pPr lvl="1"/>
            <a:r>
              <a:rPr lang="en-US" dirty="0" smtClean="0"/>
              <a:t>With </a:t>
            </a:r>
            <a:r>
              <a:rPr lang="en-US" dirty="0"/>
              <a:t>increased momentum cuts (</a:t>
            </a:r>
            <a:r>
              <a:rPr lang="en-US" dirty="0" err="1"/>
              <a:t>Dp</a:t>
            </a:r>
            <a:r>
              <a:rPr lang="en-US" dirty="0"/>
              <a:t>/p = 0.00069 down to 0.00055), the BLM signal quality </a:t>
            </a:r>
            <a:r>
              <a:rPr lang="en-US" dirty="0" smtClean="0"/>
              <a:t>was the </a:t>
            </a:r>
            <a:r>
              <a:rPr lang="en-US" dirty="0"/>
              <a:t>same, the </a:t>
            </a:r>
            <a:r>
              <a:rPr lang="en-US" b="1" dirty="0">
                <a:solidFill>
                  <a:srgbClr val="FF0000"/>
                </a:solidFill>
              </a:rPr>
              <a:t>beam-based center did not shift by more than 15um, and the beam size ratio also </a:t>
            </a:r>
            <a:r>
              <a:rPr lang="en-US" b="1" dirty="0" smtClean="0">
                <a:solidFill>
                  <a:srgbClr val="FF0000"/>
                </a:solidFill>
              </a:rPr>
              <a:t>the same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top </a:t>
            </a:r>
            <a:r>
              <a:rPr lang="en-US" dirty="0"/>
              <a:t>when the steady-state losses rose to &gt; 1E-5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poor BLM signal quality for horizontal alignments observed for the March setups could be due to different parameters (e.g. </a:t>
            </a:r>
            <a:r>
              <a:rPr lang="en-US" dirty="0" err="1"/>
              <a:t>octupole</a:t>
            </a:r>
            <a:r>
              <a:rPr lang="en-US" dirty="0"/>
              <a:t> strength) rather than the momentum cut during the alignment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LHC morning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23-04-2012</a:t>
            </a:r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0472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Collimation MD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40" y="692620"/>
            <a:ext cx="8661660" cy="511175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MD proceeded at 4 </a:t>
            </a:r>
            <a:r>
              <a:rPr lang="en-US" dirty="0" err="1"/>
              <a:t>TeV</a:t>
            </a:r>
            <a:r>
              <a:rPr lang="en-US" dirty="0"/>
              <a:t> with a test of new </a:t>
            </a:r>
            <a:r>
              <a:rPr lang="en-US" dirty="0" smtClean="0"/>
              <a:t>software: 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ses BPM</a:t>
            </a:r>
            <a:r>
              <a:rPr lang="en-US" dirty="0"/>
              <a:t>-interpolated orbit at the collimators to move in the jaws from their initial positions to a safe margin in </a:t>
            </a:r>
            <a:r>
              <a:rPr lang="en-US" dirty="0" err="1"/>
              <a:t>sigmas</a:t>
            </a:r>
            <a:r>
              <a:rPr lang="en-US" dirty="0"/>
              <a:t> around </a:t>
            </a:r>
            <a:r>
              <a:rPr lang="en-US" dirty="0" smtClean="0"/>
              <a:t>orbit.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margin takes into account an expected 500um offset between the interpolated and the actual </a:t>
            </a:r>
            <a:r>
              <a:rPr lang="en-US" dirty="0" smtClean="0"/>
              <a:t>centers.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beam was dumped due to an error in the setting of the jaw position (settings sent in </a:t>
            </a:r>
            <a:r>
              <a:rPr lang="en-US" dirty="0" err="1"/>
              <a:t>metres</a:t>
            </a:r>
            <a:r>
              <a:rPr lang="en-US" dirty="0"/>
              <a:t> instead of mm)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bug was quickly fixed, and the functionality of the software was tested at 450 </a:t>
            </a:r>
            <a:r>
              <a:rPr lang="en-US" dirty="0" err="1" smtClean="0"/>
              <a:t>GeV</a:t>
            </a:r>
            <a:r>
              <a:rPr lang="en-US" dirty="0" smtClean="0"/>
              <a:t>.</a:t>
            </a:r>
          </a:p>
          <a:p>
            <a:r>
              <a:rPr lang="en-US" dirty="0"/>
              <a:t>B</a:t>
            </a:r>
            <a:r>
              <a:rPr lang="en-US" dirty="0" smtClean="0"/>
              <a:t>eam</a:t>
            </a:r>
            <a:r>
              <a:rPr lang="en-US" dirty="0"/>
              <a:t>-based alignment of the collimators in parallel was performed (IR3 and IR7, 26 collimators)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>
                <a:solidFill>
                  <a:srgbClr val="FF0000"/>
                </a:solidFill>
              </a:rPr>
              <a:t>whole alignment procedure </a:t>
            </a:r>
            <a:r>
              <a:rPr lang="en-US" dirty="0"/>
              <a:t>(fully automatic parallel alignment followed by semi-automatic sequential alignment) took </a:t>
            </a:r>
            <a:r>
              <a:rPr lang="en-US" b="1" dirty="0">
                <a:solidFill>
                  <a:srgbClr val="FF0000"/>
                </a:solidFill>
              </a:rPr>
              <a:t>1hr 45 </a:t>
            </a:r>
            <a:r>
              <a:rPr lang="en-US" dirty="0" smtClean="0"/>
              <a:t>minutes.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translates to </a:t>
            </a:r>
            <a:r>
              <a:rPr lang="en-US" b="1" dirty="0">
                <a:solidFill>
                  <a:srgbClr val="FF0000"/>
                </a:solidFill>
              </a:rPr>
              <a:t>4min/collimator</a:t>
            </a:r>
            <a:r>
              <a:rPr lang="en-US" dirty="0"/>
              <a:t>, </a:t>
            </a:r>
            <a:r>
              <a:rPr lang="en-US" dirty="0" smtClean="0"/>
              <a:t>an </a:t>
            </a:r>
            <a:r>
              <a:rPr lang="en-US" dirty="0"/>
              <a:t>improvement over the 5min/collimator recorded for the flat top setup in </a:t>
            </a:r>
            <a:r>
              <a:rPr lang="en-US" dirty="0" smtClean="0"/>
              <a:t>March</a:t>
            </a:r>
            <a:r>
              <a:rPr lang="en-US" dirty="0"/>
              <a:t>,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LHC morning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23-04-2012</a:t>
            </a:r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6510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4 </a:t>
            </a:r>
            <a:r>
              <a:rPr lang="en-GB" dirty="0" err="1" smtClean="0"/>
              <a:t>TeV</a:t>
            </a:r>
            <a:r>
              <a:rPr lang="en-GB" dirty="0" smtClean="0"/>
              <a:t> Aperture MD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For pilot intensities we started with the alignment of the TCTH collimators in IP1/5. </a:t>
            </a:r>
          </a:p>
          <a:p>
            <a:r>
              <a:rPr lang="en-US" sz="2000" dirty="0" smtClean="0"/>
              <a:t>However, the aperture scans gave puzzling results. </a:t>
            </a:r>
          </a:p>
          <a:p>
            <a:pPr lvl="1"/>
            <a:r>
              <a:rPr lang="en-US" sz="1600" dirty="0" smtClean="0"/>
              <a:t>Even if for both beams we measured more than 11 </a:t>
            </a:r>
            <a:r>
              <a:rPr lang="en-US" sz="1600" dirty="0" err="1" smtClean="0"/>
              <a:t>sigmas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rgbClr val="FF0000"/>
                </a:solidFill>
              </a:rPr>
              <a:t>we found different results than in the first measurements done during the initial commissioning period</a:t>
            </a:r>
            <a:r>
              <a:rPr lang="en-US" sz="1600" dirty="0" smtClean="0"/>
              <a:t> (B1-H bottleneck now found in IR1 separation plane). </a:t>
            </a:r>
          </a:p>
          <a:p>
            <a:pPr lvl="1"/>
            <a:r>
              <a:rPr lang="en-US" sz="1600" dirty="0" smtClean="0"/>
              <a:t>Details will come after off line analysis. </a:t>
            </a:r>
          </a:p>
          <a:p>
            <a:r>
              <a:rPr lang="en-US" sz="2000" dirty="0" smtClean="0"/>
              <a:t>We noticed that the horizontal scans were affected by losses at the vertical collimators, which are not understood. </a:t>
            </a:r>
          </a:p>
          <a:p>
            <a:r>
              <a:rPr lang="en-US" sz="2000" dirty="0" smtClean="0"/>
              <a:t>We noticed also that the </a:t>
            </a:r>
            <a:r>
              <a:rPr lang="en-US" sz="2000" b="1" dirty="0" err="1" smtClean="0">
                <a:solidFill>
                  <a:srgbClr val="FF0000"/>
                </a:solidFill>
              </a:rPr>
              <a:t>octupoles</a:t>
            </a:r>
            <a:r>
              <a:rPr lang="en-US" sz="2000" dirty="0" smtClean="0"/>
              <a:t> have an effect on the loss patterns during beam blow-up and on the estimated aperture values.</a:t>
            </a:r>
          </a:p>
          <a:p>
            <a:r>
              <a:rPr lang="en-US" sz="2000" dirty="0" smtClean="0"/>
              <a:t>Very preliminary on line analysis indicates about 1 sigma more if </a:t>
            </a:r>
            <a:r>
              <a:rPr lang="en-US" sz="2000" dirty="0" err="1" smtClean="0"/>
              <a:t>octupoles</a:t>
            </a:r>
            <a:r>
              <a:rPr lang="en-US" sz="2000" dirty="0" smtClean="0"/>
              <a:t> are at 50A instead than 450A. To be checked in detail. </a:t>
            </a:r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LHC morning report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7D"/>
                </a:solidFill>
              </a:rPr>
              <a:t>23-04-2012</a:t>
            </a:r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0466904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49111</TotalTime>
  <Words>1609</Words>
  <Application>Microsoft Office PowerPoint</Application>
  <PresentationFormat>On-screen Show (4:3)</PresentationFormat>
  <Paragraphs>153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Pixel</vt:lpstr>
      <vt:lpstr>1_Pixel</vt:lpstr>
      <vt:lpstr>Office Theme</vt:lpstr>
      <vt:lpstr>1_Office Theme</vt:lpstr>
      <vt:lpstr>LHC MD1 Report</vt:lpstr>
      <vt:lpstr>2012 MD#1</vt:lpstr>
      <vt:lpstr>Longitudinal impedance MD</vt:lpstr>
      <vt:lpstr>Slide 4</vt:lpstr>
      <vt:lpstr>Slide 5</vt:lpstr>
      <vt:lpstr>Slide 6</vt:lpstr>
      <vt:lpstr>Collimation MD I</vt:lpstr>
      <vt:lpstr>Collimation MD II</vt:lpstr>
      <vt:lpstr>4 TeV Aperture MD</vt:lpstr>
      <vt:lpstr>RF MD: blow-up</vt:lpstr>
      <vt:lpstr>RF MD</vt:lpstr>
      <vt:lpstr>RF MD</vt:lpstr>
      <vt:lpstr>RF MD: Conclusions</vt:lpstr>
      <vt:lpstr>BI MD</vt:lpstr>
      <vt:lpstr>ADT tune measurement compatibility MD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2365</cp:revision>
  <dcterms:created xsi:type="dcterms:W3CDTF">2010-10-13T07:44:28Z</dcterms:created>
  <dcterms:modified xsi:type="dcterms:W3CDTF">2012-04-23T06:08:45Z</dcterms:modified>
</cp:coreProperties>
</file>