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714" r:id="rId2"/>
  </p:sldMasterIdLst>
  <p:notesMasterIdLst>
    <p:notesMasterId r:id="rId43"/>
  </p:notesMasterIdLst>
  <p:handoutMasterIdLst>
    <p:handoutMasterId r:id="rId44"/>
  </p:handoutMasterIdLst>
  <p:sldIdLst>
    <p:sldId id="932" r:id="rId3"/>
    <p:sldId id="1010" r:id="rId4"/>
    <p:sldId id="1025" r:id="rId5"/>
    <p:sldId id="1015" r:id="rId6"/>
    <p:sldId id="1016" r:id="rId7"/>
    <p:sldId id="1017" r:id="rId8"/>
    <p:sldId id="1018" r:id="rId9"/>
    <p:sldId id="941" r:id="rId10"/>
    <p:sldId id="938" r:id="rId11"/>
    <p:sldId id="939" r:id="rId12"/>
    <p:sldId id="940" r:id="rId13"/>
    <p:sldId id="948" r:id="rId14"/>
    <p:sldId id="947" r:id="rId15"/>
    <p:sldId id="949" r:id="rId16"/>
    <p:sldId id="1021" r:id="rId17"/>
    <p:sldId id="1006" r:id="rId18"/>
    <p:sldId id="952" r:id="rId19"/>
    <p:sldId id="956" r:id="rId20"/>
    <p:sldId id="957" r:id="rId21"/>
    <p:sldId id="958" r:id="rId22"/>
    <p:sldId id="1009" r:id="rId23"/>
    <p:sldId id="965" r:id="rId24"/>
    <p:sldId id="1022" r:id="rId25"/>
    <p:sldId id="1019" r:id="rId26"/>
    <p:sldId id="1020" r:id="rId27"/>
    <p:sldId id="1023" r:id="rId28"/>
    <p:sldId id="1024" r:id="rId29"/>
    <p:sldId id="980" r:id="rId30"/>
    <p:sldId id="1014" r:id="rId31"/>
    <p:sldId id="986" r:id="rId32"/>
    <p:sldId id="1027" r:id="rId33"/>
    <p:sldId id="987" r:id="rId34"/>
    <p:sldId id="1026" r:id="rId35"/>
    <p:sldId id="991" r:id="rId36"/>
    <p:sldId id="992" r:id="rId37"/>
    <p:sldId id="993" r:id="rId38"/>
    <p:sldId id="994" r:id="rId39"/>
    <p:sldId id="995" r:id="rId40"/>
    <p:sldId id="996" r:id="rId41"/>
    <p:sldId id="1031" r:id="rId42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00"/>
    <a:srgbClr val="00A501"/>
    <a:srgbClr val="008000"/>
    <a:srgbClr val="99FFCC"/>
    <a:srgbClr val="9FCAFF"/>
    <a:srgbClr val="DDDDDD"/>
    <a:srgbClr val="3399FF"/>
    <a:srgbClr val="FFCC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97" autoAdjust="0"/>
    <p:restoredTop sz="95238" autoAdjust="0"/>
  </p:normalViewPr>
  <p:slideViewPr>
    <p:cSldViewPr>
      <p:cViewPr varScale="1">
        <p:scale>
          <a:sx n="98" d="100"/>
          <a:sy n="98" d="100"/>
        </p:scale>
        <p:origin x="-108" y="-360"/>
      </p:cViewPr>
      <p:guideLst>
        <p:guide orient="horz" pos="2160"/>
        <p:guide pos="51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3272" y="-120"/>
      </p:cViewPr>
      <p:guideLst>
        <p:guide orient="horz" pos="3104"/>
        <p:guide pos="211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DC6C-BFF8-144A-B30B-BD4EDED5E972}" type="datetimeFigureOut">
              <a:rPr lang="en-US" smtClean="0"/>
              <a:pPr/>
              <a:t>4/22/2012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C2787-C011-484C-9C9F-47366145B8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2497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38" y="0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681538"/>
            <a:ext cx="5375275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FAA86E-7117-48E8-AB4F-2D91C9F72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0194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sz="2400" dirty="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26E3E824-1D33-4083-932F-B12D7D09EB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07FC7-9701-4F56-BA21-47F785F44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6FE21-7D5A-4944-9B4F-14EE2A843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43100-3704-4E7F-9742-368FE9AA1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8F70-BBF6-4832-98A0-56CA85B1B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96975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9050"/>
            <a:ext cx="4038600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8A3B-17E3-4A11-B239-271660928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23-04-2012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LHC morning report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71455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23-04-2012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128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23-04-2012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881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23-04-2012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09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23-04-2012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679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11750"/>
          </a:xfrm>
        </p:spPr>
        <p:txBody>
          <a:bodyPr/>
          <a:lstStyle>
            <a:lvl3pPr>
              <a:defRPr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CF8F24-2345-4359-A23A-40838D5E6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23-04-2012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563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23-04-2012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124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23-04-2012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136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23-04-2012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7091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23-04-2012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159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23-04-2012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262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23-04-2012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8572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23-04-2012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490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23-04-2012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LHC morning report</a:t>
            </a:r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9855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38A6-77F0-4FCF-B06D-A581D0D4E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31215-DB5D-475E-B8AB-8117DA16C7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503C1-DF11-4A20-A24B-2DE152F8D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A8FA0-5CB1-47CC-8E14-97CA62F16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ADED-51EB-4F42-B5F1-2ACE1DF1E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57D-55E5-4A3A-B391-7D7C2479BC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2502F-1A98-441D-8A55-88868DC7B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69CF8F24-2345-4359-A23A-40838D5E6D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 dirty="0"/>
            </a:lvl1pPr>
          </a:lstStyle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22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accent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23-04-2012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  <p:extLst>
      <p:ext uri="{BB962C8B-B14F-4D97-AF65-F5344CB8AC3E}">
        <p14:creationId xmlns="" xmlns:p14="http://schemas.microsoft.com/office/powerpoint/2010/main" val="113682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836640"/>
            <a:ext cx="8785220" cy="5616780"/>
          </a:xfrm>
        </p:spPr>
        <p:txBody>
          <a:bodyPr/>
          <a:lstStyle/>
          <a:p>
            <a:pPr lvl="0"/>
            <a:r>
              <a:rPr lang="en-US" dirty="0" smtClean="0"/>
              <a:t>Machine coordinators: R. Assmann &amp; J. </a:t>
            </a:r>
            <a:r>
              <a:rPr lang="en-US" dirty="0" err="1" smtClean="0"/>
              <a:t>Uythoven</a:t>
            </a:r>
            <a:endParaRPr lang="en-US" dirty="0" smtClean="0"/>
          </a:p>
          <a:p>
            <a:pPr lvl="0"/>
            <a:r>
              <a:rPr lang="en-US" dirty="0" smtClean="0"/>
              <a:t>MD coordination: R. Assmann, G. </a:t>
            </a:r>
            <a:r>
              <a:rPr lang="en-US" dirty="0" err="1" smtClean="0"/>
              <a:t>Papotti</a:t>
            </a:r>
            <a:r>
              <a:rPr lang="en-US" dirty="0" smtClean="0"/>
              <a:t>, F. Zimmermann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Highlights:</a:t>
            </a:r>
          </a:p>
          <a:p>
            <a:pPr lvl="1"/>
            <a:r>
              <a:rPr lang="en-US" dirty="0" smtClean="0"/>
              <a:t>v/d Meer scans:			ALICE, ATLAS, CMS, </a:t>
            </a:r>
            <a:r>
              <a:rPr lang="en-US" dirty="0" err="1" smtClean="0"/>
              <a:t>LHCb</a:t>
            </a:r>
            <a:endParaRPr lang="en-US" dirty="0" smtClean="0"/>
          </a:p>
          <a:p>
            <a:pPr lvl="1"/>
            <a:r>
              <a:rPr lang="en-US" dirty="0" smtClean="0"/>
              <a:t>Improvements LHC orbit (</a:t>
            </a:r>
            <a:r>
              <a:rPr lang="en-US" dirty="0" err="1" smtClean="0"/>
              <a:t>Joerg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Commissioning abort gap cleaning at 4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/>
            <a:r>
              <a:rPr lang="en-US" dirty="0" smtClean="0"/>
              <a:t>Injection 144b</a:t>
            </a:r>
          </a:p>
          <a:p>
            <a:pPr lvl="1"/>
            <a:r>
              <a:rPr lang="en-US" dirty="0" smtClean="0"/>
              <a:t>Completion intensity ramp:	1380b</a:t>
            </a:r>
          </a:p>
          <a:p>
            <a:pPr lvl="1"/>
            <a:r>
              <a:rPr lang="en-US" dirty="0" smtClean="0"/>
              <a:t>Increase bunch intensity:		1.4e11 p/bunch</a:t>
            </a:r>
          </a:p>
          <a:p>
            <a:pPr lvl="1"/>
            <a:r>
              <a:rPr lang="en-US" dirty="0" smtClean="0"/>
              <a:t>New highest LHC luminosity:	</a:t>
            </a:r>
            <a:r>
              <a:rPr lang="en-US" sz="2800" b="1" dirty="0" smtClean="0">
                <a:solidFill>
                  <a:srgbClr val="FF0000"/>
                </a:solidFill>
              </a:rPr>
              <a:t>5.6 10×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33</a:t>
            </a:r>
            <a:r>
              <a:rPr lang="en-US" sz="2800" b="1" dirty="0" smtClean="0">
                <a:solidFill>
                  <a:srgbClr val="FF0000"/>
                </a:solidFill>
              </a:rPr>
              <a:t> cm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-2</a:t>
            </a:r>
            <a:r>
              <a:rPr lang="en-US" sz="2800" b="1" dirty="0" smtClean="0">
                <a:solidFill>
                  <a:srgbClr val="FF0000"/>
                </a:solidFill>
              </a:rPr>
              <a:t> s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-1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dirty="0" smtClean="0"/>
              <a:t>					(average ATLAS, CMS)</a:t>
            </a:r>
          </a:p>
          <a:p>
            <a:pPr lvl="1"/>
            <a:r>
              <a:rPr lang="en-US" dirty="0" smtClean="0"/>
              <a:t>New highest stored energy:	120 MJ</a:t>
            </a:r>
          </a:p>
          <a:p>
            <a:pPr lvl="1"/>
            <a:r>
              <a:rPr lang="en-US" dirty="0" smtClean="0"/>
              <a:t>First LHC MD in 2012</a:t>
            </a:r>
            <a:endParaRPr lang="en-US" baseline="30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 </a:t>
            </a:r>
            <a:r>
              <a:rPr lang="de-DE" dirty="0" err="1" smtClean="0"/>
              <a:t>Week</a:t>
            </a:r>
            <a:r>
              <a:rPr lang="de-DE" dirty="0" smtClean="0"/>
              <a:t> 16 &amp; MD Report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23-04-2012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620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3501010"/>
            <a:ext cx="6984970" cy="27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70" y="764631"/>
            <a:ext cx="7056980" cy="259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change in IR7 during collision BP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23-04-2012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6156220" y="1556740"/>
            <a:ext cx="0" cy="14867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364110" y="1628750"/>
            <a:ext cx="771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 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</a:rPr>
              <a:t>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6308621" y="4345969"/>
            <a:ext cx="9986" cy="1612359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436120" y="4437140"/>
            <a:ext cx="771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 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</a:rPr>
              <a:t>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28782" y="764630"/>
            <a:ext cx="2648482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After feed-forward</a:t>
            </a:r>
            <a:endParaRPr lang="en-US" sz="2400" dirty="0"/>
          </a:p>
        </p:txBody>
      </p:sp>
      <p:sp>
        <p:nvSpPr>
          <p:cNvPr id="24" name="Down Arrow 23"/>
          <p:cNvSpPr/>
          <p:nvPr/>
        </p:nvSpPr>
        <p:spPr bwMode="auto">
          <a:xfrm>
            <a:off x="3851900" y="4149100"/>
            <a:ext cx="288040" cy="100814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 rot="10800000">
            <a:off x="6804310" y="2420860"/>
            <a:ext cx="288040" cy="100814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6" name="Down Arrow 25"/>
          <p:cNvSpPr/>
          <p:nvPr/>
        </p:nvSpPr>
        <p:spPr bwMode="auto">
          <a:xfrm>
            <a:off x="3707880" y="1340710"/>
            <a:ext cx="288040" cy="100814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360" y="6309400"/>
            <a:ext cx="169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Wenninger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spikes during squeeze (3</a:t>
            </a:r>
            <a:r>
              <a:rPr lang="en-US" dirty="0" smtClean="0">
                <a:sym typeface="Wingdings" pitchFamily="2" charset="2"/>
              </a:rPr>
              <a:t>2 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23-04-2012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3068950"/>
            <a:ext cx="4968690" cy="339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00" y="764630"/>
            <a:ext cx="4392610" cy="338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77766" y="620610"/>
            <a:ext cx="41868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l">
              <a:buFont typeface="Arial" pitchFamily="34" charset="0"/>
              <a:buChar char="•"/>
            </a:pPr>
            <a:r>
              <a:rPr lang="en-US" dirty="0" smtClean="0"/>
              <a:t>Amplitude of beam excursion spikes at B2 TCP (V plane) have been reduced by ~30-40%.</a:t>
            </a:r>
          </a:p>
          <a:p>
            <a:pPr marL="174625" indent="-174625" algn="l">
              <a:buFont typeface="Arial" pitchFamily="34" charset="0"/>
              <a:buChar char="•"/>
            </a:pPr>
            <a:r>
              <a:rPr lang="en-US" dirty="0" smtClean="0"/>
              <a:t>Tricky to correct – may try to flatten all corrections between 3m and 1.5m and restart on new basis (after TS1).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1907630" y="2420860"/>
            <a:ext cx="576080" cy="151221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067930" y="4437140"/>
            <a:ext cx="1440200" cy="187226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4360" y="6309400"/>
            <a:ext cx="169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Wenninger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Abort gap population up to 9e10 p+ for B1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23-04-2012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80" y="1234069"/>
            <a:ext cx="8229600" cy="500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580" y="764630"/>
            <a:ext cx="6408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During</a:t>
            </a:r>
            <a:r>
              <a:rPr lang="fr-CH" dirty="0" smtClean="0"/>
              <a:t> ‘normal’ </a:t>
            </a:r>
            <a:r>
              <a:rPr lang="fr-CH" dirty="0" err="1" smtClean="0"/>
              <a:t>physics</a:t>
            </a:r>
            <a:r>
              <a:rPr lang="fr-CH" dirty="0" smtClean="0"/>
              <a:t>, </a:t>
            </a:r>
            <a:r>
              <a:rPr lang="fr-CH" dirty="0" err="1" smtClean="0"/>
              <a:t>see</a:t>
            </a:r>
            <a:r>
              <a:rPr lang="fr-CH" dirty="0" smtClean="0"/>
              <a:t> RF </a:t>
            </a:r>
            <a:r>
              <a:rPr lang="fr-CH" dirty="0" err="1" smtClean="0"/>
              <a:t>problem</a:t>
            </a:r>
            <a:r>
              <a:rPr lang="fr-CH" dirty="0" smtClean="0"/>
              <a:t> </a:t>
            </a:r>
            <a:r>
              <a:rPr lang="fr-CH" dirty="0" err="1" smtClean="0"/>
              <a:t>later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0473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Cleaning the Abort Gap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23-04-2012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23737"/>
            <a:ext cx="8229600" cy="405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6445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Atlas and CMS </a:t>
            </a:r>
            <a:r>
              <a:rPr lang="en-GB" dirty="0" err="1" smtClean="0"/>
              <a:t>lumi’s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1296180"/>
          </a:xfrm>
        </p:spPr>
        <p:txBody>
          <a:bodyPr/>
          <a:lstStyle/>
          <a:p>
            <a:r>
              <a:rPr lang="en-GB" dirty="0" smtClean="0"/>
              <a:t>Effect of cleaning on luminosity – as in 2011</a:t>
            </a:r>
          </a:p>
          <a:p>
            <a:r>
              <a:rPr lang="fr-CH" dirty="0" err="1" smtClean="0"/>
              <a:t>Strategy</a:t>
            </a:r>
            <a:r>
              <a:rPr lang="fr-CH" dirty="0" smtClean="0"/>
              <a:t>: </a:t>
            </a:r>
            <a:r>
              <a:rPr lang="fr-CH" dirty="0" err="1" smtClean="0"/>
              <a:t>only</a:t>
            </a:r>
            <a:r>
              <a:rPr lang="fr-CH" dirty="0" smtClean="0"/>
              <a:t> clean </a:t>
            </a:r>
            <a:r>
              <a:rPr lang="fr-CH" dirty="0" err="1" smtClean="0"/>
              <a:t>when</a:t>
            </a:r>
            <a:r>
              <a:rPr lang="fr-CH" dirty="0" smtClean="0"/>
              <a:t> </a:t>
            </a:r>
            <a:r>
              <a:rPr lang="fr-CH" dirty="0" err="1" smtClean="0"/>
              <a:t>required</a:t>
            </a:r>
            <a:r>
              <a:rPr lang="fr-CH" dirty="0" smtClean="0"/>
              <a:t> but </a:t>
            </a:r>
            <a:r>
              <a:rPr lang="fr-CH" dirty="0" err="1" smtClean="0"/>
              <a:t>then</a:t>
            </a:r>
            <a:r>
              <a:rPr lang="fr-CH" dirty="0" smtClean="0"/>
              <a:t> clean </a:t>
            </a:r>
            <a:r>
              <a:rPr lang="fr-CH" dirty="0" err="1" smtClean="0"/>
              <a:t>strong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23-04-2012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30" y="2153247"/>
            <a:ext cx="7051055" cy="437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6012200" y="2873347"/>
            <a:ext cx="0" cy="16562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860040" y="4529577"/>
            <a:ext cx="252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Cleaning off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96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Abort Gap Cleaning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1944270"/>
          </a:xfrm>
        </p:spPr>
        <p:txBody>
          <a:bodyPr/>
          <a:lstStyle/>
          <a:p>
            <a:r>
              <a:rPr lang="en-GB" sz="2000" dirty="0" smtClean="0"/>
              <a:t>Allowed to keep the fill in during RF problems. Gained in efficiency!</a:t>
            </a:r>
          </a:p>
          <a:p>
            <a:r>
              <a:rPr lang="en-GB" sz="2000" dirty="0" smtClean="0"/>
              <a:t>Prevented from potentially dangerous situation of having to dump the beam with a “full” abort gap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23-04-2012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1700760"/>
            <a:ext cx="6204417" cy="257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10" y="4607281"/>
            <a:ext cx="7201000" cy="225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444260" y="2060810"/>
            <a:ext cx="2088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RF problem on B1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699740" y="5517290"/>
            <a:ext cx="288040" cy="7921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403560" y="4581160"/>
            <a:ext cx="252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Switched on cleaning for 1 min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331550" y="2276840"/>
            <a:ext cx="108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DUMP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668430" y="4725180"/>
            <a:ext cx="122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RF problem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0756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890162"/>
            <a:ext cx="8229600" cy="5347228"/>
          </a:xfrm>
        </p:spPr>
        <p:txBody>
          <a:bodyPr/>
          <a:lstStyle/>
          <a:p>
            <a:r>
              <a:rPr lang="en-US" dirty="0" smtClean="0"/>
              <a:t>Injection kicker </a:t>
            </a:r>
            <a:r>
              <a:rPr lang="en-US" dirty="0" smtClean="0"/>
              <a:t>pre-pulse problem </a:t>
            </a:r>
            <a:r>
              <a:rPr lang="en-US" dirty="0" smtClean="0"/>
              <a:t>b2.</a:t>
            </a:r>
          </a:p>
          <a:p>
            <a:r>
              <a:rPr lang="en-US" dirty="0" smtClean="0"/>
              <a:t>Disabled ROF.A81B2 </a:t>
            </a:r>
            <a:r>
              <a:rPr lang="en-US" dirty="0"/>
              <a:t>until TS.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current of </a:t>
            </a:r>
            <a:r>
              <a:rPr lang="en-US" dirty="0" smtClean="0"/>
              <a:t>other </a:t>
            </a:r>
            <a:r>
              <a:rPr lang="en-US" dirty="0" err="1"/>
              <a:t>octupoles</a:t>
            </a:r>
            <a:r>
              <a:rPr lang="en-US" dirty="0"/>
              <a:t> increased </a:t>
            </a:r>
            <a:r>
              <a:rPr lang="en-US" dirty="0" smtClean="0"/>
              <a:t>to </a:t>
            </a:r>
            <a:r>
              <a:rPr lang="en-US" dirty="0"/>
              <a:t>compensate.</a:t>
            </a:r>
          </a:p>
          <a:p>
            <a:r>
              <a:rPr lang="en-US" dirty="0" smtClean="0"/>
              <a:t>Overload problem on COLSA.</a:t>
            </a:r>
          </a:p>
          <a:p>
            <a:r>
              <a:rPr lang="en-US" dirty="0" err="1" smtClean="0"/>
              <a:t>Debunching</a:t>
            </a:r>
            <a:r>
              <a:rPr lang="en-US" dirty="0" smtClean="0"/>
              <a:t> problem for b1.</a:t>
            </a:r>
          </a:p>
          <a:p>
            <a:r>
              <a:rPr lang="en-US" dirty="0" smtClean="0"/>
              <a:t>Instability when separating beams for length scale calibration.</a:t>
            </a:r>
          </a:p>
          <a:p>
            <a:r>
              <a:rPr lang="en-US" dirty="0" smtClean="0"/>
              <a:t>World FIP problem</a:t>
            </a:r>
          </a:p>
          <a:p>
            <a:r>
              <a:rPr lang="en-US" dirty="0" smtClean="0"/>
              <a:t>Injection steering (MSI)</a:t>
            </a:r>
          </a:p>
          <a:p>
            <a:r>
              <a:rPr lang="en-US" dirty="0" smtClean="0"/>
              <a:t>ADT amplifier – 1 </a:t>
            </a:r>
            <a:r>
              <a:rPr lang="en-US" dirty="0" err="1" smtClean="0"/>
              <a:t>oo</a:t>
            </a:r>
            <a:r>
              <a:rPr lang="en-US" dirty="0" smtClean="0"/>
              <a:t> 4 off B1 vertical</a:t>
            </a:r>
          </a:p>
          <a:p>
            <a:r>
              <a:rPr lang="en-US" dirty="0" smtClean="0"/>
              <a:t>TDI problem</a:t>
            </a:r>
          </a:p>
          <a:p>
            <a:r>
              <a:rPr lang="en-US" dirty="0" smtClean="0"/>
              <a:t>HV interlock from BLM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Encountered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5037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kicker pre-pulse problem B2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Injection pre-pulse shifted, causing injection BETS to inhibit beam injection</a:t>
            </a:r>
          </a:p>
          <a:p>
            <a:r>
              <a:rPr lang="en-US" dirty="0" smtClean="0"/>
              <a:t>144 bunches on the TDI</a:t>
            </a:r>
          </a:p>
          <a:p>
            <a:pPr lvl="1"/>
            <a:r>
              <a:rPr lang="en-US" dirty="0" smtClean="0"/>
              <a:t>As beam to the core of TDI, not grazing, no magnet quenches</a:t>
            </a:r>
          </a:p>
          <a:p>
            <a:r>
              <a:rPr lang="en-US" dirty="0" smtClean="0"/>
              <a:t>During tests the inhibition re-appeared once</a:t>
            </a:r>
          </a:p>
          <a:p>
            <a:r>
              <a:rPr lang="en-US" dirty="0" smtClean="0"/>
              <a:t>Lengthened kicker resonant charging by 100 µs to prevent problem occurring</a:t>
            </a:r>
          </a:p>
          <a:p>
            <a:pPr lvl="1"/>
            <a:r>
              <a:rPr lang="en-US" dirty="0" smtClean="0"/>
              <a:t>Continue investigations to understand cause of shift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23-04-2012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273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COLSA </a:t>
            </a:r>
            <a:r>
              <a:rPr lang="fr-CH" dirty="0" err="1" smtClean="0"/>
              <a:t>Problem</a:t>
            </a:r>
            <a:r>
              <a:rPr lang="fr-CH" dirty="0" smtClean="0"/>
              <a:t> </a:t>
            </a:r>
            <a:r>
              <a:rPr lang="fr-CH" dirty="0" smtClean="0"/>
              <a:t>(Report A. Bland)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Occurred on 18.4.</a:t>
            </a:r>
          </a:p>
          <a:p>
            <a:r>
              <a:rPr lang="en-US" dirty="0" smtClean="0"/>
              <a:t>The CPU load and memory use on CS-CCR-COLSA (</a:t>
            </a:r>
            <a:r>
              <a:rPr lang="en-US" b="1" dirty="0" smtClean="0">
                <a:solidFill>
                  <a:srgbClr val="FF0000"/>
                </a:solidFill>
              </a:rPr>
              <a:t>Concentrator for BPMs and BLMs providing data to the YASP steering program</a:t>
            </a:r>
            <a:r>
              <a:rPr lang="en-US" dirty="0" smtClean="0"/>
              <a:t>) rose a lot from 11:30. Marek Misiowiec restarted the Injection Oscillation programs on this machine at 11:37. A few minutes later the CPU load (perhaps due to lack of memory) rose for BUNCHORBIT processes. </a:t>
            </a:r>
          </a:p>
          <a:p>
            <a:r>
              <a:rPr lang="en-US" dirty="0" smtClean="0"/>
              <a:t>From 11:45 to 11:48, nineteen of the Beam1 BPM Front End </a:t>
            </a:r>
            <a:r>
              <a:rPr lang="en-US" dirty="0" err="1" smtClean="0"/>
              <a:t>Fesa</a:t>
            </a:r>
            <a:r>
              <a:rPr lang="en-US" dirty="0" smtClean="0"/>
              <a:t> servers crashed and restarted after 20 seconds. </a:t>
            </a:r>
          </a:p>
          <a:p>
            <a:r>
              <a:rPr lang="en-US" dirty="0" smtClean="0"/>
              <a:t>At 11:48 Verena dumped the beam as she could not see Beam1 any more.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Capturecol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933056"/>
            <a:ext cx="4334480" cy="242921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322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COLSA Problem </a:t>
            </a:r>
            <a:r>
              <a:rPr lang="fr-CH" dirty="0" smtClean="0"/>
              <a:t>II </a:t>
            </a:r>
            <a:r>
              <a:rPr lang="fr-CH" dirty="0"/>
              <a:t>(Report A. Bland)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 similar scenario occurred  from 13:45 to 13:48 when ten of the Beam2 BPM Front End FESA servers crashed. Verena dumped the beam at 13:47.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buNone/>
            </a:pPr>
            <a:r>
              <a:rPr lang="fr-CH" sz="2000" dirty="0" smtClean="0"/>
              <a:t/>
            </a:r>
            <a:br>
              <a:rPr lang="fr-CH" sz="2000" dirty="0" smtClean="0"/>
            </a:br>
            <a:r>
              <a:rPr lang="fr-CH" sz="2000" dirty="0" smtClean="0"/>
              <a:t/>
            </a:r>
            <a:br>
              <a:rPr lang="fr-CH" sz="2000" dirty="0" smtClean="0"/>
            </a:br>
            <a:endParaRPr lang="fr-CH" sz="2000" dirty="0" smtClean="0"/>
          </a:p>
          <a:p>
            <a:pPr>
              <a:buNone/>
            </a:pPr>
            <a:endParaRPr lang="fr-CH" sz="2000" dirty="0" smtClean="0"/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Note that there was an unrelated event at 13:52 when the General Purpose Network Router of IT/CS for the CCC and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</a:rPr>
              <a:t>Prevessin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 site crashed. </a:t>
            </a:r>
            <a:endParaRPr lang="en-US" sz="2000" dirty="0" smtClean="0"/>
          </a:p>
          <a:p>
            <a:r>
              <a:rPr lang="en-US" sz="2000" dirty="0" smtClean="0"/>
              <a:t>Later in the afternoon there were more problems with missing BPM data and unusual BPM response times in YASP so I rebooted CS-CCR-COLSA at 17:54 to clean up the memory.</a:t>
            </a:r>
            <a:endParaRPr lang="fr-CH" sz="2000" dirty="0" smtClean="0"/>
          </a:p>
          <a:p>
            <a:r>
              <a:rPr lang="fr-CH" sz="2000" dirty="0" smtClean="0"/>
              <a:t>The machine </a:t>
            </a:r>
            <a:r>
              <a:rPr lang="fr-CH" sz="2000" dirty="0" err="1" smtClean="0"/>
              <a:t>was</a:t>
            </a:r>
            <a:r>
              <a:rPr lang="fr-CH" sz="2000" dirty="0" smtClean="0"/>
              <a:t> </a:t>
            </a:r>
            <a:r>
              <a:rPr lang="fr-CH" sz="2000" dirty="0" err="1" smtClean="0"/>
              <a:t>swapping</a:t>
            </a:r>
            <a:r>
              <a:rPr lang="fr-CH" sz="2000" dirty="0" smtClean="0"/>
              <a:t> </a:t>
            </a:r>
            <a:r>
              <a:rPr lang="fr-CH" sz="2000" dirty="0" err="1" smtClean="0"/>
              <a:t>again</a:t>
            </a:r>
            <a:r>
              <a:rPr lang="fr-CH" sz="2000" dirty="0" smtClean="0"/>
              <a:t>, but </a:t>
            </a:r>
            <a:r>
              <a:rPr lang="fr-CH" sz="2000" dirty="0" err="1" smtClean="0"/>
              <a:t>less</a:t>
            </a:r>
            <a:r>
              <a:rPr lang="fr-CH" sz="2000" dirty="0" smtClean="0"/>
              <a:t>, </a:t>
            </a:r>
            <a:r>
              <a:rPr lang="fr-CH" sz="2000" dirty="0" err="1" smtClean="0"/>
              <a:t>during</a:t>
            </a:r>
            <a:r>
              <a:rPr lang="fr-CH" sz="2000" dirty="0" smtClean="0"/>
              <a:t> the injection </a:t>
            </a:r>
            <a:r>
              <a:rPr lang="fr-CH" sz="2000" dirty="0" err="1" smtClean="0"/>
              <a:t>around</a:t>
            </a:r>
            <a:r>
              <a:rPr lang="fr-CH" sz="2000" dirty="0" smtClean="0"/>
              <a:t> 18:30.</a:t>
            </a:r>
          </a:p>
        </p:txBody>
      </p:sp>
      <p:pic>
        <p:nvPicPr>
          <p:cNvPr id="4" name="Picture 3" descr="CaptureCOLSAsw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8526066" cy="172426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169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Ramp (&amp; </a:t>
            </a:r>
            <a:r>
              <a:rPr lang="en-US" dirty="0" err="1" smtClean="0"/>
              <a:t>Vac</a:t>
            </a:r>
            <a:r>
              <a:rPr lang="en-US" dirty="0" smtClean="0"/>
              <a:t> L2): 1380 bunches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6625" name="Picture 1" descr="https://ab-dep-op-elogbook.web.cern.ch/ab-dep-op-elogbook/elogbook/secure/attach.php?attachId=1237176&amp;type=png&amp;fname=vgi%20.514%20pressure%20over%207%20day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699691"/>
            <a:ext cx="7678047" cy="61137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80" y="4149100"/>
            <a:ext cx="122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</a:rPr>
              <a:t>v/d </a:t>
            </a:r>
            <a:r>
              <a:rPr lang="fr-CH" dirty="0" err="1" smtClean="0">
                <a:solidFill>
                  <a:srgbClr val="FFFF00"/>
                </a:solidFill>
              </a:rPr>
              <a:t>Meer</a:t>
            </a:r>
            <a:r>
              <a:rPr lang="en-GB" dirty="0" smtClean="0">
                <a:solidFill>
                  <a:srgbClr val="FFFF00"/>
                </a:solidFill>
              </a:rPr>
              <a:t/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scans</a:t>
            </a:r>
            <a:endParaRPr lang="fr-CH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70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COLSA Problem </a:t>
            </a:r>
            <a:r>
              <a:rPr lang="fr-CH" dirty="0" smtClean="0"/>
              <a:t>III </a:t>
            </a:r>
            <a:r>
              <a:rPr lang="fr-CH" dirty="0"/>
              <a:t>(Report A. Bland)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Upgrade to a more powerful machine.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Marek says that the amount of memory used by the CS-CCR-COLSA processes is proportional to the number of bunches requested.</a:t>
            </a:r>
          </a:p>
          <a:p>
            <a:endParaRPr lang="fr-CH" sz="2000" dirty="0" smtClean="0"/>
          </a:p>
          <a:p>
            <a:r>
              <a:rPr lang="fr-CH" sz="2000" dirty="0" smtClean="0"/>
              <a:t>The </a:t>
            </a:r>
            <a:r>
              <a:rPr lang="fr-CH" sz="2000" dirty="0" err="1" smtClean="0"/>
              <a:t>reason</a:t>
            </a:r>
            <a:r>
              <a:rPr lang="fr-CH" sz="2000" dirty="0" smtClean="0"/>
              <a:t> </a:t>
            </a:r>
            <a:r>
              <a:rPr lang="fr-CH" sz="2000" dirty="0" err="1" smtClean="0"/>
              <a:t>that</a:t>
            </a:r>
            <a:r>
              <a:rPr lang="fr-CH" sz="2000" dirty="0" smtClean="0"/>
              <a:t> the BPM </a:t>
            </a:r>
            <a:r>
              <a:rPr lang="fr-CH" sz="2000" dirty="0" err="1" smtClean="0"/>
              <a:t>Fesa</a:t>
            </a:r>
            <a:r>
              <a:rPr lang="fr-CH" sz="2000" dirty="0" smtClean="0"/>
              <a:t> servers on the Front </a:t>
            </a:r>
            <a:r>
              <a:rPr lang="fr-CH" sz="2000" dirty="0" err="1" smtClean="0"/>
              <a:t>Ends</a:t>
            </a:r>
            <a:r>
              <a:rPr lang="fr-CH" sz="2000" dirty="0" smtClean="0"/>
              <a:t> crash </a:t>
            </a:r>
            <a:r>
              <a:rPr lang="fr-CH" sz="2000" dirty="0" err="1" smtClean="0"/>
              <a:t>when</a:t>
            </a:r>
            <a:r>
              <a:rPr lang="fr-CH" sz="2000" dirty="0" smtClean="0"/>
              <a:t> </a:t>
            </a:r>
            <a:r>
              <a:rPr lang="fr-CH" sz="2000" dirty="0" err="1" smtClean="0"/>
              <a:t>there</a:t>
            </a:r>
            <a:r>
              <a:rPr lang="fr-CH" sz="2000" dirty="0" smtClean="0"/>
              <a:t> </a:t>
            </a:r>
            <a:r>
              <a:rPr lang="fr-CH" sz="2000" dirty="0" err="1" smtClean="0"/>
              <a:t>is</a:t>
            </a:r>
            <a:r>
              <a:rPr lang="fr-CH" sz="2000" dirty="0" smtClean="0"/>
              <a:t> a slow client </a:t>
            </a:r>
            <a:r>
              <a:rPr lang="fr-CH" sz="2000" dirty="0" err="1" smtClean="0"/>
              <a:t>like</a:t>
            </a:r>
            <a:r>
              <a:rPr lang="fr-CH" sz="2000" dirty="0" smtClean="0"/>
              <a:t> CS-CCR-COLSA </a:t>
            </a:r>
            <a:r>
              <a:rPr lang="fr-CH" sz="2000" dirty="0" err="1" smtClean="0"/>
              <a:t>needs</a:t>
            </a:r>
            <a:r>
              <a:rPr lang="fr-CH" sz="2000" dirty="0" smtClean="0"/>
              <a:t> to </a:t>
            </a:r>
            <a:r>
              <a:rPr lang="fr-CH" sz="2000" dirty="0" err="1" smtClean="0"/>
              <a:t>be</a:t>
            </a:r>
            <a:r>
              <a:rPr lang="fr-CH" sz="2000" dirty="0" smtClean="0"/>
              <a:t> </a:t>
            </a:r>
            <a:r>
              <a:rPr lang="fr-CH" sz="2000" dirty="0" err="1" smtClean="0"/>
              <a:t>investigated</a:t>
            </a:r>
            <a:r>
              <a:rPr lang="fr-CH" sz="2000" dirty="0" smtClean="0"/>
              <a:t>.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en-US" dirty="0"/>
          </a:p>
        </p:txBody>
      </p:sp>
      <p:pic>
        <p:nvPicPr>
          <p:cNvPr id="4" name="Picture 3" descr="CaptureLHCOper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81128"/>
            <a:ext cx="8418092" cy="190799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6020" y="4149100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2 </a:t>
            </a:r>
            <a:r>
              <a:rPr lang="fr-CH" dirty="0" err="1" smtClean="0"/>
              <a:t>fills</a:t>
            </a:r>
            <a:r>
              <a:rPr lang="fr-CH" dirty="0" smtClean="0"/>
              <a:t> </a:t>
            </a:r>
            <a:r>
              <a:rPr lang="fr-CH" dirty="0" err="1" smtClean="0"/>
              <a:t>dumped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59061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909610"/>
            <a:ext cx="8229600" cy="5111750"/>
          </a:xfrm>
        </p:spPr>
        <p:txBody>
          <a:bodyPr/>
          <a:lstStyle/>
          <a:p>
            <a:r>
              <a:rPr lang="en-US" dirty="0" smtClean="0"/>
              <a:t>Sat: In YASP we again see (only at injection) momentarily missing BPM readings (crate by crate). </a:t>
            </a:r>
          </a:p>
          <a:p>
            <a:pPr lvl="1"/>
            <a:r>
              <a:rPr lang="en-US" dirty="0" smtClean="0"/>
              <a:t>Checked the BPMs in </a:t>
            </a:r>
            <a:r>
              <a:rPr lang="en-US" dirty="0" err="1" smtClean="0"/>
              <a:t>daimon</a:t>
            </a:r>
            <a:r>
              <a:rPr lang="en-US" dirty="0" smtClean="0"/>
              <a:t> and all appeared OK. </a:t>
            </a:r>
          </a:p>
          <a:p>
            <a:pPr lvl="1"/>
            <a:r>
              <a:rPr lang="en-US" dirty="0" smtClean="0"/>
              <a:t>However, we checked </a:t>
            </a:r>
            <a:r>
              <a:rPr lang="en-US" dirty="0" err="1" smtClean="0"/>
              <a:t>cs-ccr-colsa</a:t>
            </a:r>
            <a:r>
              <a:rPr lang="en-US" dirty="0" smtClean="0"/>
              <a:t> for CPU load and memory use, and observe that after the intervention on Thursday at 11:00, the memory use has again grown to ~95%, which does not seem normal.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COLSA Issue Coming Back?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47105" name="Picture 1" descr="https://ab-dep-op-elogbook.web.cern.ch/ab-dep-op-elogbook/elogbook/secure/attach.php?attachId=1238041&amp;type=png&amp;fname=cs-ccr-colsa%20memory%20u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419" y="3645030"/>
            <a:ext cx="6825041" cy="2736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90372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B1 Issue (</a:t>
            </a:r>
            <a:r>
              <a:rPr lang="en-US" dirty="0" err="1" smtClean="0"/>
              <a:t>Debunching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RF?)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9698" name="Picture 2" descr="http://cs-ccr-www3.cern.ch/vistar_capture/lhc1.png?0.3054237390157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674617"/>
            <a:ext cx="7705070" cy="5778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08098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Dropping Quickly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1026" name="Picture 2" descr="http://cs-ccr-www3.cern.ch/vistar_capture/lhc1.png?0.11739815714183604"/>
          <p:cNvPicPr>
            <a:picLocks noChangeAspect="1" noChangeArrowheads="1"/>
          </p:cNvPicPr>
          <p:nvPr/>
        </p:nvPicPr>
        <p:blipFill>
          <a:blip r:embed="rId2" cstate="print"/>
          <a:srcRect l="50566" t="20672" r="2183" b="36015"/>
          <a:stretch>
            <a:fillRect/>
          </a:stretch>
        </p:blipFill>
        <p:spPr bwMode="auto">
          <a:xfrm>
            <a:off x="401966" y="764630"/>
            <a:ext cx="8274604" cy="56887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9365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111750"/>
          </a:xfrm>
        </p:spPr>
        <p:txBody>
          <a:bodyPr/>
          <a:lstStyle/>
          <a:p>
            <a:r>
              <a:rPr lang="en-US" dirty="0" smtClean="0"/>
              <a:t>With the measurements at SR4, we were able to correlate the </a:t>
            </a:r>
            <a:r>
              <a:rPr lang="en-US" dirty="0" err="1" smtClean="0"/>
              <a:t>debunching</a:t>
            </a:r>
            <a:r>
              <a:rPr lang="en-US" dirty="0" smtClean="0"/>
              <a:t> issues to abnormal noise levels in the RF reference signal of beam 1. </a:t>
            </a:r>
          </a:p>
          <a:p>
            <a:r>
              <a:rPr lang="en-US" dirty="0" smtClean="0"/>
              <a:t>The RF reference is distributed from the surface at point 4 to the beam phase loop, all RF cavities, ADT, etc. The measurements without beam after the dump, helped us </a:t>
            </a:r>
            <a:r>
              <a:rPr lang="en-US" dirty="0" smtClean="0">
                <a:solidFill>
                  <a:srgbClr val="FF0000"/>
                </a:solidFill>
              </a:rPr>
              <a:t>isolate the issue to the cables and modules distributing the reference signal to module 1-beam 1 in UX45</a:t>
            </a:r>
            <a:r>
              <a:rPr lang="en-US" dirty="0" smtClean="0"/>
              <a:t>. </a:t>
            </a:r>
          </a:p>
          <a:p>
            <a:r>
              <a:rPr lang="en-US" dirty="0" smtClean="0"/>
              <a:t>Unfortunately, by the time we accessed the cavern, the issue disappeared. We preemptively replaced a few components, but not all modules to avoid introducing additional sources of error. We will continue monitoring over the next few fills.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1077925">
            <a:off x="3648351" y="5721909"/>
            <a:ext cx="460864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However: it did the job !!!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588410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 resulting difference after fixing RF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23-04-2012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980660"/>
            <a:ext cx="8222881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9990" y="1412720"/>
            <a:ext cx="129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Beam currents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789050"/>
            <a:ext cx="165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Abort gap</a:t>
            </a:r>
            <a:br>
              <a:rPr lang="en-GB" dirty="0" smtClean="0">
                <a:solidFill>
                  <a:srgbClr val="FFFF00"/>
                </a:solidFill>
              </a:rPr>
            </a:br>
            <a:r>
              <a:rPr lang="en-GB" dirty="0" smtClean="0">
                <a:solidFill>
                  <a:srgbClr val="FFFF00"/>
                </a:solidFill>
              </a:rPr>
              <a:t>population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5813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GB" dirty="0" smtClean="0"/>
              <a:t>ength scale calibration...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692620"/>
            <a:ext cx="8229600" cy="1800250"/>
          </a:xfrm>
        </p:spPr>
        <p:txBody>
          <a:bodyPr/>
          <a:lstStyle/>
          <a:p>
            <a:r>
              <a:rPr lang="en-US" sz="2000" dirty="0" smtClean="0"/>
              <a:t>Apparent instability when separating the beams by 2.5sigma in Pt 1. This then caused a loss in </a:t>
            </a:r>
            <a:r>
              <a:rPr lang="en-US" sz="2000" dirty="0" smtClean="0">
                <a:solidFill>
                  <a:srgbClr val="FF0000"/>
                </a:solidFill>
              </a:rPr>
              <a:t>RS_08</a:t>
            </a:r>
            <a:r>
              <a:rPr lang="en-US" sz="2000" dirty="0" smtClean="0"/>
              <a:t> of BLM at the TCLA_D_L7B2. The instability was in both beams an both planes. </a:t>
            </a:r>
            <a:endParaRPr lang="en-GB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23-04-2012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1700760"/>
            <a:ext cx="6626952" cy="453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11700" y="5661310"/>
            <a:ext cx="388854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fr-CH" dirty="0" err="1" smtClean="0"/>
              <a:t>Length</a:t>
            </a:r>
            <a:r>
              <a:rPr lang="fr-CH" dirty="0" smtClean="0"/>
              <a:t> </a:t>
            </a:r>
            <a:r>
              <a:rPr lang="fr-CH" dirty="0" err="1" smtClean="0"/>
              <a:t>scale</a:t>
            </a:r>
            <a:r>
              <a:rPr lang="fr-CH" dirty="0" smtClean="0"/>
              <a:t> calibration </a:t>
            </a:r>
            <a:r>
              <a:rPr lang="fr-CH" dirty="0" err="1" smtClean="0"/>
              <a:t>postponed</a:t>
            </a:r>
            <a:r>
              <a:rPr lang="fr-CH" dirty="0" smtClean="0"/>
              <a:t> </a:t>
            </a:r>
            <a:r>
              <a:rPr lang="fr-CH" dirty="0" err="1" smtClean="0"/>
              <a:t>until</a:t>
            </a:r>
            <a:r>
              <a:rPr lang="fr-CH" dirty="0" smtClean="0"/>
              <a:t> </a:t>
            </a:r>
            <a:r>
              <a:rPr lang="fr-CH" dirty="0" err="1" smtClean="0"/>
              <a:t>after</a:t>
            </a:r>
            <a:r>
              <a:rPr lang="fr-CH" dirty="0" smtClean="0"/>
              <a:t> TS</a:t>
            </a:r>
            <a:br>
              <a:rPr lang="fr-CH" dirty="0" smtClean="0"/>
            </a:br>
            <a:r>
              <a:rPr lang="fr-CH" dirty="0" smtClean="0"/>
              <a:t>(</a:t>
            </a:r>
            <a:r>
              <a:rPr lang="fr-CH" dirty="0" err="1" smtClean="0"/>
              <a:t>during</a:t>
            </a:r>
            <a:r>
              <a:rPr lang="fr-CH" dirty="0" smtClean="0"/>
              <a:t> </a:t>
            </a:r>
            <a:r>
              <a:rPr lang="fr-CH" dirty="0" err="1" smtClean="0"/>
              <a:t>intensity</a:t>
            </a:r>
            <a:r>
              <a:rPr lang="fr-CH" dirty="0" smtClean="0"/>
              <a:t> </a:t>
            </a:r>
            <a:r>
              <a:rPr lang="fr-CH" dirty="0" err="1" smtClean="0"/>
              <a:t>ramp</a:t>
            </a:r>
            <a:r>
              <a:rPr lang="fr-CH" dirty="0" smtClean="0"/>
              <a:t>-up)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516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 FIP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FIP communication problem S34: mask during injection.</a:t>
            </a:r>
          </a:p>
          <a:p>
            <a:r>
              <a:rPr lang="en-GB" dirty="0" smtClean="0"/>
              <a:t>Pierre Charrue:</a:t>
            </a:r>
          </a:p>
          <a:p>
            <a:pPr lvl="1"/>
            <a:r>
              <a:rPr lang="en-GB" dirty="0" smtClean="0"/>
              <a:t>W</a:t>
            </a:r>
            <a:r>
              <a:rPr lang="en-US" dirty="0" smtClean="0"/>
              <a:t>e are aware of the </a:t>
            </a:r>
            <a:r>
              <a:rPr lang="en-US" dirty="0" err="1" smtClean="0"/>
              <a:t>WFip</a:t>
            </a:r>
            <a:r>
              <a:rPr lang="en-US" dirty="0" smtClean="0"/>
              <a:t> repeater in RE38 problem and we are ready to exchange it if ever this decision is taken by </a:t>
            </a:r>
            <a:r>
              <a:rPr lang="en-US" dirty="0" err="1" smtClean="0"/>
              <a:t>Cryo</a:t>
            </a:r>
            <a:r>
              <a:rPr lang="en-US" dirty="0" smtClean="0"/>
              <a:t> this morning.</a:t>
            </a:r>
          </a:p>
          <a:p>
            <a:pPr lvl="1"/>
            <a:r>
              <a:rPr lang="en-US" dirty="0" smtClean="0"/>
              <a:t>I will be in the CCC to organize this with the </a:t>
            </a:r>
            <a:r>
              <a:rPr lang="en-US" dirty="0" err="1" smtClean="0"/>
              <a:t>Cryo</a:t>
            </a:r>
            <a:r>
              <a:rPr lang="en-US" dirty="0" smtClean="0"/>
              <a:t> people if this will take place.</a:t>
            </a:r>
          </a:p>
          <a:p>
            <a:pPr lvl="1"/>
            <a:r>
              <a:rPr lang="en-US" dirty="0" smtClean="0"/>
              <a:t>For the record, please note that this is the </a:t>
            </a:r>
            <a:r>
              <a:rPr lang="en-US" dirty="0" smtClean="0">
                <a:solidFill>
                  <a:srgbClr val="FF0000"/>
                </a:solidFill>
              </a:rPr>
              <a:t>6th repeater breaking since the last 3 years.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23-04-2012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6412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Injection steering problem B1 (</a:t>
            </a:r>
            <a:r>
              <a:rPr lang="en-GB" dirty="0" err="1" smtClean="0"/>
              <a:t>W.Bartmann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23-04-2012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692620"/>
            <a:ext cx="7516030" cy="531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590" y="5949350"/>
            <a:ext cx="3960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= what is needed to steer the line at the MSI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21212910">
            <a:off x="6444260" y="5877340"/>
            <a:ext cx="194427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PC to be checked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913914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Currently one amplifier for beam 1, vertical (ADT) down. </a:t>
            </a:r>
          </a:p>
          <a:p>
            <a:pPr lvl="1"/>
            <a:r>
              <a:rPr lang="en-US" dirty="0" smtClean="0"/>
              <a:t>There is one bad </a:t>
            </a:r>
            <a:r>
              <a:rPr lang="en-US" dirty="0" err="1" smtClean="0"/>
              <a:t>tetrode</a:t>
            </a:r>
            <a:r>
              <a:rPr lang="en-US" dirty="0" smtClean="0"/>
              <a:t> in there and the amplifier has been put in an idle state by blocking both tubes with the Ug1 voltage. The result is that we have with a loss of this amplifier 25% less gain and kick strength for vertical beam 1. For me this is acceptable. The intervention has been done by Gino </a:t>
            </a:r>
            <a:r>
              <a:rPr lang="en-US" dirty="0" err="1" smtClean="0"/>
              <a:t>Cipolla</a:t>
            </a:r>
            <a:r>
              <a:rPr lang="en-US" dirty="0" smtClean="0"/>
              <a:t> on the surface in SR4 (to take out the amplifier). </a:t>
            </a:r>
          </a:p>
          <a:p>
            <a:r>
              <a:rPr lang="en-US" dirty="0" smtClean="0"/>
              <a:t>Ahead of the MD and the technical stop: </a:t>
            </a:r>
          </a:p>
          <a:p>
            <a:pPr lvl="1"/>
            <a:r>
              <a:rPr lang="en-US" dirty="0" smtClean="0"/>
              <a:t>we from the LLRF (Daniel and myself) would like to go through all amplifiers of ADT with a test signal when there is no beam to check if there are other weak tubes that need attention before the MD or during the technical stop. </a:t>
            </a:r>
          </a:p>
          <a:p>
            <a:pPr lvl="1"/>
            <a:r>
              <a:rPr lang="en-US" dirty="0" smtClean="0"/>
              <a:t>The matter is not so urgent, but still can you contact us at the earliest tomorrow a.m. for such a check when there are slots of 1 hour without beam 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ADT Issue (Wolfgang H.)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338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ill #2536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23-04-2012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1412720"/>
            <a:ext cx="8229600" cy="412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640" y="836640"/>
            <a:ext cx="468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Average </a:t>
            </a:r>
            <a:r>
              <a:rPr lang="en-GB" dirty="0" err="1" smtClean="0"/>
              <a:t>lumi</a:t>
            </a:r>
            <a:r>
              <a:rPr lang="en-GB" dirty="0" smtClean="0"/>
              <a:t> 5.6e33 cm-2s-1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086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Interlock Issue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5601" name="Picture 1" descr="https://ab-dep-op-elogbook.web.cern.ch/ab-dep-op-elogbook/elogbook/secure/attach.php?attachId=1237867&amp;type=png&amp;fname=201204201538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40" y="692620"/>
            <a:ext cx="8086360" cy="606477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 bwMode="auto">
          <a:xfrm>
            <a:off x="2987780" y="4561704"/>
            <a:ext cx="648090" cy="21603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907630" y="5085230"/>
            <a:ext cx="648090" cy="216030"/>
          </a:xfrm>
          <a:prstGeom prst="ellipse">
            <a:avLst/>
          </a:prstGeom>
          <a:noFill/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425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</a:t>
            </a:r>
          </a:p>
          <a:p>
            <a:pPr lvl="1"/>
            <a:r>
              <a:rPr lang="en-US" dirty="0" smtClean="0"/>
              <a:t>drift of the LVDTs of TDI in point 8 outside position thresholds </a:t>
            </a:r>
          </a:p>
          <a:p>
            <a:r>
              <a:rPr lang="en-US" dirty="0" smtClean="0"/>
              <a:t>Suspect deformation of the jaw induced by heating during injection: </a:t>
            </a:r>
          </a:p>
          <a:p>
            <a:pPr lvl="1"/>
            <a:r>
              <a:rPr lang="en-US" dirty="0" smtClean="0"/>
              <a:t>the two LVDTs located at the 2 sides of each motor measure a symmetric offset corresponding to a tilt of the rod connecting the motor to the jaw.</a:t>
            </a:r>
          </a:p>
          <a:p>
            <a:r>
              <a:rPr lang="en-US" dirty="0" smtClean="0"/>
              <a:t>LVDT reading jumping by up to 400 um when moving to parking and back to injection again</a:t>
            </a:r>
          </a:p>
          <a:p>
            <a:pPr lvl="1"/>
            <a:r>
              <a:rPr lang="en-US" dirty="0" smtClean="0"/>
              <a:t>understood: motors stop driving the collimator to injection position when there is an error on the inner limit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8923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LVDT Variations 2012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1300"/>
            <a:ext cx="9144000" cy="381721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5796170" y="3068950"/>
            <a:ext cx="0" cy="79211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FF00"/>
            </a:solidFill>
            <a:prstDash val="solid"/>
            <a:round/>
            <a:headEnd type="stealth" w="med" len="med"/>
            <a:tailEnd type="stealth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123660" y="2060810"/>
            <a:ext cx="2376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solidFill>
                  <a:srgbClr val="FFFF00"/>
                </a:solidFill>
              </a:rPr>
              <a:t>Movement</a:t>
            </a:r>
            <a:r>
              <a:rPr lang="fr-CH" dirty="0" smtClean="0">
                <a:solidFill>
                  <a:srgbClr val="FFFF00"/>
                </a:solidFill>
              </a:rPr>
              <a:t> of about 150 µm</a:t>
            </a:r>
            <a:endParaRPr lang="en-GB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779890" y="2492870"/>
            <a:ext cx="1872260" cy="57608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3036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LVDT Variations 2011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650"/>
            <a:ext cx="9144000" cy="4321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00" y="5445280"/>
            <a:ext cx="864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ym typeface="Wingdings"/>
              </a:rPr>
              <a:t> Same LVDT feature in 2011 and 2012. However, not seen in 2011, as limits were twice larger (0.5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) than in 2012 (0.25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s</a:t>
            </a:r>
            <a:r>
              <a:rPr lang="en-US" dirty="0" smtClean="0">
                <a:sym typeface="Wingdings"/>
              </a:rPr>
              <a:t>).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992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400" y="765590"/>
            <a:ext cx="8641200" cy="5111750"/>
          </a:xfrm>
        </p:spPr>
        <p:txBody>
          <a:bodyPr/>
          <a:lstStyle/>
          <a:p>
            <a:r>
              <a:rPr lang="en-US" sz="2000" dirty="0" smtClean="0"/>
              <a:t>Check position of the TDI jaws with respect to the beam (nominally at 6.8 sigma) with pilot bunch</a:t>
            </a:r>
          </a:p>
          <a:p>
            <a:pPr lvl="1"/>
            <a:r>
              <a:rPr lang="en-US" sz="1800" dirty="0" smtClean="0"/>
              <a:t>Opened vertical TCSG in point 7 in order not to intercept the beam </a:t>
            </a:r>
          </a:p>
          <a:p>
            <a:pPr lvl="1"/>
            <a:r>
              <a:rPr lang="en-US" sz="1800" dirty="0" smtClean="0"/>
              <a:t>Used the transverse damper to blow up the beam until seeing losses at the vertical TCP in point 7 (losses at the TCP before than at the TDI ==&gt; hierarchy still respected)</a:t>
            </a:r>
          </a:p>
          <a:p>
            <a:pPr lvl="1"/>
            <a:r>
              <a:rPr lang="en-US" sz="1800" dirty="0" smtClean="0"/>
              <a:t>Moved the TCP away from the beam with 0.1 sigma steps (continuous beam blowup with damper)</a:t>
            </a:r>
          </a:p>
          <a:p>
            <a:pPr lvl="1"/>
            <a:r>
              <a:rPr lang="en-US" sz="1800" dirty="0" smtClean="0"/>
              <a:t>Monitored losses at the TCP and TDI </a:t>
            </a:r>
          </a:p>
          <a:p>
            <a:pPr lvl="1"/>
            <a:r>
              <a:rPr lang="en-US" sz="1800" dirty="0" smtClean="0"/>
              <a:t>Position of the TDI in sigma corresponds to the TCP position (in sigma) when losses at the 2 collimators are at the same level (then TDI losses higher than at the TCP)</a:t>
            </a:r>
          </a:p>
          <a:p>
            <a:r>
              <a:rPr lang="en-US" sz="2000" dirty="0" smtClean="0"/>
              <a:t>We found:</a:t>
            </a:r>
          </a:p>
          <a:p>
            <a:pPr lvl="1"/>
            <a:r>
              <a:rPr lang="en-US" sz="1800" dirty="0" smtClean="0"/>
              <a:t>B2 both jaws at 6.4 sigma instead of 6.8 sigma</a:t>
            </a:r>
          </a:p>
          <a:p>
            <a:pPr lvl="1"/>
            <a:r>
              <a:rPr lang="en-US" sz="1800" dirty="0" smtClean="0"/>
              <a:t>B1 left (upper jaw) at 6.2 sigma and right (lower) jaw at 6.8 sigma </a:t>
            </a:r>
          </a:p>
          <a:p>
            <a:r>
              <a:rPr lang="en-US" sz="2000" dirty="0" smtClean="0"/>
              <a:t>Small difference can possibly be explained by using a different method than used for the original set-up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– check 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1535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angle of the TDI:</a:t>
            </a:r>
          </a:p>
          <a:p>
            <a:pPr lvl="1"/>
            <a:r>
              <a:rPr lang="en-US" dirty="0" smtClean="0"/>
              <a:t>We repeated the same measurements we did on March 26th (see logbook of that date) to verify if any change in the angle occurred as a consequence of the warm-up</a:t>
            </a:r>
          </a:p>
          <a:p>
            <a:pPr lvl="1"/>
            <a:r>
              <a:rPr lang="en-US" dirty="0" smtClean="0"/>
              <a:t>We found the same values within the measurement error (see plots in attachment)</a:t>
            </a:r>
          </a:p>
          <a:p>
            <a:pPr lvl="1"/>
            <a:r>
              <a:rPr lang="en-US" dirty="0" smtClean="0"/>
              <a:t>By time of measurements jaws most likely cooled down again</a:t>
            </a:r>
          </a:p>
          <a:p>
            <a:r>
              <a:rPr lang="en-US" dirty="0" smtClean="0"/>
              <a:t>Conclusion on position and angle:</a:t>
            </a:r>
          </a:p>
          <a:p>
            <a:pPr lvl="1"/>
            <a:r>
              <a:rPr lang="en-US" dirty="0" smtClean="0"/>
              <a:t>We believe that there is a deformation of the jaws towards (safer side) the beam as a consequence of warm-up during injection (max. 0.6 sigma), we do not measure any significant variation in the angle and centre.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– check angle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9737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Angular Alignment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48129" name="Picture 1" descr="https://ab-dep-op-elogbook.web.cern.ch/ab-dep-op-elogbook/elogbook/secure/attach.php?attachId=1237957&amp;type=png&amp;fname=201204202318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00" y="692620"/>
            <a:ext cx="5400750" cy="6021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5665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problem reoccurs:</a:t>
            </a:r>
          </a:p>
          <a:p>
            <a:pPr lvl="1"/>
            <a:r>
              <a:rPr lang="en-US" dirty="0" smtClean="0"/>
              <a:t>cycle the TDI to parking</a:t>
            </a:r>
          </a:p>
          <a:p>
            <a:pPr lvl="1"/>
            <a:r>
              <a:rPr lang="en-US" dirty="0" smtClean="0"/>
              <a:t>if doesn't move anymore (hit inner limits) load the parking thresholds for TDI and cycle again</a:t>
            </a:r>
          </a:p>
          <a:p>
            <a:pPr lvl="1"/>
            <a:r>
              <a:rPr lang="en-US" dirty="0" smtClean="0"/>
              <a:t>repeat several times and wait for possible </a:t>
            </a:r>
            <a:r>
              <a:rPr lang="en-US" dirty="0" smtClean="0"/>
              <a:t>cool down.</a:t>
            </a:r>
            <a:endParaRPr lang="en-US" dirty="0" smtClean="0"/>
          </a:p>
          <a:p>
            <a:r>
              <a:rPr lang="en-US" dirty="0" smtClean="0"/>
              <a:t>Problem not solved for the longer term</a:t>
            </a:r>
          </a:p>
          <a:p>
            <a:pPr lvl="1"/>
            <a:r>
              <a:rPr lang="en-US" dirty="0" smtClean="0"/>
              <a:t>Especially have to understand situation when TDI is heated up and LVDT’s are drifting</a:t>
            </a:r>
          </a:p>
          <a:p>
            <a:pPr lvl="1"/>
            <a:r>
              <a:rPr lang="en-US" dirty="0" smtClean="0"/>
              <a:t>Protection functionality guaranteed or not?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TDI – OK?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0363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90" y="908650"/>
            <a:ext cx="8785220" cy="5544770"/>
          </a:xfrm>
        </p:spPr>
        <p:txBody>
          <a:bodyPr/>
          <a:lstStyle/>
          <a:p>
            <a:pPr lvl="0"/>
            <a:r>
              <a:rPr lang="en-US" dirty="0" smtClean="0"/>
              <a:t>Fri 00h33 Interlock during ramp</a:t>
            </a:r>
          </a:p>
          <a:p>
            <a:pPr lvl="1"/>
            <a:r>
              <a:rPr lang="en-US" dirty="0" smtClean="0"/>
              <a:t>IR7 HV interlock from BLM system (HV overload due to beam losses)</a:t>
            </a:r>
          </a:p>
          <a:p>
            <a:pPr lvl="1"/>
            <a:r>
              <a:rPr lang="en-US" dirty="0" smtClean="0"/>
              <a:t>No BLM at dump threshold</a:t>
            </a:r>
          </a:p>
          <a:p>
            <a:pPr lvl="1"/>
            <a:r>
              <a:rPr lang="en-US" dirty="0" smtClean="0"/>
              <a:t>Christos looked and found that the HV drop lasted for more than 1 minute and is certainly due to high losses in IR7. </a:t>
            </a:r>
          </a:p>
          <a:p>
            <a:pPr lvl="1"/>
            <a:r>
              <a:rPr lang="en-US" dirty="0" smtClean="0"/>
              <a:t>Losses starting at 00:28 and continuously increasing until the dump. Not very high losses but lasting long enough.</a:t>
            </a:r>
          </a:p>
          <a:p>
            <a:r>
              <a:rPr lang="en-US" dirty="0" smtClean="0"/>
              <a:t>Fri 01h46 Injection. Reduced intensity.</a:t>
            </a:r>
          </a:p>
          <a:p>
            <a:pPr lvl="0"/>
            <a:r>
              <a:rPr lang="en-US" dirty="0" smtClean="0"/>
              <a:t>Fri 02h46 Interlock during ramp</a:t>
            </a:r>
          </a:p>
          <a:p>
            <a:pPr lvl="1"/>
            <a:r>
              <a:rPr lang="en-US" dirty="0" smtClean="0"/>
              <a:t>IR7 HV interlock from BLM system (HV overload due to beam losses)</a:t>
            </a:r>
          </a:p>
          <a:p>
            <a:pPr lvl="1"/>
            <a:r>
              <a:rPr lang="en-US" dirty="0" smtClean="0"/>
              <a:t>No BLM at dump threshold</a:t>
            </a:r>
          </a:p>
          <a:p>
            <a:pPr lvl="1"/>
            <a:r>
              <a:rPr lang="en-US" dirty="0" smtClean="0"/>
              <a:t>Same as above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HV Interlock </a:t>
            </a:r>
            <a:r>
              <a:rPr lang="de-DE" dirty="0" err="1" smtClean="0"/>
              <a:t>from</a:t>
            </a:r>
            <a:r>
              <a:rPr lang="de-DE" dirty="0" smtClean="0"/>
              <a:t> BLM System</a:t>
            </a:r>
            <a:endParaRPr lang="de-DE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i="1" smtClean="0"/>
              <a:t>23-04-2012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6108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IR7 Modest Losses </a:t>
            </a:r>
            <a:r>
              <a:rPr lang="en-US" dirty="0" smtClean="0">
                <a:sym typeface="Wingdings" pitchFamily="2" charset="2"/>
              </a:rPr>
              <a:t> HV Interlock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secure/attach.php?attachId=1238003&amp;type=png&amp;fname=Losses%20on%20TCP%20at%20end%20of%20ramp%20with%201.45e11%20per%20bun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480" y="650771"/>
            <a:ext cx="7360535" cy="5874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043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Fill Friday (Last Before MD)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4577" name="Picture 1" descr="https://ab-dep-op-elogbook.web.cern.ch/ab-dep-op-elogbook/elogbook/secure/attach.php?attachId=1237931&amp;type=png&amp;fname=201204202000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836640"/>
            <a:ext cx="8819271" cy="5328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35239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909610"/>
            <a:ext cx="8569190" cy="5111750"/>
          </a:xfrm>
        </p:spPr>
        <p:txBody>
          <a:bodyPr/>
          <a:lstStyle/>
          <a:p>
            <a:r>
              <a:rPr lang="en-US" smtClean="0"/>
              <a:t>Technical stop…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morning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23-04-2012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392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086" y="1000125"/>
            <a:ext cx="7113554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Luminosity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530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8086" y="1000125"/>
            <a:ext cx="7113554" cy="5111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</a:t>
            </a:r>
            <a:r>
              <a:rPr lang="en-US" dirty="0" err="1" smtClean="0"/>
              <a:t>Lumi</a:t>
            </a:r>
            <a:r>
              <a:rPr lang="en-US" dirty="0" smtClean="0"/>
              <a:t>: almost reaching 1 fb-1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21506" name="AutoShape 2" descr="https://atlas.web.cern.ch/Atlas/GROUPS/DATAPREPARATION/DataSummary/2012/daydata/figs/daytotal_ilum.png"/>
          <p:cNvSpPr>
            <a:spLocks noChangeAspect="1" noChangeArrowheads="1"/>
          </p:cNvSpPr>
          <p:nvPr/>
        </p:nvSpPr>
        <p:spPr bwMode="auto">
          <a:xfrm>
            <a:off x="63500" y="-136525"/>
            <a:ext cx="7410450" cy="53244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801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2012 Records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9" y="908650"/>
            <a:ext cx="8858661" cy="345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5076070" y="1628750"/>
            <a:ext cx="1080150" cy="28804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076070" y="1916790"/>
            <a:ext cx="1080150" cy="28804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83628" y="2617434"/>
            <a:ext cx="288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35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v/d Meer Scans: to be </a:t>
            </a:r>
            <a:r>
              <a:rPr lang="en-US" dirty="0" err="1" smtClean="0"/>
              <a:t>analysed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23-04-2012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LHC morning report</a:t>
            </a:r>
            <a:endParaRPr lang="en-US" dirty="0"/>
          </a:p>
        </p:txBody>
      </p:sp>
      <p:pic>
        <p:nvPicPr>
          <p:cNvPr id="1025" name="Picture 1" descr="https://ab-dep-op-elogbook.web.cern.ch/ab-dep-op-elogbook/elogbook/secure/attach.php?attachId=1236524&amp;type=png&amp;fname=20120416221917.png"/>
          <p:cNvPicPr>
            <a:picLocks noChangeAspect="1" noChangeArrowheads="1"/>
          </p:cNvPicPr>
          <p:nvPr/>
        </p:nvPicPr>
        <p:blipFill>
          <a:blip r:embed="rId2" cstate="print"/>
          <a:srcRect l="34466" t="14484" r="28411" b="26453"/>
          <a:stretch>
            <a:fillRect/>
          </a:stretch>
        </p:blipFill>
        <p:spPr bwMode="auto">
          <a:xfrm>
            <a:off x="2195670" y="764630"/>
            <a:ext cx="4536630" cy="576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76320" y="5373270"/>
            <a:ext cx="194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ATLAS scans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change in IR7 during collision BP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morning report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23-04-2012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764630"/>
            <a:ext cx="7128990" cy="26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70" y="3501010"/>
            <a:ext cx="7128990" cy="280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156221" y="1582220"/>
            <a:ext cx="18548" cy="14147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364110" y="1628750"/>
            <a:ext cx="771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 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</a:rPr>
              <a:t>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6308621" y="4345969"/>
            <a:ext cx="20260" cy="1531371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516510" y="4509150"/>
            <a:ext cx="771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 </a:t>
            </a:r>
            <a:r>
              <a:rPr lang="en-US" sz="1600" b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</a:rPr>
              <a:t>m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10800000">
            <a:off x="3923910" y="4725180"/>
            <a:ext cx="288040" cy="100814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10800000">
            <a:off x="6732300" y="1916790"/>
            <a:ext cx="288040" cy="100814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99740" y="764630"/>
            <a:ext cx="2906565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Before feed-forward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07630" y="1412720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79640" y="4149100"/>
            <a:ext cx="49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0800000">
            <a:off x="3635870" y="2060810"/>
            <a:ext cx="288040" cy="100814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4360" y="6309400"/>
            <a:ext cx="1690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 </a:t>
            </a:r>
            <a:r>
              <a:rPr lang="en-US" dirty="0" err="1" smtClean="0"/>
              <a:t>Wenninger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49118</TotalTime>
  <Words>1815</Words>
  <Application>Microsoft Office PowerPoint</Application>
  <PresentationFormat>On-screen Show (4:3)</PresentationFormat>
  <Paragraphs>263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Pixel</vt:lpstr>
      <vt:lpstr>1_Pixel</vt:lpstr>
      <vt:lpstr>Summary Week 16 &amp; MD Report</vt:lpstr>
      <vt:lpstr>Intensity Ramp (&amp; Vac L2): 1380 bunches</vt:lpstr>
      <vt:lpstr>Fill #2536</vt:lpstr>
      <vt:lpstr>Luminosity Fill Friday (Last Before MD)</vt:lpstr>
      <vt:lpstr>Peak Luminosity</vt:lpstr>
      <vt:lpstr>Integrated Lumi: almost reaching 1 fb-1</vt:lpstr>
      <vt:lpstr>ATLAS 2012 Records</vt:lpstr>
      <vt:lpstr>v/d Meer Scans: to be analysed</vt:lpstr>
      <vt:lpstr>Orbit change in IR7 during collision BP</vt:lpstr>
      <vt:lpstr>Orbit change in IR7 during collision BP</vt:lpstr>
      <vt:lpstr>Orbit spikes during squeeze (32 m)</vt:lpstr>
      <vt:lpstr>Abort gap population up to 9e10 p+ for B1</vt:lpstr>
      <vt:lpstr>Cleaning the Abort Gap</vt:lpstr>
      <vt:lpstr>Atlas and CMS lumi’s</vt:lpstr>
      <vt:lpstr>Abort Gap Cleaning</vt:lpstr>
      <vt:lpstr>Issues Encountered</vt:lpstr>
      <vt:lpstr>Injection kicker pre-pulse problem B2</vt:lpstr>
      <vt:lpstr>COLSA Problem (Report A. Bland)</vt:lpstr>
      <vt:lpstr>COLSA Problem II (Report A. Bland)</vt:lpstr>
      <vt:lpstr>COLSA Problem III (Report A. Bland)</vt:lpstr>
      <vt:lpstr>COLSA Issue Coming Back?</vt:lpstr>
      <vt:lpstr>B1 Issue (Debunching  RF?)</vt:lpstr>
      <vt:lpstr>Luminosity Dropping Quickly</vt:lpstr>
      <vt:lpstr>RF </vt:lpstr>
      <vt:lpstr>... resulting difference after fixing RF</vt:lpstr>
      <vt:lpstr>Length scale calibration...</vt:lpstr>
      <vt:lpstr>World FIP problem</vt:lpstr>
      <vt:lpstr>Injection steering problem B1 (W.Bartmann)</vt:lpstr>
      <vt:lpstr>ADT Issue (Wolfgang H.)</vt:lpstr>
      <vt:lpstr>TDI Interlock Issue</vt:lpstr>
      <vt:lpstr>TDI Problem</vt:lpstr>
      <vt:lpstr>TDI LVDT Variations 2012</vt:lpstr>
      <vt:lpstr>TDI LVDT Variations 2011</vt:lpstr>
      <vt:lpstr>TDI – check position</vt:lpstr>
      <vt:lpstr>TDI – check angle</vt:lpstr>
      <vt:lpstr>TDI Angular Alignment</vt:lpstr>
      <vt:lpstr>TDI – OK?</vt:lpstr>
      <vt:lpstr>HV Interlock from BLM System</vt:lpstr>
      <vt:lpstr>IR7 Modest Losses  HV Interlock</vt:lpstr>
      <vt:lpstr>Ahead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2360</cp:revision>
  <dcterms:created xsi:type="dcterms:W3CDTF">2010-10-13T07:44:28Z</dcterms:created>
  <dcterms:modified xsi:type="dcterms:W3CDTF">2012-04-22T21:31:24Z</dcterms:modified>
</cp:coreProperties>
</file>