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1240" r:id="rId3"/>
    <p:sldId id="1238" r:id="rId4"/>
    <p:sldId id="1239" r:id="rId5"/>
    <p:sldId id="1243" r:id="rId6"/>
    <p:sldId id="1244" r:id="rId7"/>
    <p:sldId id="1245" r:id="rId8"/>
    <p:sldId id="1241" r:id="rId9"/>
    <p:sldId id="1242" r:id="rId10"/>
    <p:sldId id="1236" r:id="rId11"/>
    <p:sldId id="1237" r:id="rId12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22/04/2012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21</a:t>
            </a:r>
            <a:r>
              <a:rPr lang="en-GB" baseline="30000" dirty="0" smtClean="0"/>
              <a:t>st</a:t>
            </a:r>
            <a:r>
              <a:rPr lang="en-GB" dirty="0" smtClean="0"/>
              <a:t> April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sz="2000" dirty="0" smtClean="0"/>
              <a:t>00:33 Interlock during ramp on BLM HV </a:t>
            </a:r>
            <a:endParaRPr lang="en-US" sz="2000" dirty="0" smtClean="0"/>
          </a:p>
          <a:p>
            <a:r>
              <a:rPr lang="en-US" sz="2000" dirty="0" smtClean="0"/>
              <a:t>02:46 </a:t>
            </a:r>
            <a:r>
              <a:rPr lang="en-US" sz="2000" dirty="0" smtClean="0"/>
              <a:t>Again, interlock BLM HV during ramp, with reduced bunch intensity </a:t>
            </a:r>
            <a:endParaRPr lang="en-US" sz="2000" dirty="0" smtClean="0"/>
          </a:p>
          <a:p>
            <a:r>
              <a:rPr lang="en-US" sz="2000" dirty="0" smtClean="0"/>
              <a:t>05:12 </a:t>
            </a:r>
            <a:r>
              <a:rPr lang="en-US" sz="2000" dirty="0" smtClean="0"/>
              <a:t>Pilot ramp for tune measurement. </a:t>
            </a:r>
            <a:endParaRPr lang="en-US" sz="2000" dirty="0" smtClean="0"/>
          </a:p>
          <a:p>
            <a:r>
              <a:rPr lang="en-US" sz="2000" dirty="0" smtClean="0"/>
              <a:t>05:26 </a:t>
            </a:r>
            <a:r>
              <a:rPr lang="en-US" sz="2000" dirty="0" smtClean="0"/>
              <a:t>Dump beams - ramp down - </a:t>
            </a:r>
            <a:r>
              <a:rPr lang="en-US" sz="2000" dirty="0" smtClean="0"/>
              <a:t>long</a:t>
            </a:r>
            <a:r>
              <a:rPr lang="en-US" sz="2000" dirty="0" smtClean="0"/>
              <a:t>. impedance </a:t>
            </a:r>
            <a:r>
              <a:rPr lang="en-US" sz="2000" dirty="0" smtClean="0"/>
              <a:t>MD</a:t>
            </a:r>
          </a:p>
          <a:p>
            <a:r>
              <a:rPr lang="en-US" sz="2000" dirty="0" smtClean="0"/>
              <a:t>13:30 Start transverse damper (ADT) MD</a:t>
            </a:r>
          </a:p>
          <a:p>
            <a:r>
              <a:rPr lang="en-US" sz="2000" dirty="0" smtClean="0"/>
              <a:t>17:06 Dump at full energy – end of ADT MD</a:t>
            </a:r>
          </a:p>
          <a:p>
            <a:r>
              <a:rPr lang="en-US" sz="2000" dirty="0" smtClean="0"/>
              <a:t>18:30 Collimation MD @ 4 </a:t>
            </a:r>
            <a:r>
              <a:rPr lang="en-US" sz="2000" dirty="0" err="1" smtClean="0"/>
              <a:t>TeV</a:t>
            </a:r>
            <a:r>
              <a:rPr lang="en-US" sz="2000" dirty="0" smtClean="0"/>
              <a:t> starting</a:t>
            </a:r>
          </a:p>
          <a:p>
            <a:r>
              <a:rPr lang="en-US" sz="2000" dirty="0" smtClean="0"/>
              <a:t>20:30 Beam dumped at 4 </a:t>
            </a:r>
            <a:r>
              <a:rPr lang="en-US" sz="2000" dirty="0" err="1" smtClean="0"/>
              <a:t>TeV</a:t>
            </a:r>
            <a:r>
              <a:rPr lang="en-US" sz="2000" dirty="0" smtClean="0"/>
              <a:t>, collimator moving into beam</a:t>
            </a:r>
          </a:p>
          <a:p>
            <a:r>
              <a:rPr lang="en-US" sz="2000" dirty="0" smtClean="0"/>
              <a:t>00:14 </a:t>
            </a:r>
            <a:r>
              <a:rPr lang="en-US" sz="2000" dirty="0" smtClean="0"/>
              <a:t>B2 </a:t>
            </a:r>
            <a:r>
              <a:rPr lang="en-US" sz="2000" dirty="0" smtClean="0"/>
              <a:t>XPOC and IPOC failed due to no data for the MKD. This was due to the server cfi-ua67-mkdpm2 being down. </a:t>
            </a:r>
            <a:r>
              <a:rPr lang="en-US" sz="2000" dirty="0" smtClean="0"/>
              <a:t>Reset.</a:t>
            </a:r>
          </a:p>
          <a:p>
            <a:r>
              <a:rPr lang="en-US" sz="2000" dirty="0" smtClean="0"/>
              <a:t>02:30 Aperture MD starting with beam at 4 </a:t>
            </a:r>
            <a:r>
              <a:rPr lang="en-US" sz="2000" dirty="0" err="1" smtClean="0"/>
              <a:t>TeV</a:t>
            </a:r>
            <a:endParaRPr lang="en-US" sz="2000" dirty="0" smtClean="0"/>
          </a:p>
          <a:p>
            <a:r>
              <a:rPr lang="en-US" sz="2000" dirty="0" smtClean="0"/>
              <a:t>07:20 Beam lost at 4 </a:t>
            </a:r>
            <a:r>
              <a:rPr lang="en-US" sz="2000" dirty="0" err="1" smtClean="0"/>
              <a:t>TeV</a:t>
            </a:r>
            <a:r>
              <a:rPr lang="en-US" sz="2000" dirty="0" smtClean="0"/>
              <a:t> while kicking with AC dipole for aperture measurements</a:t>
            </a:r>
          </a:p>
          <a:p>
            <a:r>
              <a:rPr lang="en-US" sz="2000" dirty="0" smtClean="0"/>
              <a:t>07:20 Preparing </a:t>
            </a:r>
            <a:r>
              <a:rPr lang="en-US" sz="2000" dirty="0" smtClean="0"/>
              <a:t>RF batch by batch </a:t>
            </a:r>
            <a:r>
              <a:rPr lang="en-US" sz="2000" dirty="0" smtClean="0"/>
              <a:t>blow-up planned to start at 09:00</a:t>
            </a:r>
            <a:endParaRPr lang="en-US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22/04/2012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Updated of shortened MD Schedule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20/04/2012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400" y="908650"/>
            <a:ext cx="8673680" cy="54952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Sat</a:t>
            </a:r>
          </a:p>
          <a:p>
            <a:pPr lvl="1"/>
            <a:r>
              <a:rPr lang="en-US" sz="2400" dirty="0" smtClean="0"/>
              <a:t>06:00 – 07:00 	end of fill study (tune scan, …)</a:t>
            </a:r>
          </a:p>
          <a:p>
            <a:pPr lvl="1"/>
            <a:r>
              <a:rPr lang="en-US" sz="2400" dirty="0" smtClean="0"/>
              <a:t>09:00 – 13:00 	450 </a:t>
            </a:r>
            <a:r>
              <a:rPr lang="en-US" sz="2400" dirty="0" err="1" smtClean="0"/>
              <a:t>GeV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Longitudinal impedance</a:t>
            </a:r>
          </a:p>
          <a:p>
            <a:pPr lvl="1"/>
            <a:r>
              <a:rPr lang="en-US" sz="2400" dirty="0" smtClean="0"/>
              <a:t>13:00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ADT (no fast blow up)</a:t>
            </a:r>
          </a:p>
          <a:p>
            <a:pPr lvl="1"/>
            <a:r>
              <a:rPr lang="en-US" sz="2400" dirty="0" smtClean="0"/>
              <a:t>19:00 – 00:00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/>
              <a:t>: Collimation</a:t>
            </a:r>
          </a:p>
          <a:p>
            <a:r>
              <a:rPr lang="en-US" sz="2800" dirty="0" smtClean="0"/>
              <a:t>Sun</a:t>
            </a:r>
          </a:p>
          <a:p>
            <a:pPr lvl="1"/>
            <a:r>
              <a:rPr lang="en-US" sz="2400" dirty="0" smtClean="0"/>
              <a:t>02:00 – 07:00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Aperture</a:t>
            </a:r>
            <a:endParaRPr lang="en-US" sz="2400" dirty="0" smtClean="0"/>
          </a:p>
          <a:p>
            <a:pPr lvl="1"/>
            <a:r>
              <a:rPr lang="en-US" sz="2400" dirty="0" smtClean="0"/>
              <a:t>09:00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RF batch by batch blow-up</a:t>
            </a:r>
          </a:p>
          <a:p>
            <a:pPr lvl="1"/>
            <a:r>
              <a:rPr lang="en-US" sz="2400" dirty="0" smtClean="0"/>
              <a:t>17:00 – 23:00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BI (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cross calibration with ADT blowup)</a:t>
            </a:r>
          </a:p>
          <a:p>
            <a:pPr lvl="1"/>
            <a:r>
              <a:rPr lang="en-US" sz="2400" dirty="0" smtClean="0"/>
              <a:t>01:00 – 06:00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ADT (tune compatibility)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 impedance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656230"/>
          </a:xfrm>
        </p:spPr>
        <p:txBody>
          <a:bodyPr/>
          <a:lstStyle/>
          <a:p>
            <a:r>
              <a:rPr lang="en-US" sz="2000" dirty="0" smtClean="0"/>
              <a:t>3 </a:t>
            </a:r>
            <a:r>
              <a:rPr lang="en-US" sz="2000" dirty="0" smtClean="0"/>
              <a:t>fills with Beam1 and 2, each with 8 bunches of </a:t>
            </a:r>
            <a:r>
              <a:rPr lang="en-US" sz="2000" dirty="0" smtClean="0"/>
              <a:t>varied. </a:t>
            </a:r>
            <a:r>
              <a:rPr lang="en-US" sz="2000" dirty="0" smtClean="0"/>
              <a:t>The first fill was with large longitudinal emittance (bunch length in SPS 2.0 ns).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2nd fill had no controlled long. emittance blow-up in the SPS and the 3rd fill was with blow-up in the SPS and phase loop was switched off.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 smtClean="0"/>
              <a:t>nevertheless observed that higher intensity bunches were longer. In the LHC measurements of the stable phase, bunch profiles, transverse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and </a:t>
            </a:r>
            <a:r>
              <a:rPr lang="en-US" sz="2000" dirty="0" err="1" smtClean="0"/>
              <a:t>Schottky</a:t>
            </a:r>
            <a:r>
              <a:rPr lang="en-US" sz="2000" dirty="0" smtClean="0"/>
              <a:t> spectrum were done for standard conditions and for BSRT and TDI in and out. </a:t>
            </a:r>
            <a:endParaRPr lang="en-US" sz="2000" dirty="0" smtClean="0"/>
          </a:p>
          <a:p>
            <a:r>
              <a:rPr lang="en-US" sz="2000" dirty="0" smtClean="0"/>
              <a:t>Some </a:t>
            </a:r>
            <a:r>
              <a:rPr lang="en-US" sz="2000" dirty="0" smtClean="0"/>
              <a:t>effect was visible for TDI movement, more details will come after analysis and simulations (as for IBS). </a:t>
            </a:r>
            <a:br>
              <a:rPr lang="en-US" sz="2000" dirty="0" smtClean="0"/>
            </a:b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22/04/2012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80"/>
            <a:ext cx="9144000" cy="190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Transverse damper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11750"/>
          </a:xfrm>
        </p:spPr>
        <p:txBody>
          <a:bodyPr/>
          <a:lstStyle/>
          <a:p>
            <a:r>
              <a:rPr lang="en-US" dirty="0" smtClean="0"/>
              <a:t>Checked </a:t>
            </a:r>
            <a:r>
              <a:rPr lang="en-US" dirty="0" smtClean="0"/>
              <a:t>all dampers and determined damping time from injection oscillations; the differences observed need to be followed up in the technical stop and a "re-</a:t>
            </a:r>
            <a:r>
              <a:rPr lang="en-US" dirty="0" err="1" smtClean="0"/>
              <a:t>normalisation</a:t>
            </a:r>
            <a:r>
              <a:rPr lang="en-US" dirty="0" smtClean="0"/>
              <a:t>" is to be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Emittance data to be </a:t>
            </a:r>
            <a:r>
              <a:rPr lang="en-US" dirty="0" err="1" smtClean="0"/>
              <a:t>analysed</a:t>
            </a:r>
            <a:endParaRPr lang="en-US" dirty="0" smtClean="0"/>
          </a:p>
          <a:p>
            <a:r>
              <a:rPr lang="en-US" dirty="0" smtClean="0"/>
              <a:t>The gain modulation batch-by-batch was </a:t>
            </a:r>
            <a:r>
              <a:rPr lang="en-US" dirty="0" smtClean="0"/>
              <a:t>commissioned</a:t>
            </a:r>
          </a:p>
          <a:p>
            <a:r>
              <a:rPr lang="en-US" dirty="0" smtClean="0"/>
              <a:t>First bunch </a:t>
            </a:r>
            <a:r>
              <a:rPr lang="en-US" dirty="0" smtClean="0"/>
              <a:t>1.7x10**11 </a:t>
            </a:r>
            <a:r>
              <a:rPr lang="en-US" dirty="0" smtClean="0"/>
              <a:t>&amp; 7 </a:t>
            </a:r>
            <a:r>
              <a:rPr lang="en-US" dirty="0" smtClean="0"/>
              <a:t>trailing bunches at 1.5x10**</a:t>
            </a:r>
            <a:r>
              <a:rPr lang="en-US" dirty="0" smtClean="0"/>
              <a:t>11 . Ramped </a:t>
            </a:r>
            <a:r>
              <a:rPr lang="en-US" dirty="0" smtClean="0"/>
              <a:t>with the first nominal bunch without damper; recorded </a:t>
            </a:r>
            <a:r>
              <a:rPr lang="en-US" dirty="0" err="1" smtClean="0"/>
              <a:t>emittances</a:t>
            </a:r>
            <a:r>
              <a:rPr lang="en-US" dirty="0" smtClean="0"/>
              <a:t>. </a:t>
            </a:r>
            <a:r>
              <a:rPr lang="en-US" dirty="0" smtClean="0"/>
              <a:t>Relative damper gains </a:t>
            </a:r>
            <a:r>
              <a:rPr lang="en-US" dirty="0" smtClean="0"/>
              <a:t>used for the 8 bunches </a:t>
            </a:r>
            <a:endParaRPr lang="en-US" dirty="0" smtClean="0"/>
          </a:p>
          <a:p>
            <a:pPr lvl="1"/>
            <a:r>
              <a:rPr lang="en-US" dirty="0" smtClean="0"/>
              <a:t>Bunch </a:t>
            </a:r>
            <a:r>
              <a:rPr lang="en-US" dirty="0" smtClean="0"/>
              <a:t>with zero damper gain clearly blown up; also tendency visible for the other bunches of the train, but </a:t>
            </a:r>
            <a:r>
              <a:rPr lang="en-US" dirty="0" smtClean="0"/>
              <a:t>emittance </a:t>
            </a:r>
            <a:r>
              <a:rPr lang="en-US" dirty="0" smtClean="0"/>
              <a:t>measurements show large scatter; larger </a:t>
            </a:r>
            <a:r>
              <a:rPr lang="en-US" dirty="0" err="1" smtClean="0"/>
              <a:t>emittances</a:t>
            </a:r>
            <a:r>
              <a:rPr lang="en-US" dirty="0" smtClean="0"/>
              <a:t> measured in the ramp than at flat </a:t>
            </a:r>
            <a:r>
              <a:rPr lang="en-US" dirty="0" smtClean="0"/>
              <a:t>top: to be further </a:t>
            </a:r>
            <a:r>
              <a:rPr lang="en-US" dirty="0" err="1" smtClean="0"/>
              <a:t>analysed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22/04/2012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15240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752600"/>
            <a:ext cx="8458200" cy="3124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first checked damping time in single bunch mode for high gain and low gain (0.25 and 0.02 in LSA) 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follow-up of </a:t>
            </a:r>
            <a:r>
              <a:rPr lang="en-US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difference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 between the two planes and beams during technical stop, then </a:t>
            </a:r>
            <a:r>
              <a:rPr lang="en-US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re-check after technical stop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injected one nominal bunch (1.4-1.5x10**11) and waited about 40 minutes at 450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GeV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observing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emittances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; 12 minutes with high gain, 11 minutes with low gain and 10+ minutes with high gain  </a:t>
            </a:r>
            <a:r>
              <a:rPr lang="en-US" dirty="0" err="1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emittance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 data to be analyzed offline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damping times: 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(ratio high / low gain in LSA: </a:t>
            </a:r>
            <a:r>
              <a:rPr lang="en-US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12.5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; </a:t>
            </a:r>
            <a:r>
              <a:rPr lang="en-US" dirty="0" err="1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fillamentation</a:t>
            </a:r>
            <a:r>
              <a:rPr lang="en-US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significant for low gain setting ! 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single bunch mode at </a:t>
            </a:r>
            <a:r>
              <a:rPr lang="en-US" sz="1800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high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between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11 and 19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single bunch mode at </a:t>
            </a:r>
            <a:r>
              <a:rPr lang="en-US" sz="1800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low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between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73 and 127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7030A0"/>
                </a:solidFill>
                <a:latin typeface="Calibri"/>
                <a:sym typeface="Wingdings" pitchFamily="2" charset="2"/>
              </a:rPr>
              <a:t>50 ns settings </a:t>
            </a:r>
            <a:r>
              <a:rPr lang="en-US" sz="1800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high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(expected </a:t>
            </a:r>
            <a:r>
              <a:rPr lang="en-US" sz="1800" dirty="0" smtClean="0">
                <a:solidFill>
                  <a:srgbClr val="7030A0"/>
                </a:solidFill>
                <a:latin typeface="Calibri"/>
                <a:sym typeface="Wingdings" pitchFamily="2" charset="2"/>
              </a:rPr>
              <a:t>3x slower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than single b. setting)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35 to 51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	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  <a:sym typeface="Wingdings" pitchFamily="2" charset="2"/>
            </a:endParaRP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  <a:sym typeface="Wingdings" pitchFamily="2" charset="2"/>
            </a:endParaRP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990600"/>
            <a:ext cx="29858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1:   1.5 hours (scheduled)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36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914400"/>
            <a:ext cx="8991600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commissioned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batch-by-batch gain modulation factor of 0-127 in steps of 1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8 bunches injected with gains of ADT scaled by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(0, 1, 2, 5, 12, 30, 70, 127)/128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verified by observing injection damping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33400"/>
            <a:ext cx="18332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2:   2.5 hours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B1_gain_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362200"/>
            <a:ext cx="4572000" cy="3048000"/>
          </a:xfrm>
          <a:prstGeom prst="rect">
            <a:avLst/>
          </a:prstGeom>
        </p:spPr>
      </p:pic>
      <p:pic>
        <p:nvPicPr>
          <p:cNvPr id="8" name="Picture 7" descr="B1_gain_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62200"/>
            <a:ext cx="4572000" cy="3048000"/>
          </a:xfrm>
          <a:prstGeom prst="rect">
            <a:avLst/>
          </a:prstGeom>
        </p:spPr>
      </p:pic>
      <p:pic>
        <p:nvPicPr>
          <p:cNvPr id="11" name="Picture 10" descr="B1_gain_1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39" y="3847129"/>
            <a:ext cx="4572000" cy="3048000"/>
          </a:xfrm>
          <a:prstGeom prst="rect">
            <a:avLst/>
          </a:prstGeom>
        </p:spPr>
      </p:pic>
      <p:pic>
        <p:nvPicPr>
          <p:cNvPr id="12" name="Picture 11" descr="B1_gain_12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845597"/>
            <a:ext cx="4572000" cy="304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g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4876800"/>
            <a:ext cx="1668395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unch 1 gain 12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429000"/>
            <a:ext cx="155568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3 gain 2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3352800"/>
            <a:ext cx="1551401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unch 1 gain 0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4876800"/>
            <a:ext cx="1789673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8 gain 127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5486400"/>
            <a:ext cx="3836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gain 12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/>
              </a:rPr>
              <a:t> approx. prepare for ramp (LSA 0.02)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5486400"/>
            <a:ext cx="4055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gain 127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/>
              </a:rPr>
              <a:t> high gain (LSA 0.25, injection setting)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6172200"/>
            <a:ext cx="7079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irst 4096 turns of the horizontal beam 1 injection oscillations are shown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36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143000"/>
            <a:ext cx="8991600" cy="472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ramped with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normalised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LSA gain at 0.25 at all times + gain modulation </a:t>
            </a:r>
          </a:p>
          <a:p>
            <a:pPr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srgbClr val="00B050"/>
                </a:solidFill>
                <a:latin typeface="Calibri"/>
              </a:rPr>
              <a:t>LSA gain of 0.02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normally used in “prepare for ramp” corresponds to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bunch 5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approx.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with zero gain clearly blows-up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good BBQ signal thanks to low gain bunches (also higher intensity for bunch 1 as planned)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emittance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data to be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analysed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(large scatter observed)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also recorded all bunches of HB1Q7 with new “continuous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acquistion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” in ADT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batch-by-batch gain mod. is feasible for Physics fill to see which gain gives highest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lumi</a:t>
            </a:r>
            <a:endParaRPr lang="en-US" sz="1800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21.04.2012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MD block 1 / ADT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85800"/>
            <a:ext cx="18332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2:   2.5 hours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tune_8_bunch_bunch_1_gain_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733800"/>
            <a:ext cx="3209925" cy="2660650"/>
          </a:xfrm>
          <a:prstGeom prst="rect">
            <a:avLst/>
          </a:prstGeom>
        </p:spPr>
      </p:pic>
      <p:pic>
        <p:nvPicPr>
          <p:cNvPr id="6" name="Picture 5" descr="tunes 8 bunches gain_12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733800"/>
            <a:ext cx="3209925" cy="2660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6096000"/>
            <a:ext cx="229608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1 of 8 bunches no gain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096000"/>
            <a:ext cx="204372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8 bunches high gain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36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Collimation at 4 </a:t>
            </a:r>
            <a:r>
              <a:rPr lang="en-GB" dirty="0" err="1" smtClean="0"/>
              <a:t>TeV</a:t>
            </a:r>
            <a:r>
              <a:rPr lang="en-GB" dirty="0" smtClean="0"/>
              <a:t>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sz="2000" dirty="0" smtClean="0"/>
              <a:t>The first part of the MD involved performing an alignment of a horizontal </a:t>
            </a:r>
            <a:r>
              <a:rPr lang="en-US" sz="2000" dirty="0" smtClean="0"/>
              <a:t>IR3</a:t>
            </a:r>
          </a:p>
          <a:p>
            <a:pPr lvl="1"/>
            <a:r>
              <a:rPr lang="en-US" sz="1600" dirty="0" smtClean="0"/>
              <a:t>The poor BLM signal quality for horizontal alignments observed for the March setups could be due to different parameters (e.g. </a:t>
            </a:r>
            <a:r>
              <a:rPr lang="en-US" sz="1600" dirty="0" err="1" smtClean="0"/>
              <a:t>octupole</a:t>
            </a:r>
            <a:r>
              <a:rPr lang="en-US" sz="1600" dirty="0" smtClean="0"/>
              <a:t> strength) rather than the momentum cut during the alignment</a:t>
            </a:r>
            <a:r>
              <a:rPr lang="en-US" sz="1600" dirty="0" smtClean="0"/>
              <a:t>.</a:t>
            </a:r>
          </a:p>
          <a:p>
            <a:r>
              <a:rPr lang="en-US" sz="1800" dirty="0" smtClean="0"/>
              <a:t>T</a:t>
            </a:r>
            <a:r>
              <a:rPr lang="en-US" sz="1800" dirty="0" smtClean="0"/>
              <a:t>est </a:t>
            </a:r>
            <a:r>
              <a:rPr lang="en-US" sz="1800" dirty="0" smtClean="0"/>
              <a:t>of new software, which uses the BPM-interpolated orbit at the collimators to move in the jaws from their initial positions to a safe margin in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around the </a:t>
            </a:r>
            <a:r>
              <a:rPr lang="en-US" sz="1800" dirty="0" smtClean="0"/>
              <a:t>orbit</a:t>
            </a:r>
            <a:endParaRPr lang="en-US" sz="1800" dirty="0" smtClean="0"/>
          </a:p>
          <a:p>
            <a:pPr lvl="1"/>
            <a:r>
              <a:rPr lang="en-US" sz="1600" dirty="0" smtClean="0"/>
              <a:t>The beam was dumped due to an error in the setting of the jaw position (settings sent in </a:t>
            </a:r>
            <a:r>
              <a:rPr lang="en-US" sz="1600" dirty="0" err="1" smtClean="0"/>
              <a:t>metres</a:t>
            </a:r>
            <a:r>
              <a:rPr lang="en-US" sz="1600" dirty="0" smtClean="0"/>
              <a:t> instead of mm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bug was quickly fixed, and the functionality of the software was tested at 450 </a:t>
            </a:r>
            <a:r>
              <a:rPr lang="en-US" sz="1600" dirty="0" err="1" smtClean="0"/>
              <a:t>GeV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r>
              <a:rPr lang="en-US" sz="1800" dirty="0" smtClean="0"/>
              <a:t>With the collimators all at 6 </a:t>
            </a:r>
            <a:r>
              <a:rPr lang="en-US" sz="1800" dirty="0" err="1" smtClean="0"/>
              <a:t>sigmas</a:t>
            </a:r>
            <a:r>
              <a:rPr lang="en-US" sz="1800" dirty="0" smtClean="0"/>
              <a:t> after the initialization from the BPM-interpolation, beam-based alignment of the collimators in parallel was performed (IR3 and IR7, 26 collimators)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22/04/2012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</a:t>
            </a:r>
            <a:r>
              <a:rPr lang="en-GB" dirty="0" err="1" smtClean="0"/>
              <a:t>TeV</a:t>
            </a:r>
            <a:r>
              <a:rPr lang="en-GB" dirty="0" smtClean="0"/>
              <a:t> Aperture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pilot intensities we started with the alignment of the TCTH collimators in IP1/5. </a:t>
            </a:r>
            <a:endParaRPr lang="en-US" sz="2000" dirty="0" smtClean="0"/>
          </a:p>
          <a:p>
            <a:r>
              <a:rPr lang="en-US" sz="2000" dirty="0" smtClean="0"/>
              <a:t>However</a:t>
            </a:r>
            <a:r>
              <a:rPr lang="en-US" sz="2000" dirty="0" smtClean="0"/>
              <a:t>, the aperture scans gave puzzling results. Even if for both beams we measured more than 11 </a:t>
            </a:r>
            <a:r>
              <a:rPr lang="en-US" sz="2000" dirty="0" err="1" smtClean="0"/>
              <a:t>sigmas</a:t>
            </a:r>
            <a:r>
              <a:rPr lang="en-US" sz="2000" dirty="0" smtClean="0"/>
              <a:t>, we found different results than in the first measurements done during the initial commissioning period (B1-H bottleneck now found in IR1 </a:t>
            </a:r>
            <a:r>
              <a:rPr lang="en-US" sz="2000" dirty="0" err="1" smtClean="0"/>
              <a:t>sepration</a:t>
            </a:r>
            <a:r>
              <a:rPr lang="en-US" sz="2000" dirty="0" smtClean="0"/>
              <a:t> plane). Details will come after off line analysis.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 smtClean="0"/>
              <a:t>noticed that the horizontal scans were affected by losses at the vertical collimators, which are not understood.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 smtClean="0"/>
              <a:t>noticed also that the </a:t>
            </a:r>
            <a:r>
              <a:rPr lang="en-US" sz="2000" dirty="0" err="1" smtClean="0"/>
              <a:t>octupoles</a:t>
            </a:r>
            <a:r>
              <a:rPr lang="en-US" sz="2000" dirty="0" smtClean="0"/>
              <a:t> have an effect on the loss patterns during beam blow-up and on the estimated aperture </a:t>
            </a:r>
            <a:r>
              <a:rPr lang="en-US" sz="2000" dirty="0" smtClean="0"/>
              <a:t>values.</a:t>
            </a:r>
          </a:p>
          <a:p>
            <a:r>
              <a:rPr lang="en-US" sz="2000" dirty="0" smtClean="0"/>
              <a:t>Very preliminary </a:t>
            </a:r>
            <a:r>
              <a:rPr lang="en-US" sz="2000" dirty="0" smtClean="0"/>
              <a:t>on line analysis </a:t>
            </a:r>
            <a:r>
              <a:rPr lang="en-US" sz="2000" dirty="0" smtClean="0"/>
              <a:t>indicates </a:t>
            </a:r>
            <a:r>
              <a:rPr lang="en-US" sz="2000" dirty="0" smtClean="0"/>
              <a:t>about 1 sigma more if </a:t>
            </a:r>
            <a:r>
              <a:rPr lang="en-US" sz="2000" dirty="0" err="1" smtClean="0"/>
              <a:t>octupoles</a:t>
            </a:r>
            <a:r>
              <a:rPr lang="en-US" sz="2000" dirty="0" smtClean="0"/>
              <a:t> are at 50A instead than 450A. To be checked in detail.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22/04/2012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20/04/2012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30940" y="764630"/>
            <a:ext cx="8589650" cy="554477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Fri   	Physics with 1380b</a:t>
            </a:r>
          </a:p>
          <a:p>
            <a:pPr lvl="1">
              <a:tabLst>
                <a:tab pos="1314450" algn="l"/>
                <a:tab pos="2457450" algn="l"/>
              </a:tabLst>
            </a:pPr>
            <a:r>
              <a:rPr lang="en-US" dirty="0" smtClean="0"/>
              <a:t>Length scale calibration will be after the Technical Stop </a:t>
            </a:r>
            <a:r>
              <a:rPr lang="en-US" smtClean="0"/>
              <a:t>during intensity </a:t>
            </a:r>
            <a:r>
              <a:rPr lang="en-US" dirty="0" smtClean="0"/>
              <a:t>ramp up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Sat	06:00 	Start of LHC MD #1 (cut short by 1 day)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Mon	06:00	Start of LHC technical stop (new software </a:t>
            </a:r>
            <a:br>
              <a:rPr lang="en-US" dirty="0" smtClean="0"/>
            </a:br>
            <a:r>
              <a:rPr lang="en-US" dirty="0" smtClean="0"/>
              <a:t>		for orbit feedback)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51595</TotalTime>
  <Words>1146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Pixel</vt:lpstr>
      <vt:lpstr>Office Theme</vt:lpstr>
      <vt:lpstr>Saturday 21st April</vt:lpstr>
      <vt:lpstr>Longitudinal impedance MD</vt:lpstr>
      <vt:lpstr>Transverse damper MD</vt:lpstr>
      <vt:lpstr>Slide 4</vt:lpstr>
      <vt:lpstr>Slide 5</vt:lpstr>
      <vt:lpstr>Slide 6</vt:lpstr>
      <vt:lpstr>Collimation at 4 TeV MD</vt:lpstr>
      <vt:lpstr>4 TeV Aperture MD</vt:lpstr>
      <vt:lpstr>The Plan</vt:lpstr>
      <vt:lpstr>Updated of shortened MD Schedule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2897</cp:revision>
  <dcterms:created xsi:type="dcterms:W3CDTF">2010-07-26T05:43:59Z</dcterms:created>
  <dcterms:modified xsi:type="dcterms:W3CDTF">2012-04-22T06:51:19Z</dcterms:modified>
</cp:coreProperties>
</file>