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1"/>
  </p:notesMasterIdLst>
  <p:handoutMasterIdLst>
    <p:handoutMasterId r:id="rId22"/>
  </p:handoutMasterIdLst>
  <p:sldIdLst>
    <p:sldId id="932" r:id="rId2"/>
    <p:sldId id="935" r:id="rId3"/>
    <p:sldId id="944" r:id="rId4"/>
    <p:sldId id="937" r:id="rId5"/>
    <p:sldId id="939" r:id="rId6"/>
    <p:sldId id="938" r:id="rId7"/>
    <p:sldId id="941" r:id="rId8"/>
    <p:sldId id="942" r:id="rId9"/>
    <p:sldId id="945" r:id="rId10"/>
    <p:sldId id="943" r:id="rId11"/>
    <p:sldId id="946" r:id="rId12"/>
    <p:sldId id="936" r:id="rId13"/>
    <p:sldId id="947" r:id="rId14"/>
    <p:sldId id="948" r:id="rId15"/>
    <p:sldId id="949" r:id="rId16"/>
    <p:sldId id="950" r:id="rId17"/>
    <p:sldId id="951" r:id="rId18"/>
    <p:sldId id="952" r:id="rId19"/>
    <p:sldId id="934" r:id="rId20"/>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A501"/>
    <a:srgbClr val="008000"/>
    <a:srgbClr val="FF0000"/>
    <a:srgbClr val="99FFCC"/>
    <a:srgbClr val="9FCAFF"/>
    <a:srgbClr val="DDDDDD"/>
    <a:srgbClr val="3399FF"/>
    <a:srgbClr val="FFCC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83" d="100"/>
          <a:sy n="83" d="100"/>
        </p:scale>
        <p:origin x="-222" y="-78"/>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3/29/2012</a:t>
            </a:fld>
            <a:endParaRPr lang="en-US" dirty="0"/>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dirty="0"/>
          </a:p>
        </p:txBody>
      </p:sp>
    </p:spTree>
    <p:extLst>
      <p:ext uri="{BB962C8B-B14F-4D97-AF65-F5344CB8AC3E}">
        <p14:creationId xmlns:p14="http://schemas.microsoft.com/office/powerpoint/2010/main" xmlns=""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p14="http://schemas.microsoft.com/office/powerpoint/2010/main" xmlns=""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29-03-2012</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dirty="0" smtClean="0"/>
              <a:t>LHC morning report</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29-03-2012</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29-03-2012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dirty="0" smtClean="0"/>
              <a:t>LHC morning report</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29-03-2012</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692620"/>
            <a:ext cx="8785220" cy="5760800"/>
          </a:xfrm>
        </p:spPr>
        <p:txBody>
          <a:bodyPr/>
          <a:lstStyle/>
          <a:p>
            <a:r>
              <a:rPr lang="en-US" dirty="0" smtClean="0"/>
              <a:t> 05:40 Lost S78 - QPS controller.</a:t>
            </a:r>
          </a:p>
          <a:p>
            <a:pPr lvl="1"/>
            <a:r>
              <a:rPr lang="en-US" dirty="0" smtClean="0"/>
              <a:t>Access for QPS and RB.A78.</a:t>
            </a:r>
          </a:p>
          <a:p>
            <a:pPr lvl="1"/>
            <a:r>
              <a:rPr lang="en-US" dirty="0" smtClean="0"/>
              <a:t>Rainer: “Caused by a loss of 230 V mains power on rack DYPB. A27R7. Closer inspection by the stand-by service revealed that a </a:t>
            </a:r>
            <a:r>
              <a:rPr lang="en-US" b="1" dirty="0" smtClean="0">
                <a:solidFill>
                  <a:srgbClr val="FF0000"/>
                </a:solidFill>
              </a:rPr>
              <a:t>230V mains plug was not properly connected </a:t>
            </a:r>
            <a:r>
              <a:rPr lang="en-US" dirty="0" smtClean="0"/>
              <a:t>(connector not locked). Most likely the fault has been introduced during the winter shutdown but unfortunately not seen until now.”</a:t>
            </a:r>
          </a:p>
          <a:p>
            <a:r>
              <a:rPr lang="en-US" dirty="0" smtClean="0"/>
              <a:t>09:30 </a:t>
            </a:r>
            <a:r>
              <a:rPr lang="en-US" dirty="0" err="1" smtClean="0"/>
              <a:t>Precycle</a:t>
            </a:r>
            <a:r>
              <a:rPr lang="en-US" dirty="0" smtClean="0"/>
              <a:t>. RQ6.L7 tripped during </a:t>
            </a:r>
            <a:r>
              <a:rPr lang="en-US" dirty="0" err="1" smtClean="0"/>
              <a:t>precycle</a:t>
            </a:r>
            <a:r>
              <a:rPr lang="en-US" dirty="0" smtClean="0"/>
              <a:t>.</a:t>
            </a:r>
          </a:p>
          <a:p>
            <a:pPr lvl="1"/>
            <a:r>
              <a:rPr lang="en-US" dirty="0" smtClean="0"/>
              <a:t>QPS experts to reset RQ6.L7B. The trip was due to a zero-crossing voltage spike of PC. Spike was exceeding the filter capacity of the detection system, which in consequence tripped the circuit.</a:t>
            </a:r>
          </a:p>
          <a:p>
            <a:r>
              <a:rPr lang="en-US" dirty="0" smtClean="0"/>
              <a:t>11:08 </a:t>
            </a:r>
            <a:r>
              <a:rPr lang="en-US" b="1" dirty="0" smtClean="0">
                <a:solidFill>
                  <a:srgbClr val="FF0000"/>
                </a:solidFill>
              </a:rPr>
              <a:t>OFSU problems</a:t>
            </a:r>
            <a:r>
              <a:rPr lang="en-US" dirty="0" smtClean="0"/>
              <a:t> (connection problems for clients)…</a:t>
            </a:r>
          </a:p>
          <a:p>
            <a:pPr lvl="1"/>
            <a:r>
              <a:rPr lang="en-US" dirty="0" smtClean="0"/>
              <a:t>FBCT ... both crates rebooted by the experts.</a:t>
            </a:r>
          </a:p>
          <a:p>
            <a:pPr lvl="1"/>
            <a:r>
              <a:rPr lang="en-US" dirty="0" smtClean="0"/>
              <a:t>OFC down.</a:t>
            </a:r>
          </a:p>
          <a:p>
            <a:r>
              <a:rPr lang="en-US" dirty="0" smtClean="0"/>
              <a:t>Fixed </a:t>
            </a:r>
            <a:r>
              <a:rPr lang="en-US" b="1" dirty="0" smtClean="0">
                <a:solidFill>
                  <a:srgbClr val="FF0000"/>
                </a:solidFill>
              </a:rPr>
              <a:t>ramp functions for TCT's in IR8</a:t>
            </a:r>
            <a:r>
              <a:rPr lang="en-US" dirty="0" smtClean="0"/>
              <a:t>. Wrong sign of crossing angle.</a:t>
            </a:r>
          </a:p>
        </p:txBody>
      </p:sp>
      <p:sp>
        <p:nvSpPr>
          <p:cNvPr id="3" name="Title 2"/>
          <p:cNvSpPr>
            <a:spLocks noGrp="1"/>
          </p:cNvSpPr>
          <p:nvPr>
            <p:ph type="title"/>
          </p:nvPr>
        </p:nvSpPr>
        <p:spPr/>
        <p:txBody>
          <a:bodyPr/>
          <a:lstStyle/>
          <a:p>
            <a:r>
              <a:rPr lang="de-DE" dirty="0" smtClean="0"/>
              <a:t>Wed 28.03.12</a:t>
            </a:r>
            <a:endParaRPr lang="de-DE" sz="2000" dirty="0"/>
          </a:p>
        </p:txBody>
      </p:sp>
      <p:sp>
        <p:nvSpPr>
          <p:cNvPr id="4" name="Date Placeholder 3"/>
          <p:cNvSpPr>
            <a:spLocks noGrp="1"/>
          </p:cNvSpPr>
          <p:nvPr>
            <p:ph type="dt" sz="half" idx="10"/>
          </p:nvPr>
        </p:nvSpPr>
        <p:spPr/>
        <p:txBody>
          <a:bodyPr/>
          <a:lstStyle/>
          <a:p>
            <a:pPr>
              <a:defRPr/>
            </a:pPr>
            <a:r>
              <a:rPr lang="en-US" i="1" dirty="0" smtClean="0"/>
              <a:t>29-03-2012</a:t>
            </a:r>
            <a:endParaRPr lang="en-US" i="1"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RF Stability Issue</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23554" name="Picture 2"/>
          <p:cNvPicPr>
            <a:picLocks noChangeAspect="1" noChangeArrowheads="1"/>
          </p:cNvPicPr>
          <p:nvPr/>
        </p:nvPicPr>
        <p:blipFill>
          <a:blip r:embed="rId2" cstate="print"/>
          <a:srcRect/>
          <a:stretch>
            <a:fillRect/>
          </a:stretch>
        </p:blipFill>
        <p:spPr bwMode="auto">
          <a:xfrm>
            <a:off x="946956" y="764630"/>
            <a:ext cx="7441574" cy="5668935"/>
          </a:xfrm>
          <a:prstGeom prst="rect">
            <a:avLst/>
          </a:prstGeom>
          <a:noFill/>
          <a:ln w="9525">
            <a:noFill/>
            <a:miter lim="800000"/>
            <a:headEnd/>
            <a:tailEnd/>
          </a:ln>
        </p:spPr>
      </p:pic>
      <p:sp>
        <p:nvSpPr>
          <p:cNvPr id="7" name="TextBox 6"/>
          <p:cNvSpPr txBox="1"/>
          <p:nvPr/>
        </p:nvSpPr>
        <p:spPr>
          <a:xfrm>
            <a:off x="7690900" y="6186876"/>
            <a:ext cx="932435" cy="338554"/>
          </a:xfrm>
          <a:prstGeom prst="rect">
            <a:avLst/>
          </a:prstGeom>
          <a:noFill/>
        </p:spPr>
        <p:txBody>
          <a:bodyPr wrap="none" rtlCol="0">
            <a:spAutoFit/>
          </a:bodyPr>
          <a:lstStyle/>
          <a:p>
            <a:r>
              <a:rPr lang="en-US" sz="1600" dirty="0" smtClean="0"/>
              <a:t>Giulia P.</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The </a:t>
            </a:r>
            <a:r>
              <a:rPr lang="en-US" sz="2000" b="1" dirty="0" smtClean="0">
                <a:solidFill>
                  <a:srgbClr val="FF0000"/>
                </a:solidFill>
              </a:rPr>
              <a:t>FESA class was corrected </a:t>
            </a:r>
            <a:r>
              <a:rPr lang="en-US" sz="2000" dirty="0" smtClean="0"/>
              <a:t>and we tried a new ramp around 18:30. This resulted in very similar </a:t>
            </a:r>
            <a:r>
              <a:rPr lang="en-US" sz="2000" dirty="0" err="1" smtClean="0"/>
              <a:t>behaviour</a:t>
            </a:r>
            <a:r>
              <a:rPr lang="en-US" sz="2000" dirty="0" smtClean="0"/>
              <a:t> for both bunches, each ring.</a:t>
            </a:r>
          </a:p>
          <a:p>
            <a:r>
              <a:rPr lang="en-US" sz="2000" dirty="0" smtClean="0"/>
              <a:t>For </a:t>
            </a:r>
            <a:r>
              <a:rPr lang="en-US" sz="2000" b="1" dirty="0" smtClean="0">
                <a:solidFill>
                  <a:srgbClr val="FF0000"/>
                </a:solidFill>
              </a:rPr>
              <a:t>Beam 2, the undershoot in bunch length is understood</a:t>
            </a:r>
            <a:r>
              <a:rPr lang="en-US" sz="2000" dirty="0" smtClean="0"/>
              <a:t> and should not happen in future ramps. </a:t>
            </a:r>
          </a:p>
          <a:p>
            <a:r>
              <a:rPr lang="en-US" sz="2000" dirty="0" smtClean="0"/>
              <a:t>For beam 1, the second bunch </a:t>
            </a:r>
            <a:r>
              <a:rPr lang="en-US" sz="2000" b="1" dirty="0" smtClean="0">
                <a:solidFill>
                  <a:srgbClr val="FF0000"/>
                </a:solidFill>
              </a:rPr>
              <a:t>still showed a 150 </a:t>
            </a:r>
            <a:r>
              <a:rPr lang="en-US" sz="2000" b="1" dirty="0" err="1" smtClean="0">
                <a:solidFill>
                  <a:srgbClr val="FF0000"/>
                </a:solidFill>
              </a:rPr>
              <a:t>ps</a:t>
            </a:r>
            <a:r>
              <a:rPr lang="en-US" sz="2000" b="1" dirty="0" smtClean="0">
                <a:solidFill>
                  <a:srgbClr val="FF0000"/>
                </a:solidFill>
              </a:rPr>
              <a:t> </a:t>
            </a:r>
            <a:r>
              <a:rPr lang="en-US" sz="2000" b="1" dirty="0" err="1" smtClean="0">
                <a:solidFill>
                  <a:srgbClr val="FF0000"/>
                </a:solidFill>
              </a:rPr>
              <a:t>pk-pk</a:t>
            </a:r>
            <a:r>
              <a:rPr lang="en-US" sz="2000" b="1" dirty="0" smtClean="0">
                <a:solidFill>
                  <a:srgbClr val="FF0000"/>
                </a:solidFill>
              </a:rPr>
              <a:t> </a:t>
            </a:r>
            <a:r>
              <a:rPr lang="en-US" sz="2000" b="1" dirty="0" err="1" smtClean="0">
                <a:solidFill>
                  <a:srgbClr val="FF0000"/>
                </a:solidFill>
              </a:rPr>
              <a:t>lenght</a:t>
            </a:r>
            <a:r>
              <a:rPr lang="en-US" sz="2000" b="1" dirty="0" smtClean="0">
                <a:solidFill>
                  <a:srgbClr val="FF0000"/>
                </a:solidFill>
              </a:rPr>
              <a:t> fluctuations during the last quarter of the ramp</a:t>
            </a:r>
            <a:r>
              <a:rPr lang="en-US" sz="2000" dirty="0" smtClean="0"/>
              <a:t>, stopping at flat top. That will be followed in later ramps.</a:t>
            </a:r>
          </a:p>
          <a:p>
            <a:r>
              <a:rPr lang="en-US" sz="2000" dirty="0" smtClean="0"/>
              <a:t>The strength of the excitation has been doubled to, hopefully, track the target 1.2 ns more closely. We will monitor later ramps.</a:t>
            </a:r>
            <a:br>
              <a:rPr lang="en-US" sz="2000" dirty="0" smtClean="0"/>
            </a:br>
            <a:r>
              <a:rPr lang="en-US" sz="2000" dirty="0" smtClean="0"/>
              <a:t/>
            </a:r>
            <a:br>
              <a:rPr lang="en-US" sz="2000" dirty="0" smtClean="0"/>
            </a:br>
            <a:r>
              <a:rPr lang="en-US" sz="2000" dirty="0" smtClean="0"/>
              <a:t>John, </a:t>
            </a:r>
            <a:r>
              <a:rPr lang="en-US" sz="2000" dirty="0" err="1" smtClean="0"/>
              <a:t>Themis</a:t>
            </a:r>
            <a:r>
              <a:rPr lang="en-US" sz="2000" dirty="0" smtClean="0"/>
              <a:t>, Andy and Philippe</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RF problems with longitudinal blow-up</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r>
              <a:rPr lang="en-US" dirty="0" smtClean="0"/>
              <a:t>16:23 Cavity 3B1 tripped. Calling expert. Dry ramp for the RF with the blow-up </a:t>
            </a:r>
          </a:p>
          <a:p>
            <a:r>
              <a:rPr lang="en-US" dirty="0" smtClean="0"/>
              <a:t>16:57 Injection.</a:t>
            </a:r>
          </a:p>
          <a:p>
            <a:r>
              <a:rPr lang="en-US" dirty="0" smtClean="0"/>
              <a:t>18:32 Ramp of two nominal </a:t>
            </a:r>
            <a:r>
              <a:rPr lang="en-US" dirty="0" smtClean="0"/>
              <a:t>bunches for checking RF.</a:t>
            </a:r>
            <a:endParaRPr lang="en-US" dirty="0" smtClean="0"/>
          </a:p>
          <a:p>
            <a:r>
              <a:rPr lang="en-US" dirty="0" smtClean="0"/>
              <a:t>19:00 Some BI studies at flat top: </a:t>
            </a:r>
          </a:p>
          <a:p>
            <a:pPr lvl="1"/>
            <a:r>
              <a:rPr lang="en-US" b="1" dirty="0" smtClean="0">
                <a:solidFill>
                  <a:srgbClr val="FF0000"/>
                </a:solidFill>
              </a:rPr>
              <a:t>tune tracking</a:t>
            </a:r>
            <a:r>
              <a:rPr lang="en-US" dirty="0" smtClean="0"/>
              <a:t> tests, </a:t>
            </a:r>
          </a:p>
          <a:p>
            <a:pPr lvl="1"/>
            <a:r>
              <a:rPr lang="en-US" dirty="0" smtClean="0"/>
              <a:t>switched on </a:t>
            </a:r>
            <a:r>
              <a:rPr lang="en-US" b="1" dirty="0" smtClean="0">
                <a:solidFill>
                  <a:srgbClr val="FF0000"/>
                </a:solidFill>
              </a:rPr>
              <a:t>radial modulation</a:t>
            </a:r>
            <a:r>
              <a:rPr lang="en-US" dirty="0" smtClean="0"/>
              <a:t> and </a:t>
            </a:r>
            <a:r>
              <a:rPr lang="en-US" b="1" dirty="0" smtClean="0">
                <a:solidFill>
                  <a:srgbClr val="FF0000"/>
                </a:solidFill>
              </a:rPr>
              <a:t>trimmed Q'</a:t>
            </a:r>
            <a:r>
              <a:rPr lang="en-US" dirty="0" smtClean="0"/>
              <a:t> in steps between -15 (not so good, see lifetime) and +15 (much better). Actually, Q'=-10 seems to be also OK.</a:t>
            </a:r>
          </a:p>
          <a:p>
            <a:r>
              <a:rPr lang="en-US" dirty="0" smtClean="0"/>
              <a:t>19:49 Programmed dump. </a:t>
            </a:r>
          </a:p>
          <a:p>
            <a:r>
              <a:rPr lang="en-US" dirty="0" smtClean="0"/>
              <a:t>Without beam: Test </a:t>
            </a:r>
            <a:r>
              <a:rPr lang="en-US" b="1" dirty="0" err="1" smtClean="0">
                <a:solidFill>
                  <a:srgbClr val="FF0000"/>
                </a:solidFill>
              </a:rPr>
              <a:t>unsqueeze</a:t>
            </a:r>
            <a:r>
              <a:rPr lang="en-US" b="1" dirty="0" smtClean="0">
                <a:solidFill>
                  <a:srgbClr val="FF0000"/>
                </a:solidFill>
              </a:rPr>
              <a:t> to 90m</a:t>
            </a:r>
            <a:r>
              <a:rPr lang="en-US" dirty="0" smtClean="0"/>
              <a:t>: no interlock!</a:t>
            </a:r>
          </a:p>
          <a:p>
            <a:r>
              <a:rPr lang="en-US" dirty="0" smtClean="0"/>
              <a:t>21:50 </a:t>
            </a:r>
            <a:r>
              <a:rPr lang="en-US" dirty="0" smtClean="0"/>
              <a:t>Injection and dump.</a:t>
            </a:r>
            <a:endParaRPr lang="en-US" dirty="0" smtClean="0"/>
          </a:p>
          <a:p>
            <a:pPr lvl="0"/>
            <a:endParaRPr lang="en-US" dirty="0" smtClean="0"/>
          </a:p>
        </p:txBody>
      </p:sp>
      <p:sp>
        <p:nvSpPr>
          <p:cNvPr id="3" name="Title 2"/>
          <p:cNvSpPr>
            <a:spLocks noGrp="1"/>
          </p:cNvSpPr>
          <p:nvPr>
            <p:ph type="title"/>
          </p:nvPr>
        </p:nvSpPr>
        <p:spPr/>
        <p:txBody>
          <a:bodyPr/>
          <a:lstStyle/>
          <a:p>
            <a:r>
              <a:rPr lang="de-DE" dirty="0" smtClean="0"/>
              <a:t>Wed 28.03.12</a:t>
            </a:r>
            <a:endParaRPr lang="de-DE" sz="2000"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3933070"/>
            <a:ext cx="8229600" cy="2178788"/>
          </a:xfrm>
        </p:spPr>
        <p:txBody>
          <a:bodyPr/>
          <a:lstStyle/>
          <a:p>
            <a:r>
              <a:rPr lang="en-US" dirty="0" smtClean="0"/>
              <a:t>Both </a:t>
            </a:r>
            <a:r>
              <a:rPr lang="en-US" b="1" dirty="0" smtClean="0">
                <a:solidFill>
                  <a:srgbClr val="FF0000"/>
                </a:solidFill>
              </a:rPr>
              <a:t>beam 1 and beam 2 lifetimes are fine at flat top</a:t>
            </a:r>
            <a:r>
              <a:rPr lang="en-US" dirty="0" smtClean="0"/>
              <a:t>.</a:t>
            </a:r>
          </a:p>
          <a:p>
            <a:r>
              <a:rPr lang="en-US" dirty="0" smtClean="0"/>
              <a:t>Improvement for beam 2 due to RF changes?</a:t>
            </a:r>
          </a:p>
          <a:p>
            <a:r>
              <a:rPr lang="en-US" b="1" dirty="0" smtClean="0">
                <a:solidFill>
                  <a:srgbClr val="FF0000"/>
                </a:solidFill>
              </a:rPr>
              <a:t>Lifetime reduction during ramp is unavoidable</a:t>
            </a:r>
            <a:r>
              <a:rPr lang="en-US" dirty="0" smtClean="0"/>
              <a:t> and not surprising at all:</a:t>
            </a:r>
          </a:p>
          <a:p>
            <a:pPr lvl="1"/>
            <a:r>
              <a:rPr lang="en-US" dirty="0" smtClean="0"/>
              <a:t>Collimators go down in normalized “real” sigma (</a:t>
            </a:r>
            <a:r>
              <a:rPr lang="en-US" b="1" dirty="0" smtClean="0">
                <a:solidFill>
                  <a:srgbClr val="FF0000"/>
                </a:solidFill>
              </a:rPr>
              <a:t>8.2</a:t>
            </a:r>
            <a:r>
              <a:rPr lang="en-US" b="1" dirty="0" smtClean="0">
                <a:solidFill>
                  <a:srgbClr val="FF0000"/>
                </a:solidFill>
                <a:latin typeface="Symbol" pitchFamily="18" charset="2"/>
              </a:rPr>
              <a:t>s</a:t>
            </a:r>
            <a:r>
              <a:rPr lang="en-US" b="1" dirty="0" smtClean="0">
                <a:solidFill>
                  <a:srgbClr val="FF0000"/>
                </a:solidFill>
              </a:rPr>
              <a:t> </a:t>
            </a:r>
            <a:r>
              <a:rPr lang="en-US" b="1" dirty="0" smtClean="0">
                <a:solidFill>
                  <a:srgbClr val="FF0000"/>
                </a:solidFill>
                <a:sym typeface="Wingdings" pitchFamily="2" charset="2"/>
              </a:rPr>
              <a:t> 6.2</a:t>
            </a:r>
            <a:r>
              <a:rPr lang="en-US" b="1" dirty="0" smtClean="0">
                <a:solidFill>
                  <a:srgbClr val="FF0000"/>
                </a:solidFill>
                <a:latin typeface="Symbol" pitchFamily="18" charset="2"/>
                <a:sym typeface="Wingdings" pitchFamily="2" charset="2"/>
              </a:rPr>
              <a:t>s</a:t>
            </a:r>
            <a:r>
              <a:rPr lang="en-US" dirty="0" smtClean="0"/>
              <a:t>) and tails are cut. Note: Tails do not contribute to luminosity!</a:t>
            </a:r>
            <a:endParaRPr lang="en-US" dirty="0"/>
          </a:p>
        </p:txBody>
      </p:sp>
      <p:sp>
        <p:nvSpPr>
          <p:cNvPr id="3" name="Title 2"/>
          <p:cNvSpPr>
            <a:spLocks noGrp="1"/>
          </p:cNvSpPr>
          <p:nvPr>
            <p:ph type="title"/>
          </p:nvPr>
        </p:nvSpPr>
        <p:spPr/>
        <p:txBody>
          <a:bodyPr/>
          <a:lstStyle/>
          <a:p>
            <a:r>
              <a:rPr lang="en-US" dirty="0" smtClean="0"/>
              <a:t>Lifetime with Tight Coll. + </a:t>
            </a:r>
            <a:r>
              <a:rPr lang="en-US" dirty="0" smtClean="0"/>
              <a:t>Normal </a:t>
            </a:r>
            <a:r>
              <a:rPr lang="en-US" dirty="0" err="1" smtClean="0"/>
              <a:t>Emittance</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1025" name="Picture 1" descr="https://ab-dep-op-elogbook.web.cern.ch/ab-dep-op-elogbook/elogbook/secure/attach.php?attachId=1229972&amp;type=png&amp;fname=20120328191946.png"/>
          <p:cNvPicPr>
            <a:picLocks noChangeAspect="1" noChangeArrowheads="1"/>
          </p:cNvPicPr>
          <p:nvPr/>
        </p:nvPicPr>
        <p:blipFill>
          <a:blip r:embed="rId2" cstate="print"/>
          <a:srcRect b="57857"/>
          <a:stretch>
            <a:fillRect/>
          </a:stretch>
        </p:blipFill>
        <p:spPr bwMode="auto">
          <a:xfrm>
            <a:off x="406945" y="692620"/>
            <a:ext cx="8413645" cy="3024420"/>
          </a:xfrm>
          <a:prstGeom prst="rect">
            <a:avLst/>
          </a:prstGeom>
          <a:noFill/>
        </p:spPr>
      </p:pic>
      <p:sp>
        <p:nvSpPr>
          <p:cNvPr id="7" name="TextBox 6"/>
          <p:cNvSpPr txBox="1"/>
          <p:nvPr/>
        </p:nvSpPr>
        <p:spPr>
          <a:xfrm rot="18986424">
            <a:off x="5427963" y="2747290"/>
            <a:ext cx="768160" cy="400110"/>
          </a:xfrm>
          <a:prstGeom prst="rect">
            <a:avLst/>
          </a:prstGeom>
          <a:noFill/>
        </p:spPr>
        <p:txBody>
          <a:bodyPr wrap="none" rtlCol="0">
            <a:spAutoFit/>
          </a:bodyPr>
          <a:lstStyle/>
          <a:p>
            <a:r>
              <a:rPr lang="en-US" dirty="0" smtClean="0"/>
              <a:t>ramp</a:t>
            </a:r>
            <a:endParaRPr lang="en-US" dirty="0"/>
          </a:p>
        </p:txBody>
      </p:sp>
      <p:sp>
        <p:nvSpPr>
          <p:cNvPr id="8" name="TextBox 7"/>
          <p:cNvSpPr txBox="1"/>
          <p:nvPr/>
        </p:nvSpPr>
        <p:spPr>
          <a:xfrm>
            <a:off x="7236370" y="2636890"/>
            <a:ext cx="952505" cy="400110"/>
          </a:xfrm>
          <a:prstGeom prst="rect">
            <a:avLst/>
          </a:prstGeom>
          <a:noFill/>
        </p:spPr>
        <p:txBody>
          <a:bodyPr wrap="none" rtlCol="0">
            <a:spAutoFit/>
          </a:bodyPr>
          <a:lstStyle/>
          <a:p>
            <a:r>
              <a:rPr lang="en-US" dirty="0" smtClean="0"/>
              <a:t>f</a:t>
            </a:r>
            <a:r>
              <a:rPr lang="en-US" dirty="0" smtClean="0"/>
              <a:t>lat top</a:t>
            </a:r>
            <a:endParaRPr lang="en-US" dirty="0"/>
          </a:p>
        </p:txBody>
      </p:sp>
      <p:sp>
        <p:nvSpPr>
          <p:cNvPr id="9" name="TextBox 8"/>
          <p:cNvSpPr txBox="1"/>
          <p:nvPr/>
        </p:nvSpPr>
        <p:spPr>
          <a:xfrm>
            <a:off x="4074342" y="2708900"/>
            <a:ext cx="1127233" cy="400110"/>
          </a:xfrm>
          <a:prstGeom prst="rect">
            <a:avLst/>
          </a:prstGeom>
          <a:noFill/>
        </p:spPr>
        <p:txBody>
          <a:bodyPr wrap="none" rtlCol="0">
            <a:spAutoFit/>
          </a:bodyPr>
          <a:lstStyle/>
          <a:p>
            <a:r>
              <a:rPr lang="en-US" dirty="0" smtClean="0"/>
              <a:t>i</a:t>
            </a:r>
            <a:r>
              <a:rPr lang="en-US" dirty="0" smtClean="0"/>
              <a:t>njection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Validation </a:t>
            </a:r>
            <a:r>
              <a:rPr lang="en-US" dirty="0" smtClean="0"/>
              <a:t>of TCDI settings in both </a:t>
            </a:r>
            <a:r>
              <a:rPr lang="en-US" dirty="0" smtClean="0"/>
              <a:t>lines:</a:t>
            </a:r>
          </a:p>
          <a:p>
            <a:pPr lvl="1"/>
            <a:r>
              <a:rPr lang="en-US" dirty="0" smtClean="0"/>
              <a:t>put </a:t>
            </a:r>
            <a:r>
              <a:rPr lang="en-US" dirty="0" smtClean="0"/>
              <a:t>TCDIs to +/-5 sigma of measured centre from last </a:t>
            </a:r>
            <a:r>
              <a:rPr lang="en-US" dirty="0" smtClean="0"/>
              <a:t>setup</a:t>
            </a:r>
          </a:p>
          <a:p>
            <a:pPr lvl="1"/>
            <a:r>
              <a:rPr lang="en-US" dirty="0" smtClean="0"/>
              <a:t>create </a:t>
            </a:r>
            <a:r>
              <a:rPr lang="en-US" dirty="0" smtClean="0"/>
              <a:t>open oscillations in the TLs from 0 to 360 deg in steps of 30 deg in </a:t>
            </a:r>
            <a:r>
              <a:rPr lang="en-US" dirty="0" err="1" smtClean="0"/>
              <a:t>hor</a:t>
            </a:r>
            <a:r>
              <a:rPr lang="en-US" dirty="0" smtClean="0"/>
              <a:t> </a:t>
            </a:r>
            <a:r>
              <a:rPr lang="en-US" dirty="0" smtClean="0"/>
              <a:t>and </a:t>
            </a:r>
            <a:r>
              <a:rPr lang="en-US" dirty="0" err="1" smtClean="0"/>
              <a:t>vert</a:t>
            </a:r>
            <a:r>
              <a:rPr lang="en-US" dirty="0" smtClean="0"/>
              <a:t> </a:t>
            </a:r>
            <a:r>
              <a:rPr lang="en-US" dirty="0" smtClean="0"/>
              <a:t>plane</a:t>
            </a:r>
          </a:p>
          <a:p>
            <a:pPr lvl="1"/>
            <a:r>
              <a:rPr lang="en-US" dirty="0" smtClean="0"/>
              <a:t>record </a:t>
            </a:r>
            <a:r>
              <a:rPr lang="en-US" dirty="0" smtClean="0"/>
              <a:t>losses at the BLMs close to the collimators with the highest loss level for the respective </a:t>
            </a:r>
            <a:r>
              <a:rPr lang="en-US" dirty="0" smtClean="0"/>
              <a:t>plane</a:t>
            </a:r>
          </a:p>
          <a:p>
            <a:pPr lvl="1"/>
            <a:r>
              <a:rPr lang="en-US" dirty="0" smtClean="0"/>
              <a:t>measure </a:t>
            </a:r>
            <a:r>
              <a:rPr lang="en-US" dirty="0" smtClean="0"/>
              <a:t>maximum transmitted amplitudes per </a:t>
            </a:r>
            <a:r>
              <a:rPr lang="en-US" dirty="0" smtClean="0"/>
              <a:t>phase</a:t>
            </a:r>
          </a:p>
          <a:p>
            <a:pPr lvl="1"/>
            <a:r>
              <a:rPr lang="en-US" dirty="0" smtClean="0"/>
              <a:t>FEI </a:t>
            </a:r>
            <a:r>
              <a:rPr lang="en-US" dirty="0" smtClean="0"/>
              <a:t>unmasked and checked if </a:t>
            </a:r>
            <a:r>
              <a:rPr lang="en-US" dirty="0" smtClean="0"/>
              <a:t>OK</a:t>
            </a:r>
          </a:p>
          <a:p>
            <a:r>
              <a:rPr lang="en-US" dirty="0" smtClean="0"/>
              <a:t>Results:</a:t>
            </a:r>
          </a:p>
          <a:p>
            <a:pPr lvl="1"/>
            <a:r>
              <a:rPr lang="en-US" dirty="0" smtClean="0"/>
              <a:t>measurements </a:t>
            </a:r>
            <a:r>
              <a:rPr lang="en-US" dirty="0" smtClean="0"/>
              <a:t>for vertical planes look better, probably due to better trajectory </a:t>
            </a:r>
            <a:r>
              <a:rPr lang="en-US" dirty="0" smtClean="0"/>
              <a:t>stability</a:t>
            </a:r>
          </a:p>
          <a:p>
            <a:pPr lvl="1"/>
            <a:r>
              <a:rPr lang="en-US" dirty="0" smtClean="0"/>
              <a:t>transmitted </a:t>
            </a:r>
            <a:r>
              <a:rPr lang="en-US" dirty="0" smtClean="0"/>
              <a:t>amplitudes between 5 and 6.5 sigma --&gt; below 7.5 sigma protection </a:t>
            </a:r>
            <a:r>
              <a:rPr lang="en-US" dirty="0" smtClean="0"/>
              <a:t>limit</a:t>
            </a:r>
          </a:p>
          <a:p>
            <a:r>
              <a:rPr lang="en-US" b="1" dirty="0" smtClean="0">
                <a:solidFill>
                  <a:srgbClr val="FF0000"/>
                </a:solidFill>
              </a:rPr>
              <a:t>TCDI </a:t>
            </a:r>
            <a:r>
              <a:rPr lang="en-US" b="1" dirty="0" smtClean="0">
                <a:solidFill>
                  <a:srgbClr val="FF0000"/>
                </a:solidFill>
              </a:rPr>
              <a:t>validation OK</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Summary of injection protection studies</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32769" name="Picture 1" descr="https://ab-dep-op-elogbook.web.cern.ch/ab-dep-op-elogbook/elogbook/secure/attach.php?attachId=1230072&amp;type=png&amp;fname=20120329053639.png"/>
          <p:cNvPicPr>
            <a:picLocks noChangeAspect="1" noChangeArrowheads="1"/>
          </p:cNvPicPr>
          <p:nvPr/>
        </p:nvPicPr>
        <p:blipFill>
          <a:blip r:embed="rId2" cstate="print"/>
          <a:srcRect/>
          <a:stretch>
            <a:fillRect/>
          </a:stretch>
        </p:blipFill>
        <p:spPr bwMode="auto">
          <a:xfrm>
            <a:off x="0" y="0"/>
            <a:ext cx="4650389" cy="6453419"/>
          </a:xfrm>
          <a:prstGeom prst="rect">
            <a:avLst/>
          </a:prstGeom>
          <a:noFill/>
        </p:spPr>
      </p:pic>
      <p:pic>
        <p:nvPicPr>
          <p:cNvPr id="32770" name="Picture 2" descr="https://ab-dep-op-elogbook.web.cern.ch/ab-dep-op-elogbook/elogbook/secure/attach.php?attachId=1230073&amp;type=png&amp;fname=20120329053703.png"/>
          <p:cNvPicPr>
            <a:picLocks noChangeAspect="1" noChangeArrowheads="1"/>
          </p:cNvPicPr>
          <p:nvPr/>
        </p:nvPicPr>
        <p:blipFill>
          <a:blip r:embed="rId3" cstate="print"/>
          <a:srcRect/>
          <a:stretch>
            <a:fillRect/>
          </a:stretch>
        </p:blipFill>
        <p:spPr bwMode="auto">
          <a:xfrm>
            <a:off x="4568409" y="-674"/>
            <a:ext cx="4575591" cy="671927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pPr lvl="0"/>
            <a:r>
              <a:rPr lang="en-US" dirty="0" smtClean="0"/>
              <a:t>05:39 Injection for collimation setup at 4 </a:t>
            </a:r>
            <a:r>
              <a:rPr lang="en-US" dirty="0" err="1" smtClean="0"/>
              <a:t>TeV</a:t>
            </a:r>
            <a:r>
              <a:rPr lang="en-US" dirty="0" smtClean="0"/>
              <a:t> (2 nominal bunches, increased </a:t>
            </a:r>
            <a:r>
              <a:rPr lang="en-US" dirty="0" err="1" smtClean="0"/>
              <a:t>emittance</a:t>
            </a:r>
            <a:r>
              <a:rPr lang="en-US" dirty="0" smtClean="0"/>
              <a:t>)</a:t>
            </a:r>
          </a:p>
          <a:p>
            <a:pPr lvl="0"/>
            <a:r>
              <a:rPr lang="en-US" dirty="0" smtClean="0"/>
              <a:t>06:19 Ramp</a:t>
            </a:r>
          </a:p>
          <a:p>
            <a:pPr lvl="0"/>
            <a:r>
              <a:rPr lang="en-US" dirty="0" smtClean="0"/>
              <a:t>06:49 Start collimation setup at 4 </a:t>
            </a:r>
            <a:r>
              <a:rPr lang="en-US" dirty="0" err="1" smtClean="0"/>
              <a:t>TeV</a:t>
            </a:r>
            <a:endParaRPr lang="en-US" dirty="0" smtClean="0"/>
          </a:p>
          <a:p>
            <a:pPr lvl="1"/>
            <a:r>
              <a:rPr lang="en-US" dirty="0" smtClean="0"/>
              <a:t>Started on vertical plane: 13 </a:t>
            </a:r>
            <a:r>
              <a:rPr lang="en-US" dirty="0" err="1" smtClean="0"/>
              <a:t>coll</a:t>
            </a:r>
            <a:r>
              <a:rPr lang="en-US" dirty="0" smtClean="0"/>
              <a:t> done in 1.5 hour</a:t>
            </a:r>
          </a:p>
          <a:p>
            <a:pPr lvl="1"/>
            <a:r>
              <a:rPr lang="en-US" dirty="0" smtClean="0"/>
              <a:t>Still RF blowup issues: to be followed</a:t>
            </a:r>
          </a:p>
          <a:p>
            <a:pPr lvl="1"/>
            <a:r>
              <a:rPr lang="en-US" dirty="0" smtClean="0"/>
              <a:t>Might prevent full collimation setup at 4 </a:t>
            </a:r>
            <a:r>
              <a:rPr lang="en-US" dirty="0" err="1" smtClean="0"/>
              <a:t>TeV</a:t>
            </a:r>
            <a:endParaRPr lang="en-US" dirty="0" smtClean="0"/>
          </a:p>
          <a:p>
            <a:pPr lvl="0"/>
            <a:endParaRPr lang="en-US" dirty="0" smtClean="0"/>
          </a:p>
        </p:txBody>
      </p:sp>
      <p:sp>
        <p:nvSpPr>
          <p:cNvPr id="3" name="Title 2"/>
          <p:cNvSpPr>
            <a:spLocks noGrp="1"/>
          </p:cNvSpPr>
          <p:nvPr>
            <p:ph type="title"/>
          </p:nvPr>
        </p:nvSpPr>
        <p:spPr/>
        <p:txBody>
          <a:bodyPr/>
          <a:lstStyle/>
          <a:p>
            <a:r>
              <a:rPr lang="de-DE" dirty="0" smtClean="0"/>
              <a:t>Thu 29.03.12</a:t>
            </a:r>
            <a:endParaRPr lang="de-DE" sz="2000"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Bunch Length Beam 1</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35841" name="Picture 1" descr="https://ab-dep-op-elogbook.web.cern.ch/ab-dep-op-elogbook/elogbook/secure/attach.php?attachId=1230090&amp;type=png&amp;fname=20120329080641.png"/>
          <p:cNvPicPr>
            <a:picLocks noChangeAspect="1" noChangeArrowheads="1"/>
          </p:cNvPicPr>
          <p:nvPr/>
        </p:nvPicPr>
        <p:blipFill>
          <a:blip r:embed="rId2" cstate="print"/>
          <a:srcRect/>
          <a:stretch>
            <a:fillRect/>
          </a:stretch>
        </p:blipFill>
        <p:spPr bwMode="auto">
          <a:xfrm>
            <a:off x="1043510" y="692620"/>
            <a:ext cx="7317100" cy="582636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Bunch Length Beam 2</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34817" name="Picture 1" descr="https://ab-dep-op-elogbook.web.cern.ch/ab-dep-op-elogbook/elogbook/secure/attach.php?attachId=1230091&amp;type=png&amp;fname=20120329080754.png"/>
          <p:cNvPicPr>
            <a:picLocks noChangeAspect="1" noChangeArrowheads="1"/>
          </p:cNvPicPr>
          <p:nvPr/>
        </p:nvPicPr>
        <p:blipFill>
          <a:blip r:embed="rId2" cstate="print"/>
          <a:srcRect/>
          <a:stretch>
            <a:fillRect/>
          </a:stretch>
        </p:blipFill>
        <p:spPr bwMode="auto">
          <a:xfrm>
            <a:off x="1043510" y="704900"/>
            <a:ext cx="7219333" cy="574852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940" y="764630"/>
            <a:ext cx="8589650" cy="5544770"/>
          </a:xfrm>
        </p:spPr>
        <p:txBody>
          <a:bodyPr/>
          <a:lstStyle/>
          <a:p>
            <a:pPr>
              <a:tabLst>
                <a:tab pos="1314450" algn="l"/>
                <a:tab pos="2457450" algn="l"/>
              </a:tabLst>
            </a:pPr>
            <a:r>
              <a:rPr lang="en-US" sz="2000" dirty="0" smtClean="0"/>
              <a:t>Thu 	06:00 	Continuation collimation </a:t>
            </a:r>
            <a:r>
              <a:rPr lang="en-US" sz="2000" dirty="0" smtClean="0"/>
              <a:t>setup, RF tuning?</a:t>
            </a:r>
            <a:endParaRPr lang="en-US" sz="2000" dirty="0" smtClean="0"/>
          </a:p>
          <a:p>
            <a:pPr>
              <a:buNone/>
              <a:tabLst>
                <a:tab pos="1314450" algn="l"/>
                <a:tab pos="2457450" algn="l"/>
              </a:tabLst>
            </a:pPr>
            <a:r>
              <a:rPr lang="en-US" sz="2000" dirty="0" smtClean="0"/>
              <a:t>		18:00 	Inject and dump work</a:t>
            </a:r>
          </a:p>
          <a:p>
            <a:pPr>
              <a:tabLst>
                <a:tab pos="1314450" algn="l"/>
                <a:tab pos="2457450" algn="l"/>
              </a:tabLst>
            </a:pPr>
            <a:r>
              <a:rPr lang="en-US" sz="2000" dirty="0" smtClean="0"/>
              <a:t>Fri	02:00 	Optics, K modulation (or loss maps 4 </a:t>
            </a:r>
            <a:r>
              <a:rPr lang="en-US" sz="2000" dirty="0" err="1" smtClean="0"/>
              <a:t>TeV</a:t>
            </a:r>
            <a:r>
              <a:rPr lang="en-US" sz="2000" dirty="0" smtClean="0"/>
              <a:t>)</a:t>
            </a:r>
            <a:br>
              <a:rPr lang="en-US" sz="2000" dirty="0" smtClean="0"/>
            </a:br>
            <a:r>
              <a:rPr lang="en-US" sz="2000" dirty="0" smtClean="0"/>
              <a:t>	10:00 	Take 1 nominal bunch 4 </a:t>
            </a:r>
            <a:r>
              <a:rPr lang="en-US" sz="2000" dirty="0" err="1" smtClean="0"/>
              <a:t>TeV</a:t>
            </a:r>
            <a:r>
              <a:rPr lang="en-US" sz="2000" dirty="0" smtClean="0"/>
              <a:t> through full </a:t>
            </a:r>
            <a:br>
              <a:rPr lang="en-US" sz="2000" dirty="0" smtClean="0"/>
            </a:br>
            <a:r>
              <a:rPr lang="en-US" sz="2000" dirty="0" smtClean="0"/>
              <a:t>		cycle into collision</a:t>
            </a:r>
            <a:br>
              <a:rPr lang="en-US" sz="2000" dirty="0" smtClean="0"/>
            </a:br>
            <a:r>
              <a:rPr lang="en-US" sz="2000" dirty="0" smtClean="0"/>
              <a:t>	18:00 	Aperture checks (or optics, k modulation)</a:t>
            </a:r>
          </a:p>
          <a:p>
            <a:pPr>
              <a:tabLst>
                <a:tab pos="1314450" algn="l"/>
                <a:tab pos="2457450" algn="l"/>
              </a:tabLst>
            </a:pPr>
            <a:r>
              <a:rPr lang="en-US" sz="2000" dirty="0" smtClean="0"/>
              <a:t>Sat	03:00 	Loss maps at 4 </a:t>
            </a:r>
            <a:r>
              <a:rPr lang="en-US" sz="2000" dirty="0" err="1" smtClean="0"/>
              <a:t>TeV</a:t>
            </a:r>
            <a:r>
              <a:rPr lang="en-US" sz="2000" dirty="0" smtClean="0"/>
              <a:t/>
            </a:r>
            <a:br>
              <a:rPr lang="en-US" sz="2000" dirty="0" smtClean="0"/>
            </a:br>
            <a:r>
              <a:rPr lang="en-US" sz="2000" dirty="0" smtClean="0"/>
              <a:t>	11:00 	Take 1 nominal bunch 4 </a:t>
            </a:r>
            <a:r>
              <a:rPr lang="en-US" sz="2000" dirty="0" err="1" smtClean="0"/>
              <a:t>TeV</a:t>
            </a:r>
            <a:r>
              <a:rPr lang="en-US" sz="2000" dirty="0" smtClean="0"/>
              <a:t> through full </a:t>
            </a:r>
            <a:br>
              <a:rPr lang="en-US" sz="2000" dirty="0" smtClean="0"/>
            </a:br>
            <a:r>
              <a:rPr lang="en-US" sz="2000" dirty="0" smtClean="0"/>
              <a:t>		cycle into collision, with TCT setup through </a:t>
            </a:r>
            <a:br>
              <a:rPr lang="en-US" sz="2000" dirty="0" smtClean="0"/>
            </a:br>
            <a:r>
              <a:rPr lang="en-US" sz="2000" dirty="0" smtClean="0"/>
              <a:t>		squeeze and collision processes</a:t>
            </a:r>
            <a:br>
              <a:rPr lang="en-US" sz="2000" dirty="0" smtClean="0"/>
            </a:br>
            <a:r>
              <a:rPr lang="en-US" sz="2000" dirty="0" smtClean="0"/>
              <a:t>	19:00 	BI setup 4 </a:t>
            </a:r>
            <a:r>
              <a:rPr lang="en-US" sz="2000" dirty="0" err="1" smtClean="0"/>
              <a:t>TeV</a:t>
            </a:r>
            <a:r>
              <a:rPr lang="en-US" sz="2000" dirty="0" smtClean="0"/>
              <a:t> without squeeze (12 nom b) </a:t>
            </a:r>
            <a:br>
              <a:rPr lang="en-US" sz="2000" dirty="0" smtClean="0"/>
            </a:br>
            <a:r>
              <a:rPr lang="en-US" sz="2000" dirty="0" smtClean="0"/>
              <a:t>		nominal bunches)</a:t>
            </a:r>
          </a:p>
          <a:p>
            <a:pPr>
              <a:tabLst>
                <a:tab pos="1314450" algn="l"/>
                <a:tab pos="2457450" algn="l"/>
              </a:tabLst>
            </a:pPr>
            <a:r>
              <a:rPr lang="en-US" sz="2000" dirty="0" smtClean="0"/>
              <a:t>Sun	04:00 	Loss maps at 4 </a:t>
            </a:r>
            <a:r>
              <a:rPr lang="en-US" sz="2000" dirty="0" err="1" smtClean="0"/>
              <a:t>TeV</a:t>
            </a:r>
            <a:r>
              <a:rPr lang="en-US" sz="2000" dirty="0" smtClean="0"/>
              <a:t> (or injection)</a:t>
            </a:r>
            <a:br>
              <a:rPr lang="en-US" sz="2000" dirty="0" smtClean="0"/>
            </a:br>
            <a:r>
              <a:rPr lang="en-US" sz="2000" dirty="0" smtClean="0"/>
              <a:t>	12:00 	</a:t>
            </a:r>
            <a:r>
              <a:rPr lang="en-US" sz="2000" dirty="0" smtClean="0"/>
              <a:t>Inject and dump work</a:t>
            </a:r>
            <a:br>
              <a:rPr lang="en-US" sz="2000" dirty="0" smtClean="0"/>
            </a:br>
            <a:r>
              <a:rPr lang="en-US" sz="2000" dirty="0" smtClean="0"/>
              <a:t>		Qualification </a:t>
            </a:r>
            <a:r>
              <a:rPr lang="en-US" sz="2000" dirty="0" smtClean="0"/>
              <a:t>ramp with final processes (ramp, </a:t>
            </a:r>
            <a:br>
              <a:rPr lang="en-US" sz="2000" dirty="0" smtClean="0"/>
            </a:br>
            <a:r>
              <a:rPr lang="en-US" sz="2000" dirty="0" smtClean="0"/>
              <a:t>		squeeze, collide)</a:t>
            </a:r>
            <a:br>
              <a:rPr lang="en-US" sz="2000" dirty="0" smtClean="0"/>
            </a:br>
            <a:endParaRPr lang="en-US" sz="2000" dirty="0" smtClean="0"/>
          </a:p>
          <a:p>
            <a:pPr>
              <a:tabLst>
                <a:tab pos="1314450" algn="l"/>
                <a:tab pos="2457450" algn="l"/>
              </a:tabLst>
            </a:pPr>
            <a:r>
              <a:rPr lang="en-US" sz="2000" dirty="0" smtClean="0"/>
              <a:t>Next week: Set-up for 50ns</a:t>
            </a:r>
            <a:endParaRPr lang="en-US" sz="2000" dirty="0"/>
          </a:p>
        </p:txBody>
      </p:sp>
      <p:sp>
        <p:nvSpPr>
          <p:cNvPr id="3" name="Title 2"/>
          <p:cNvSpPr>
            <a:spLocks noGrp="1"/>
          </p:cNvSpPr>
          <p:nvPr>
            <p:ph type="title"/>
          </p:nvPr>
        </p:nvSpPr>
        <p:spPr/>
        <p:txBody>
          <a:bodyPr/>
          <a:lstStyle/>
          <a:p>
            <a:r>
              <a:rPr lang="en-US" dirty="0" smtClean="0"/>
              <a:t>Ahead</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r>
              <a:rPr lang="en-US" dirty="0" smtClean="0"/>
              <a:t>13:06 Start ramp with 2 nominal bunches per beam. </a:t>
            </a:r>
          </a:p>
          <a:p>
            <a:pPr lvl="1"/>
            <a:r>
              <a:rPr lang="en-US" dirty="0" smtClean="0"/>
              <a:t>RF blow-up on. </a:t>
            </a:r>
          </a:p>
          <a:p>
            <a:pPr lvl="1"/>
            <a:r>
              <a:rPr lang="en-US" dirty="0" smtClean="0"/>
              <a:t>Transverse </a:t>
            </a:r>
            <a:r>
              <a:rPr lang="en-US" dirty="0" err="1" smtClean="0"/>
              <a:t>emittance</a:t>
            </a:r>
            <a:r>
              <a:rPr lang="en-US" dirty="0" smtClean="0"/>
              <a:t> very large, as requested (4.5 micron norm. at injection, 5 – 6 micron at top energy). </a:t>
            </a:r>
          </a:p>
          <a:p>
            <a:pPr lvl="1"/>
            <a:r>
              <a:rPr lang="en-US" dirty="0" smtClean="0"/>
              <a:t>Smooth </a:t>
            </a:r>
            <a:r>
              <a:rPr lang="en-US" b="1" dirty="0" smtClean="0">
                <a:solidFill>
                  <a:srgbClr val="FF0000"/>
                </a:solidFill>
              </a:rPr>
              <a:t>scraping of 15% of beam intensity</a:t>
            </a:r>
            <a:r>
              <a:rPr lang="en-US" dirty="0" smtClean="0"/>
              <a:t>.</a:t>
            </a:r>
          </a:p>
          <a:p>
            <a:pPr lvl="1"/>
            <a:r>
              <a:rPr lang="en-US" dirty="0" smtClean="0"/>
              <a:t>Primary collimators moving in from 5.7 to 4.3 nominal beam sigma.</a:t>
            </a:r>
          </a:p>
          <a:p>
            <a:pPr lvl="1"/>
            <a:r>
              <a:rPr lang="en-US" dirty="0" smtClean="0"/>
              <a:t>In real sigma: </a:t>
            </a:r>
            <a:r>
              <a:rPr lang="en-US" b="1" dirty="0" smtClean="0">
                <a:solidFill>
                  <a:srgbClr val="FF0000"/>
                </a:solidFill>
              </a:rPr>
              <a:t>5.0 </a:t>
            </a:r>
            <a:r>
              <a:rPr lang="en-US" b="1" dirty="0" smtClean="0">
                <a:solidFill>
                  <a:srgbClr val="FF0000"/>
                </a:solidFill>
                <a:latin typeface="Symbol" pitchFamily="18" charset="2"/>
              </a:rPr>
              <a:t>s</a:t>
            </a:r>
            <a:r>
              <a:rPr lang="en-US" b="1" dirty="0" smtClean="0">
                <a:solidFill>
                  <a:srgbClr val="FF0000"/>
                </a:solidFill>
              </a:rPr>
              <a:t> </a:t>
            </a:r>
            <a:r>
              <a:rPr lang="en-US" b="1" dirty="0" smtClean="0">
                <a:solidFill>
                  <a:srgbClr val="FF0000"/>
                </a:solidFill>
                <a:sym typeface="Wingdings" pitchFamily="2" charset="2"/>
              </a:rPr>
              <a:t> 3.4 </a:t>
            </a:r>
            <a:r>
              <a:rPr lang="en-US" b="1" dirty="0" smtClean="0">
                <a:solidFill>
                  <a:srgbClr val="FF0000"/>
                </a:solidFill>
                <a:latin typeface="Symbol" pitchFamily="18" charset="2"/>
                <a:sym typeface="Wingdings" pitchFamily="2" charset="2"/>
              </a:rPr>
              <a:t>s</a:t>
            </a:r>
            <a:r>
              <a:rPr lang="en-US" b="1" dirty="0" smtClean="0">
                <a:solidFill>
                  <a:srgbClr val="FF0000"/>
                </a:solidFill>
                <a:sym typeface="Wingdings" pitchFamily="2" charset="2"/>
              </a:rPr>
              <a:t> </a:t>
            </a:r>
            <a:r>
              <a:rPr lang="en-US" dirty="0" smtClean="0">
                <a:sym typeface="Wingdings" pitchFamily="2" charset="2"/>
              </a:rPr>
              <a:t>(measured </a:t>
            </a:r>
            <a:r>
              <a:rPr lang="en-US" dirty="0" err="1" smtClean="0">
                <a:sym typeface="Wingdings" pitchFamily="2" charset="2"/>
              </a:rPr>
              <a:t>emittance</a:t>
            </a:r>
            <a:r>
              <a:rPr lang="en-US" dirty="0" smtClean="0">
                <a:sym typeface="Wingdings" pitchFamily="2" charset="2"/>
              </a:rPr>
              <a:t>).</a:t>
            </a:r>
          </a:p>
          <a:p>
            <a:pPr lvl="1"/>
            <a:r>
              <a:rPr lang="en-US" dirty="0" smtClean="0">
                <a:sym typeface="Wingdings" pitchFamily="2" charset="2"/>
              </a:rPr>
              <a:t>In addition: not aligned.</a:t>
            </a:r>
            <a:endParaRPr lang="en-US" dirty="0" smtClean="0"/>
          </a:p>
          <a:p>
            <a:r>
              <a:rPr lang="en-US" dirty="0" smtClean="0"/>
              <a:t>13:43 Start of 4 </a:t>
            </a:r>
            <a:r>
              <a:rPr lang="en-US" dirty="0" err="1" smtClean="0"/>
              <a:t>TeV</a:t>
            </a:r>
            <a:r>
              <a:rPr lang="en-US" dirty="0" smtClean="0"/>
              <a:t> collimation alignment.</a:t>
            </a:r>
          </a:p>
          <a:p>
            <a:r>
              <a:rPr lang="en-US" dirty="0" smtClean="0"/>
              <a:t>15:53 Beams dumped.</a:t>
            </a:r>
          </a:p>
          <a:p>
            <a:pPr lvl="1"/>
            <a:r>
              <a:rPr lang="en-US" dirty="0" smtClean="0"/>
              <a:t>due to beam loss in Q7 of IR3</a:t>
            </a:r>
          </a:p>
          <a:p>
            <a:pPr lvl="1"/>
            <a:r>
              <a:rPr lang="en-US" dirty="0" smtClean="0"/>
              <a:t>induced by longitudinal beam instability (phase loop with zero gain) and a small orbit correction.</a:t>
            </a:r>
          </a:p>
        </p:txBody>
      </p:sp>
      <p:sp>
        <p:nvSpPr>
          <p:cNvPr id="3" name="Title 2"/>
          <p:cNvSpPr>
            <a:spLocks noGrp="1"/>
          </p:cNvSpPr>
          <p:nvPr>
            <p:ph type="title"/>
          </p:nvPr>
        </p:nvSpPr>
        <p:spPr/>
        <p:txBody>
          <a:bodyPr/>
          <a:lstStyle/>
          <a:p>
            <a:r>
              <a:rPr lang="de-DE" dirty="0" smtClean="0"/>
              <a:t>Wed 28.03.12</a:t>
            </a:r>
            <a:endParaRPr lang="de-DE" sz="2000"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ic13-4.png"/>
          <p:cNvPicPr>
            <a:picLocks noGrp="1" noChangeAspect="1"/>
          </p:cNvPicPr>
          <p:nvPr>
            <p:ph idx="1"/>
          </p:nvPr>
        </p:nvPicPr>
        <p:blipFill>
          <a:blip r:embed="rId2" cstate="print"/>
          <a:srcRect b="58119"/>
          <a:stretch>
            <a:fillRect/>
          </a:stretch>
        </p:blipFill>
        <p:spPr>
          <a:xfrm>
            <a:off x="323410" y="908650"/>
            <a:ext cx="8466364" cy="3024420"/>
          </a:xfrm>
        </p:spPr>
      </p:pic>
      <p:sp>
        <p:nvSpPr>
          <p:cNvPr id="3" name="Title 2"/>
          <p:cNvSpPr>
            <a:spLocks noGrp="1"/>
          </p:cNvSpPr>
          <p:nvPr>
            <p:ph type="title"/>
          </p:nvPr>
        </p:nvSpPr>
        <p:spPr/>
        <p:txBody>
          <a:bodyPr/>
          <a:lstStyle/>
          <a:p>
            <a:r>
              <a:rPr lang="en-US" dirty="0" smtClean="0"/>
              <a:t>Lifetime with Tight Coll. + Large </a:t>
            </a:r>
            <a:r>
              <a:rPr lang="en-US" dirty="0" err="1" smtClean="0"/>
              <a:t>Emittance</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cxnSp>
        <p:nvCxnSpPr>
          <p:cNvPr id="8" name="Straight Arrow Connector 7"/>
          <p:cNvCxnSpPr/>
          <p:nvPr/>
        </p:nvCxnSpPr>
        <p:spPr bwMode="auto">
          <a:xfrm flipV="1">
            <a:off x="7092350" y="3429000"/>
            <a:ext cx="360050" cy="100814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9" name="TextBox 8"/>
          <p:cNvSpPr txBox="1"/>
          <p:nvPr/>
        </p:nvSpPr>
        <p:spPr>
          <a:xfrm>
            <a:off x="6732300" y="4469090"/>
            <a:ext cx="768160" cy="400110"/>
          </a:xfrm>
          <a:prstGeom prst="rect">
            <a:avLst/>
          </a:prstGeom>
          <a:noFill/>
        </p:spPr>
        <p:txBody>
          <a:bodyPr wrap="none" rtlCol="0">
            <a:spAutoFit/>
          </a:bodyPr>
          <a:lstStyle/>
          <a:p>
            <a:r>
              <a:rPr lang="en-US" dirty="0" smtClean="0"/>
              <a:t>ramp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ic13-1.bmp"/>
          <p:cNvPicPr>
            <a:picLocks noGrp="1" noChangeAspect="1"/>
          </p:cNvPicPr>
          <p:nvPr>
            <p:ph idx="1"/>
          </p:nvPr>
        </p:nvPicPr>
        <p:blipFill>
          <a:blip r:embed="rId2" cstate="print"/>
          <a:srcRect b="35143"/>
          <a:stretch>
            <a:fillRect/>
          </a:stretch>
        </p:blipFill>
        <p:spPr>
          <a:xfrm>
            <a:off x="500063" y="1075354"/>
            <a:ext cx="8229600" cy="3217766"/>
          </a:xfrm>
        </p:spPr>
      </p:pic>
      <p:sp>
        <p:nvSpPr>
          <p:cNvPr id="3" name="Title 2"/>
          <p:cNvSpPr>
            <a:spLocks noGrp="1"/>
          </p:cNvSpPr>
          <p:nvPr>
            <p:ph type="title"/>
          </p:nvPr>
        </p:nvSpPr>
        <p:spPr/>
        <p:txBody>
          <a:bodyPr/>
          <a:lstStyle/>
          <a:p>
            <a:r>
              <a:rPr lang="en-US" dirty="0" smtClean="0"/>
              <a:t>Beam loss during ramp</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
        <p:nvSpPr>
          <p:cNvPr id="3073" name="AutoShape 1" descr="https://ab-dep-op-elogbook.web.cern.ch/ab-dep-op-elogbook/elogbook/secure/attach.php?attachId=1229843&amp;type=png&amp;fname=20120328132157.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4" name="AutoShape 2" descr="https://ab-dep-op-elogbook.web.cern.ch/ab-dep-op-elogbook/elogbook/secure/attach.php?attachId=1229843&amp;type=png&amp;fname=20120328132157.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rot="18024572">
            <a:off x="7493484" y="2725321"/>
            <a:ext cx="768160" cy="400110"/>
          </a:xfrm>
          <a:prstGeom prst="rect">
            <a:avLst/>
          </a:prstGeom>
          <a:noFill/>
        </p:spPr>
        <p:txBody>
          <a:bodyPr wrap="none" rtlCol="0">
            <a:spAutoFit/>
          </a:bodyPr>
          <a:lstStyle/>
          <a:p>
            <a:r>
              <a:rPr lang="en-US" dirty="0" smtClean="0"/>
              <a:t>ramp</a:t>
            </a:r>
            <a:endParaRPr lang="en-US" dirty="0"/>
          </a:p>
        </p:txBody>
      </p:sp>
      <p:sp>
        <p:nvSpPr>
          <p:cNvPr id="10" name="Rectangle 9"/>
          <p:cNvSpPr/>
          <p:nvPr/>
        </p:nvSpPr>
        <p:spPr>
          <a:xfrm>
            <a:off x="504070" y="4573637"/>
            <a:ext cx="4572000" cy="1015663"/>
          </a:xfrm>
          <a:prstGeom prst="rect">
            <a:avLst/>
          </a:prstGeom>
        </p:spPr>
        <p:txBody>
          <a:bodyPr>
            <a:spAutoFit/>
          </a:bodyPr>
          <a:lstStyle/>
          <a:p>
            <a:pPr algn="l"/>
            <a:r>
              <a:rPr lang="en-US" dirty="0" smtClean="0"/>
              <a:t>Transverse </a:t>
            </a:r>
            <a:r>
              <a:rPr lang="en-US" dirty="0" err="1" smtClean="0"/>
              <a:t>emittance</a:t>
            </a:r>
            <a:r>
              <a:rPr lang="en-US" dirty="0" smtClean="0"/>
              <a:t> very large, as requested (4.5 micron norm. at injection, 5 – 6 micron at top energy).</a:t>
            </a:r>
            <a:endParaRPr lang="en-US" dirty="0"/>
          </a:p>
        </p:txBody>
      </p:sp>
      <p:sp>
        <p:nvSpPr>
          <p:cNvPr id="11" name="Rectangle 10"/>
          <p:cNvSpPr/>
          <p:nvPr/>
        </p:nvSpPr>
        <p:spPr>
          <a:xfrm>
            <a:off x="5472760" y="4472022"/>
            <a:ext cx="3491850" cy="1169551"/>
          </a:xfrm>
          <a:prstGeom prst="rect">
            <a:avLst/>
          </a:prstGeom>
        </p:spPr>
        <p:txBody>
          <a:bodyPr wrap="square">
            <a:spAutoFit/>
          </a:bodyPr>
          <a:lstStyle/>
          <a:p>
            <a:pPr lvl="1" indent="-457200"/>
            <a:r>
              <a:rPr lang="en-US" dirty="0" smtClean="0"/>
              <a:t>Collimator cut in real sigma:</a:t>
            </a:r>
          </a:p>
          <a:p>
            <a:pPr lvl="1"/>
            <a:r>
              <a:rPr lang="en-US" dirty="0" smtClean="0"/>
              <a:t> </a:t>
            </a:r>
            <a:r>
              <a:rPr lang="en-US" b="1" dirty="0" smtClean="0">
                <a:solidFill>
                  <a:srgbClr val="FF0000"/>
                </a:solidFill>
              </a:rPr>
              <a:t>5.0 </a:t>
            </a:r>
            <a:r>
              <a:rPr lang="en-US" b="1" dirty="0" smtClean="0">
                <a:solidFill>
                  <a:srgbClr val="FF0000"/>
                </a:solidFill>
                <a:latin typeface="Symbol" pitchFamily="18" charset="2"/>
              </a:rPr>
              <a:t>s</a:t>
            </a:r>
            <a:r>
              <a:rPr lang="en-US" b="1" dirty="0" smtClean="0">
                <a:solidFill>
                  <a:srgbClr val="FF0000"/>
                </a:solidFill>
              </a:rPr>
              <a:t> </a:t>
            </a:r>
            <a:r>
              <a:rPr lang="en-US" b="1" dirty="0" smtClean="0">
                <a:solidFill>
                  <a:srgbClr val="FF0000"/>
                </a:solidFill>
                <a:sym typeface="Wingdings" pitchFamily="2" charset="2"/>
              </a:rPr>
              <a:t> 3.4 </a:t>
            </a:r>
            <a:r>
              <a:rPr lang="en-US" b="1" dirty="0" smtClean="0">
                <a:solidFill>
                  <a:srgbClr val="FF0000"/>
                </a:solidFill>
                <a:latin typeface="Symbol" pitchFamily="18" charset="2"/>
                <a:sym typeface="Wingdings" pitchFamily="2" charset="2"/>
              </a:rPr>
              <a:t>s</a:t>
            </a:r>
            <a:r>
              <a:rPr lang="en-US" b="1" dirty="0" smtClean="0">
                <a:solidFill>
                  <a:srgbClr val="FF0000"/>
                </a:solidFill>
                <a:sym typeface="Wingdings" pitchFamily="2" charset="2"/>
              </a:rPr>
              <a:t> </a:t>
            </a:r>
            <a:br>
              <a:rPr lang="en-US" b="1" dirty="0" smtClean="0">
                <a:solidFill>
                  <a:srgbClr val="FF0000"/>
                </a:solidFill>
                <a:sym typeface="Wingdings" pitchFamily="2" charset="2"/>
              </a:rPr>
            </a:br>
            <a:r>
              <a:rPr lang="en-US" dirty="0" smtClean="0">
                <a:sym typeface="Wingdings" pitchFamily="2" charset="2"/>
              </a:rPr>
              <a:t>(measured </a:t>
            </a:r>
            <a:r>
              <a:rPr lang="en-US" dirty="0" err="1" smtClean="0">
                <a:sym typeface="Wingdings" pitchFamily="2" charset="2"/>
              </a:rPr>
              <a:t>emittance</a:t>
            </a:r>
            <a:r>
              <a:rPr lang="en-US" dirty="0" smtClean="0">
                <a:sym typeface="Wingdings" pitchFamily="2" charset="2"/>
              </a:rPr>
              <a:t>)</a:t>
            </a:r>
          </a:p>
        </p:txBody>
      </p:sp>
      <p:cxnSp>
        <p:nvCxnSpPr>
          <p:cNvPr id="13" name="Straight Arrow Connector 12"/>
          <p:cNvCxnSpPr>
            <a:stCxn id="11" idx="0"/>
          </p:cNvCxnSpPr>
          <p:nvPr/>
        </p:nvCxnSpPr>
        <p:spPr bwMode="auto">
          <a:xfrm flipV="1">
            <a:off x="7218685" y="3356990"/>
            <a:ext cx="449745" cy="1115032"/>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ic13-3.png"/>
          <p:cNvPicPr>
            <a:picLocks noGrp="1" noChangeAspect="1"/>
          </p:cNvPicPr>
          <p:nvPr>
            <p:ph idx="1"/>
          </p:nvPr>
        </p:nvPicPr>
        <p:blipFill>
          <a:blip r:embed="rId2" cstate="print"/>
          <a:stretch>
            <a:fillRect/>
          </a:stretch>
        </p:blipFill>
        <p:spPr>
          <a:xfrm>
            <a:off x="1355565" y="1000125"/>
            <a:ext cx="6518595" cy="5111750"/>
          </a:xfrm>
        </p:spPr>
      </p:pic>
      <p:sp>
        <p:nvSpPr>
          <p:cNvPr id="3" name="Title 2"/>
          <p:cNvSpPr>
            <a:spLocks noGrp="1"/>
          </p:cNvSpPr>
          <p:nvPr>
            <p:ph type="title"/>
          </p:nvPr>
        </p:nvSpPr>
        <p:spPr/>
        <p:txBody>
          <a:bodyPr/>
          <a:lstStyle/>
          <a:p>
            <a:r>
              <a:rPr lang="en-US" dirty="0" smtClean="0"/>
              <a:t>Collimator gaps at 4 </a:t>
            </a:r>
            <a:r>
              <a:rPr lang="en-US" dirty="0" err="1" smtClean="0"/>
              <a:t>TeV</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ic13-2.png"/>
          <p:cNvPicPr>
            <a:picLocks noGrp="1" noChangeAspect="1"/>
          </p:cNvPicPr>
          <p:nvPr>
            <p:ph idx="1"/>
          </p:nvPr>
        </p:nvPicPr>
        <p:blipFill>
          <a:blip r:embed="rId2" cstate="print"/>
          <a:srcRect t="39604" r="49781" b="29844"/>
          <a:stretch>
            <a:fillRect/>
          </a:stretch>
        </p:blipFill>
        <p:spPr>
          <a:xfrm>
            <a:off x="107380" y="836640"/>
            <a:ext cx="8855962" cy="2160300"/>
          </a:xfrm>
        </p:spPr>
      </p:pic>
      <p:sp>
        <p:nvSpPr>
          <p:cNvPr id="3" name="Title 2"/>
          <p:cNvSpPr>
            <a:spLocks noGrp="1"/>
          </p:cNvSpPr>
          <p:nvPr>
            <p:ph type="title"/>
          </p:nvPr>
        </p:nvSpPr>
        <p:spPr/>
        <p:txBody>
          <a:bodyPr/>
          <a:lstStyle/>
          <a:p>
            <a:r>
              <a:rPr lang="en-US" dirty="0" smtClean="0"/>
              <a:t>Orbit during ramp</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7" name="Content Placeholder 5" descr="pic13-2.png"/>
          <p:cNvPicPr>
            <a:picLocks noChangeAspect="1"/>
          </p:cNvPicPr>
          <p:nvPr/>
        </p:nvPicPr>
        <p:blipFill>
          <a:blip r:embed="rId2" cstate="print"/>
          <a:srcRect l="50218" t="39604" b="29844"/>
          <a:stretch>
            <a:fillRect/>
          </a:stretch>
        </p:blipFill>
        <p:spPr bwMode="auto">
          <a:xfrm>
            <a:off x="110541" y="3140960"/>
            <a:ext cx="8778898" cy="2160300"/>
          </a:xfrm>
          <a:prstGeom prst="rect">
            <a:avLst/>
          </a:prstGeom>
          <a:noFill/>
          <a:ln w="9525">
            <a:noFill/>
            <a:miter lim="800000"/>
            <a:headEnd/>
            <a:tailEnd/>
          </a:ln>
        </p:spPr>
      </p:pic>
      <p:sp>
        <p:nvSpPr>
          <p:cNvPr id="8" name="TextBox 7"/>
          <p:cNvSpPr txBox="1"/>
          <p:nvPr/>
        </p:nvSpPr>
        <p:spPr>
          <a:xfrm>
            <a:off x="2411700" y="5661310"/>
            <a:ext cx="4801314" cy="400110"/>
          </a:xfrm>
          <a:prstGeom prst="rect">
            <a:avLst/>
          </a:prstGeom>
          <a:noFill/>
        </p:spPr>
        <p:txBody>
          <a:bodyPr wrap="none" rtlCol="0">
            <a:spAutoFit/>
          </a:bodyPr>
          <a:lstStyle/>
          <a:p>
            <a:r>
              <a:rPr lang="en-US" dirty="0" smtClean="0"/>
              <a:t>…nice and stable within 50 – 100 micron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ic13-5.png"/>
          <p:cNvPicPr>
            <a:picLocks noGrp="1" noChangeAspect="1"/>
          </p:cNvPicPr>
          <p:nvPr>
            <p:ph idx="1"/>
          </p:nvPr>
        </p:nvPicPr>
        <p:blipFill>
          <a:blip r:embed="rId2" cstate="print"/>
          <a:stretch>
            <a:fillRect/>
          </a:stretch>
        </p:blipFill>
        <p:spPr>
          <a:xfrm>
            <a:off x="1310297" y="1000125"/>
            <a:ext cx="6609131" cy="5111750"/>
          </a:xfrm>
        </p:spPr>
      </p:pic>
      <p:sp>
        <p:nvSpPr>
          <p:cNvPr id="3" name="Title 2"/>
          <p:cNvSpPr>
            <a:spLocks noGrp="1"/>
          </p:cNvSpPr>
          <p:nvPr>
            <p:ph type="title"/>
          </p:nvPr>
        </p:nvSpPr>
        <p:spPr/>
        <p:txBody>
          <a:bodyPr/>
          <a:lstStyle/>
          <a:p>
            <a:r>
              <a:rPr lang="en-US" dirty="0" smtClean="0"/>
              <a:t>Collimator Setup Example</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Collimator alignment started at 13:45. The horizontal B1 and B2 TCPs were aligned, followed by the B1 and B2 TCPs in IR3.</a:t>
            </a:r>
          </a:p>
          <a:p>
            <a:r>
              <a:rPr lang="en-US" sz="2000" dirty="0" smtClean="0"/>
              <a:t>The horizontal B1 and B2 were aligned coarsely in parallel. The maximum number of steps taken by each collimator in sequential alignment after crosstalk during parallel movement needs to be increased from 100um to &gt; 150um.</a:t>
            </a:r>
          </a:p>
          <a:p>
            <a:r>
              <a:rPr lang="en-US" sz="2000" dirty="0" smtClean="0"/>
              <a:t>On occasions, the BLM spike recognition classified a VALID spike as INVALID, moving in the jaw further than was necessary (20um) until a VALID spike was classified. To be checked.</a:t>
            </a:r>
          </a:p>
          <a:p>
            <a:r>
              <a:rPr lang="en-US" sz="2000" b="1" dirty="0" smtClean="0">
                <a:solidFill>
                  <a:srgbClr val="FF0000"/>
                </a:solidFill>
              </a:rPr>
              <a:t>8 collimators in B1 and 1 collimator in B2 were aligned in 2 hours. </a:t>
            </a:r>
            <a:r>
              <a:rPr lang="en-US" sz="2000" dirty="0" smtClean="0"/>
              <a:t>However, ~30 minutes was spent re-aligning one of the IR3 collimators, as a large measured-to-nominal beam size ratio was noted for the 5 IR3 collimators (&gt; 140% up to ~175%).</a:t>
            </a:r>
          </a:p>
          <a:p>
            <a:r>
              <a:rPr lang="en-US" sz="2000" dirty="0" smtClean="0"/>
              <a:t>Collimator setup will resume tomorrow.</a:t>
            </a:r>
            <a:br>
              <a:rPr lang="en-US" sz="2000" dirty="0" smtClean="0"/>
            </a:br>
            <a:endParaRPr lang="en-US" sz="2000" dirty="0" smtClean="0"/>
          </a:p>
          <a:p>
            <a:pPr>
              <a:buNone/>
            </a:pPr>
            <a:r>
              <a:rPr lang="en-US" sz="2000" dirty="0" smtClean="0"/>
              <a:t>						</a:t>
            </a:r>
            <a:r>
              <a:rPr lang="en-US" sz="1800" i="1" dirty="0" smtClean="0"/>
              <a:t>RA, BS, GV, RB, SR, LL</a:t>
            </a: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Summary Collimation Setup (~2h)</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400" y="764630"/>
            <a:ext cx="8713210" cy="5760800"/>
          </a:xfrm>
        </p:spPr>
        <p:txBody>
          <a:bodyPr/>
          <a:lstStyle/>
          <a:p>
            <a:r>
              <a:rPr lang="en-US" sz="2000" dirty="0" smtClean="0"/>
              <a:t>In the first ramp with two nominal bunches per beam, the </a:t>
            </a:r>
            <a:r>
              <a:rPr lang="en-US" sz="2000" b="1" dirty="0" smtClean="0">
                <a:solidFill>
                  <a:srgbClr val="FF0000"/>
                </a:solidFill>
              </a:rPr>
              <a:t>phase noise excitation did not have constant power around the ring</a:t>
            </a:r>
            <a:r>
              <a:rPr lang="en-US" sz="2000" dirty="0" smtClean="0"/>
              <a:t>.</a:t>
            </a:r>
          </a:p>
          <a:p>
            <a:r>
              <a:rPr lang="en-US" sz="2000" dirty="0" smtClean="0"/>
              <a:t>This situation was used to achieve intentional different bunch lengths in an RF MD in 2011, but in normal operation, the excitation power must be identical for all bunches. </a:t>
            </a:r>
          </a:p>
          <a:p>
            <a:r>
              <a:rPr lang="en-US" sz="2000" dirty="0" smtClean="0"/>
              <a:t>The result was a </a:t>
            </a:r>
            <a:r>
              <a:rPr lang="en-US" sz="2000" b="1" dirty="0" smtClean="0">
                <a:solidFill>
                  <a:srgbClr val="FF0000"/>
                </a:solidFill>
              </a:rPr>
              <a:t>correct bunch length average </a:t>
            </a:r>
            <a:r>
              <a:rPr lang="en-US" sz="2000" dirty="0" smtClean="0"/>
              <a:t>(around 1.1 ns), thanks to the feedback adjusting the excitation amplitude from a measurement of bunch length mean, but different lengths for the two bunches.</a:t>
            </a:r>
          </a:p>
          <a:p>
            <a:r>
              <a:rPr lang="en-US" sz="2000" b="1" dirty="0" smtClean="0">
                <a:solidFill>
                  <a:srgbClr val="FF0000"/>
                </a:solidFill>
              </a:rPr>
              <a:t>Ring 1: Bunch 1 length 1.6 ns, bunch 2 length 0.6 ns</a:t>
            </a:r>
          </a:p>
          <a:p>
            <a:r>
              <a:rPr lang="en-US" sz="2000" b="1" dirty="0" smtClean="0">
                <a:solidFill>
                  <a:srgbClr val="FF0000"/>
                </a:solidFill>
              </a:rPr>
              <a:t>Ring 2: Bunch 1 length 1.4 ns, bunch 2 length 0.9 ns</a:t>
            </a:r>
          </a:p>
          <a:p>
            <a:r>
              <a:rPr lang="en-US" sz="2000" dirty="0" smtClean="0"/>
              <a:t>With 0.6 ns length, the second bunch of Beam 1 became unstable in the last part of the ramp (instability driven by the longitudinal broadband impedance). </a:t>
            </a:r>
          </a:p>
          <a:p>
            <a:r>
              <a:rPr lang="en-US" sz="2000" dirty="0" smtClean="0"/>
              <a:t>We observed </a:t>
            </a:r>
            <a:r>
              <a:rPr lang="en-US" sz="2000" b="1" dirty="0" err="1" smtClean="0">
                <a:solidFill>
                  <a:srgbClr val="FF0000"/>
                </a:solidFill>
              </a:rPr>
              <a:t>quadrupole</a:t>
            </a:r>
            <a:r>
              <a:rPr lang="en-US" sz="2000" b="1" dirty="0" smtClean="0">
                <a:solidFill>
                  <a:srgbClr val="FF0000"/>
                </a:solidFill>
              </a:rPr>
              <a:t> oscillations (bunch </a:t>
            </a:r>
            <a:r>
              <a:rPr lang="en-US" sz="2000" b="1" dirty="0" err="1" smtClean="0">
                <a:solidFill>
                  <a:srgbClr val="FF0000"/>
                </a:solidFill>
              </a:rPr>
              <a:t>lenght</a:t>
            </a:r>
            <a:r>
              <a:rPr lang="en-US" sz="2000" b="1" dirty="0" smtClean="0">
                <a:solidFill>
                  <a:srgbClr val="FF0000"/>
                </a:solidFill>
              </a:rPr>
              <a:t> modulation) of growing amplitude</a:t>
            </a:r>
            <a:r>
              <a:rPr lang="en-US" sz="2000" dirty="0" smtClean="0"/>
              <a:t>, resulting in </a:t>
            </a:r>
            <a:r>
              <a:rPr lang="en-US" sz="2000" dirty="0" err="1" smtClean="0"/>
              <a:t>debunching</a:t>
            </a:r>
            <a:r>
              <a:rPr lang="en-US" sz="2000" dirty="0" smtClean="0"/>
              <a:t> and finally beam dump caused by excess loss on momentum collimator. </a:t>
            </a:r>
            <a:endParaRPr lang="en-US" sz="2000" dirty="0"/>
          </a:p>
        </p:txBody>
      </p:sp>
      <p:sp>
        <p:nvSpPr>
          <p:cNvPr id="3" name="Title 2"/>
          <p:cNvSpPr>
            <a:spLocks noGrp="1"/>
          </p:cNvSpPr>
          <p:nvPr>
            <p:ph type="title"/>
          </p:nvPr>
        </p:nvSpPr>
        <p:spPr/>
        <p:txBody>
          <a:bodyPr/>
          <a:lstStyle/>
          <a:p>
            <a:r>
              <a:rPr lang="en-US" dirty="0" smtClean="0"/>
              <a:t>RF problems with longitudinal blow-up</a:t>
            </a:r>
            <a:endParaRPr lang="en-US" dirty="0"/>
          </a:p>
        </p:txBody>
      </p:sp>
      <p:sp>
        <p:nvSpPr>
          <p:cNvPr id="4" name="Date Placeholder 3"/>
          <p:cNvSpPr>
            <a:spLocks noGrp="1"/>
          </p:cNvSpPr>
          <p:nvPr>
            <p:ph type="dt" sz="half" idx="10"/>
          </p:nvPr>
        </p:nvSpPr>
        <p:spPr/>
        <p:txBody>
          <a:bodyPr/>
          <a:lstStyle/>
          <a:p>
            <a:pPr>
              <a:defRPr/>
            </a:pPr>
            <a:r>
              <a:rPr lang="en-US" smtClean="0"/>
              <a:t>29-03-2012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
        <p:nvSpPr>
          <p:cNvPr id="6" name="Rectangle 5"/>
          <p:cNvSpPr/>
          <p:nvPr/>
        </p:nvSpPr>
        <p:spPr>
          <a:xfrm>
            <a:off x="5416120" y="6228108"/>
            <a:ext cx="3540456" cy="369332"/>
          </a:xfrm>
          <a:prstGeom prst="rect">
            <a:avLst/>
          </a:prstGeom>
        </p:spPr>
        <p:txBody>
          <a:bodyPr wrap="none">
            <a:spAutoFit/>
          </a:bodyPr>
          <a:lstStyle/>
          <a:p>
            <a:r>
              <a:rPr lang="en-US" sz="1800" i="1" dirty="0" smtClean="0"/>
              <a:t>John, </a:t>
            </a:r>
            <a:r>
              <a:rPr lang="en-US" sz="1800" i="1" dirty="0" err="1" smtClean="0"/>
              <a:t>Themis</a:t>
            </a:r>
            <a:r>
              <a:rPr lang="en-US" sz="1800" i="1" dirty="0" smtClean="0"/>
              <a:t>, Andy and Philippe</a:t>
            </a:r>
            <a:endParaRPr lang="en-US" sz="1800" i="1"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48977</TotalTime>
  <Words>1232</Words>
  <Application>Microsoft Office PowerPoint</Application>
  <PresentationFormat>On-screen Show (4:3)</PresentationFormat>
  <Paragraphs>139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Pixel</vt:lpstr>
      <vt:lpstr>Wed 28.03.12</vt:lpstr>
      <vt:lpstr>Wed 28.03.12</vt:lpstr>
      <vt:lpstr>Lifetime with Tight Coll. + Large Emittance</vt:lpstr>
      <vt:lpstr>Beam loss during ramp</vt:lpstr>
      <vt:lpstr>Collimator gaps at 4 TeV</vt:lpstr>
      <vt:lpstr>Orbit during ramp</vt:lpstr>
      <vt:lpstr>Collimator Setup Example</vt:lpstr>
      <vt:lpstr>Summary Collimation Setup (~2h)</vt:lpstr>
      <vt:lpstr>RF problems with longitudinal blow-up</vt:lpstr>
      <vt:lpstr>RF Stability Issue</vt:lpstr>
      <vt:lpstr>RF problems with longitudinal blow-up</vt:lpstr>
      <vt:lpstr>Wed 28.03.12</vt:lpstr>
      <vt:lpstr>Lifetime with Tight Coll. + Normal Emittance</vt:lpstr>
      <vt:lpstr>Summary of injection protection studies</vt:lpstr>
      <vt:lpstr>Slide 15</vt:lpstr>
      <vt:lpstr>Thu 29.03.12</vt:lpstr>
      <vt:lpstr>Bunch Length Beam 1</vt:lpstr>
      <vt:lpstr>Bunch Length Beam 2</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2289</cp:revision>
  <dcterms:created xsi:type="dcterms:W3CDTF">2010-10-13T07:44:28Z</dcterms:created>
  <dcterms:modified xsi:type="dcterms:W3CDTF">2012-03-29T06:22:45Z</dcterms:modified>
</cp:coreProperties>
</file>