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36"/>
  </p:notesMasterIdLst>
  <p:handoutMasterIdLst>
    <p:handoutMasterId r:id="rId37"/>
  </p:handoutMasterIdLst>
  <p:sldIdLst>
    <p:sldId id="540" r:id="rId2"/>
    <p:sldId id="573" r:id="rId3"/>
    <p:sldId id="574" r:id="rId4"/>
    <p:sldId id="588" r:id="rId5"/>
    <p:sldId id="591" r:id="rId6"/>
    <p:sldId id="584" r:id="rId7"/>
    <p:sldId id="585" r:id="rId8"/>
    <p:sldId id="586" r:id="rId9"/>
    <p:sldId id="587" r:id="rId10"/>
    <p:sldId id="583" r:id="rId11"/>
    <p:sldId id="581" r:id="rId12"/>
    <p:sldId id="580" r:id="rId13"/>
    <p:sldId id="579" r:id="rId14"/>
    <p:sldId id="578" r:id="rId15"/>
    <p:sldId id="576" r:id="rId16"/>
    <p:sldId id="577" r:id="rId17"/>
    <p:sldId id="572" r:id="rId18"/>
    <p:sldId id="575" r:id="rId19"/>
    <p:sldId id="563" r:id="rId20"/>
    <p:sldId id="564" r:id="rId21"/>
    <p:sldId id="565" r:id="rId22"/>
    <p:sldId id="566" r:id="rId23"/>
    <p:sldId id="569" r:id="rId24"/>
    <p:sldId id="570" r:id="rId25"/>
    <p:sldId id="571" r:id="rId26"/>
    <p:sldId id="592" r:id="rId27"/>
    <p:sldId id="593" r:id="rId28"/>
    <p:sldId id="594" r:id="rId29"/>
    <p:sldId id="567" r:id="rId30"/>
    <p:sldId id="582" r:id="rId31"/>
    <p:sldId id="550" r:id="rId32"/>
    <p:sldId id="568" r:id="rId33"/>
    <p:sldId id="557" r:id="rId34"/>
    <p:sldId id="561" r:id="rId3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99"/>
    <a:srgbClr val="006600"/>
    <a:srgbClr val="FE8002"/>
    <a:srgbClr val="FD5C03"/>
    <a:srgbClr val="8C8C8C"/>
    <a:srgbClr val="02D002"/>
    <a:srgbClr val="99FF66"/>
    <a:srgbClr val="FF9999"/>
    <a:srgbClr val="8C9D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8" autoAdjust="0"/>
    <p:restoredTop sz="99274" autoAdjust="0"/>
  </p:normalViewPr>
  <p:slideViewPr>
    <p:cSldViewPr snapToObjects="1">
      <p:cViewPr>
        <p:scale>
          <a:sx n="60" d="100"/>
          <a:sy n="60" d="100"/>
        </p:scale>
        <p:origin x="-341" y="-552"/>
      </p:cViewPr>
      <p:guideLst>
        <p:guide orient="horz" pos="2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3/26/2012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3/26/2012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2012-03-26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LHC</a:t>
            </a:r>
            <a:r>
              <a:rPr lang="en-US" sz="1300" baseline="0" dirty="0" smtClean="0"/>
              <a:t> 8:30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J. Uythoven, E.B. Holzer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12</a:t>
            </a:r>
            <a:br>
              <a:rPr lang="en-US" dirty="0" smtClean="0"/>
            </a:br>
            <a:r>
              <a:rPr lang="en-US" dirty="0" smtClean="0"/>
              <a:t>Beam Commissioning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evening – injection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Aim: investigation on the origin of the vertical bump at the end of TI2 in </a:t>
            </a:r>
            <a:endParaRPr lang="en-US" dirty="0" smtClean="0"/>
          </a:p>
          <a:p>
            <a:r>
              <a:rPr lang="en-US" dirty="0" smtClean="0"/>
              <a:t>Scan of MKI delay and voltage: The settings of the MKI (delay and strength) were already optimized</a:t>
            </a:r>
          </a:p>
          <a:p>
            <a:r>
              <a:rPr lang="en-US" dirty="0" smtClean="0"/>
              <a:t>Can not get rid of the bump without creating injection oscillations</a:t>
            </a:r>
          </a:p>
          <a:p>
            <a:r>
              <a:rPr lang="en-US" dirty="0" smtClean="0"/>
              <a:t>But there is enough aperture available in the line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We can establish this year's reference with the bumps in.</a:t>
            </a:r>
          </a:p>
          <a:p>
            <a:pPr lvl="1"/>
            <a:r>
              <a:rPr lang="en-US" sz="2000" dirty="0" smtClean="0"/>
              <a:t>No losses observed with a bump up to 18 mm (~11sigma)</a:t>
            </a:r>
          </a:p>
          <a:p>
            <a:pPr lvl="1"/>
            <a:r>
              <a:rPr lang="en-US" sz="2000" dirty="0" smtClean="0"/>
              <a:t>Still unclear the origin of the bump (not there last year): roll angle of the MSI (vertical kick)? Realignment after layout change during TS?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</a:rPr>
              <a:t>To be investigated 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187504" y="4221088"/>
            <a:ext cx="6192808" cy="2376264"/>
            <a:chOff x="251400" y="692620"/>
            <a:chExt cx="6797744" cy="28323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00" y="692620"/>
              <a:ext cx="6797744" cy="283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3563860" y="1196690"/>
              <a:ext cx="0" cy="201628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0" y="112468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646" y="285292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TI2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915770" y="2276840"/>
              <a:ext cx="792110" cy="936130"/>
            </a:xfrm>
            <a:prstGeom prst="ellipse">
              <a:avLst/>
            </a:prstGeom>
            <a:noFill/>
            <a:ln w="28575" cap="sq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Philippe:</a:t>
            </a:r>
          </a:p>
          <a:p>
            <a:r>
              <a:rPr lang="en-GB" sz="2400" dirty="0" smtClean="0"/>
              <a:t>Good results from Blow-Up tests.</a:t>
            </a:r>
            <a:endParaRPr lang="en-US" sz="2400" dirty="0" smtClean="0"/>
          </a:p>
          <a:p>
            <a:pPr lvl="1"/>
            <a:r>
              <a:rPr lang="en-GB" sz="2400" dirty="0" smtClean="0"/>
              <a:t>Controlled blow-up tests show a nice (1-Exp[-t/tau]) response.</a:t>
            </a:r>
            <a:endParaRPr lang="en-US" sz="2400" dirty="0" smtClean="0"/>
          </a:p>
          <a:p>
            <a:pPr lvl="1"/>
            <a:r>
              <a:rPr lang="en-GB" sz="2400" dirty="0" smtClean="0"/>
              <a:t>Ramp with pilot (13:10), target at 1.2 ns. We get 1.17 ns both beams. Looks fine. However some length oscillations in the first few minutes. Will try another ramp without modification, then reduce gain.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Blow-UP tests - Tuesday</a:t>
            </a:r>
            <a:endParaRPr lang="en-US" dirty="0"/>
          </a:p>
        </p:txBody>
      </p:sp>
      <p:pic>
        <p:nvPicPr>
          <p:cNvPr id="4" name="Picture 2" descr="\\cern.ch\dfs\Users\e\eholzer\Documents\powerpoint\LHC_coordination\201203201356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40" y="4163020"/>
            <a:ext cx="7924800" cy="214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Ramp for testing of crossing through squeeze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144020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Thursday</a:t>
            </a:r>
          </a:p>
          <a:p>
            <a:r>
              <a:rPr lang="en-GB" sz="2400" dirty="0" smtClean="0"/>
              <a:t>First ramp lost at 3.8 TeV due to losses on BLMQL.O8L2. B2I10_MQML</a:t>
            </a:r>
          </a:p>
          <a:p>
            <a:r>
              <a:rPr lang="en-GB" sz="2400" dirty="0" smtClean="0"/>
              <a:t>Not really explained, </a:t>
            </a:r>
            <a:r>
              <a:rPr lang="en-US" sz="2400" dirty="0" smtClean="0"/>
              <a:t>unusual loss pattern </a:t>
            </a:r>
            <a:endParaRPr lang="en-GB" sz="2400" dirty="0" smtClean="0"/>
          </a:p>
          <a:p>
            <a:pPr lvl="1"/>
            <a:r>
              <a:rPr lang="en-GB" sz="2400" dirty="0" smtClean="0"/>
              <a:t>It is on the ms time scale, could be something UFO-like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2924930"/>
            <a:ext cx="6889180" cy="34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5004060" y="3501010"/>
            <a:ext cx="100814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436120" y="3140960"/>
            <a:ext cx="64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US" dirty="0" smtClean="0"/>
              <a:t>As you can see, the calorimeters and </a:t>
            </a:r>
            <a:r>
              <a:rPr lang="en-US" dirty="0" err="1" smtClean="0"/>
              <a:t>muon</a:t>
            </a:r>
            <a:r>
              <a:rPr lang="en-US" dirty="0" smtClean="0"/>
              <a:t> detectors were nicely illuminated, which allows us to time-align them.”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Splashes for ATLAS - Thursday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003" y="1556792"/>
            <a:ext cx="6119625" cy="47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Aperture at 4 TeV 0.6m – conclusion - Friday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5111750"/>
          </a:xfrm>
        </p:spPr>
        <p:txBody>
          <a:bodyPr/>
          <a:lstStyle/>
          <a:p>
            <a:r>
              <a:rPr lang="en-US" sz="2400" dirty="0" smtClean="0"/>
              <a:t>The bottlenecks are found in the triplet of IR1/5 as expected</a:t>
            </a:r>
          </a:p>
          <a:p>
            <a:pPr lvl="1"/>
            <a:r>
              <a:rPr lang="en-US" sz="2000" dirty="0" smtClean="0"/>
              <a:t>B1-V: limit in IP1-left (crossing plane). Aperture 11-11.5 </a:t>
            </a:r>
            <a:r>
              <a:rPr lang="en-US" sz="2000" dirty="0" err="1" smtClean="0"/>
              <a:t>sigmas</a:t>
            </a:r>
            <a:endParaRPr lang="en-US" sz="2000" dirty="0" smtClean="0"/>
          </a:p>
          <a:p>
            <a:pPr lvl="1"/>
            <a:r>
              <a:rPr lang="en-US" sz="2000" dirty="0" smtClean="0"/>
              <a:t>B1-H: limit in IP5 left (crossing plane). Aperture 11.5-12 </a:t>
            </a:r>
            <a:r>
              <a:rPr lang="en-US" sz="2000" dirty="0" err="1" smtClean="0"/>
              <a:t>sigmas</a:t>
            </a:r>
            <a:endParaRPr lang="en-US" sz="2000" dirty="0" smtClean="0"/>
          </a:p>
          <a:p>
            <a:pPr lvl="1"/>
            <a:r>
              <a:rPr lang="en-US" sz="2000" dirty="0" smtClean="0"/>
              <a:t>B2-V: limit IP1 right (crossing plane). Aperture 11-11.5 </a:t>
            </a:r>
            <a:r>
              <a:rPr lang="en-US" sz="2000" dirty="0" err="1" smtClean="0"/>
              <a:t>sigmas</a:t>
            </a:r>
            <a:endParaRPr lang="en-US" sz="2000" dirty="0" smtClean="0"/>
          </a:p>
          <a:p>
            <a:pPr lvl="1"/>
            <a:r>
              <a:rPr lang="en-US" sz="2000" dirty="0" smtClean="0"/>
              <a:t>B2-H: limit in </a:t>
            </a:r>
            <a:r>
              <a:rPr lang="en-US" sz="2000" b="1" dirty="0" smtClean="0">
                <a:solidFill>
                  <a:srgbClr val="FF0000"/>
                </a:solidFill>
              </a:rPr>
              <a:t>IP1 </a:t>
            </a:r>
            <a:r>
              <a:rPr lang="en-US" sz="2000" dirty="0" smtClean="0"/>
              <a:t>right (separation plane). Aperture 11.5-12 </a:t>
            </a:r>
            <a:r>
              <a:rPr lang="en-US" sz="2000" dirty="0" err="1" smtClean="0"/>
              <a:t>sigmas</a:t>
            </a:r>
            <a:endParaRPr lang="en-US" sz="2000" dirty="0" smtClean="0"/>
          </a:p>
          <a:p>
            <a:r>
              <a:rPr lang="en-US" sz="2400" dirty="0" smtClean="0"/>
              <a:t>The latter result is a bit puzzling as the limit should be in IP5 (crossing plane). This case was repeated several times, but the loss location was always confirmed.  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Beta* of 0.6 m looks promising</a:t>
            </a:r>
            <a:endParaRPr lang="en-GB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Blow up individual bunches with ADT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450 GeV loss maps - Saturday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268760"/>
            <a:ext cx="5861167" cy="45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058" y="2523207"/>
            <a:ext cx="4481414" cy="39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4906888" cy="5637212"/>
          </a:xfrm>
        </p:spPr>
        <p:txBody>
          <a:bodyPr/>
          <a:lstStyle/>
          <a:p>
            <a:r>
              <a:rPr lang="en-US" dirty="0" smtClean="0"/>
              <a:t>Summary (</a:t>
            </a:r>
            <a:r>
              <a:rPr lang="en-US" dirty="0" err="1" smtClean="0"/>
              <a:t>Gianluca,Stefano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automatic collimator alignment application </a:t>
            </a:r>
            <a:r>
              <a:rPr lang="en-US" dirty="0" smtClean="0"/>
              <a:t>was tested at 4 TeV, </a:t>
            </a:r>
            <a:r>
              <a:rPr lang="en-US" dirty="0" smtClean="0">
                <a:solidFill>
                  <a:srgbClr val="00B050"/>
                </a:solidFill>
              </a:rPr>
              <a:t>starting from end of ramp tight settings</a:t>
            </a:r>
            <a:r>
              <a:rPr lang="en-US" dirty="0" smtClean="0"/>
              <a:t>. The </a:t>
            </a:r>
            <a:r>
              <a:rPr lang="en-US" dirty="0" smtClean="0">
                <a:solidFill>
                  <a:srgbClr val="00B050"/>
                </a:solidFill>
              </a:rPr>
              <a:t>fast acquisition of the BLM data (12.5 Hz)</a:t>
            </a:r>
            <a:r>
              <a:rPr lang="en-US" dirty="0" smtClean="0"/>
              <a:t> was used, moving the collimator jaws with </a:t>
            </a:r>
            <a:r>
              <a:rPr lang="en-US" dirty="0" smtClean="0">
                <a:solidFill>
                  <a:srgbClr val="00B050"/>
                </a:solidFill>
              </a:rPr>
              <a:t>a 5um step size at 8Hz</a:t>
            </a:r>
            <a:r>
              <a:rPr lang="en-US" dirty="0" smtClean="0"/>
              <a:t>. The two horizontal primary collimators of B1 and B2 were aligned automatically, and this was followed by a parallel movement of all horizontal collimators towards the beam</a:t>
            </a:r>
          </a:p>
          <a:p>
            <a:pPr lvl="1"/>
            <a:r>
              <a:rPr lang="en-US" dirty="0" smtClean="0"/>
              <a:t>The parallel alignment was executed for </a:t>
            </a:r>
            <a:r>
              <a:rPr lang="en-US" dirty="0" smtClean="0">
                <a:solidFill>
                  <a:srgbClr val="00B050"/>
                </a:solidFill>
              </a:rPr>
              <a:t>20 minutes, during which ~15 collimators were coarsely aligned </a:t>
            </a:r>
            <a:r>
              <a:rPr lang="en-US" dirty="0" smtClean="0"/>
              <a:t>to the beam.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set-up at 4 TeV flat top - Saturday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401772" cy="395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beta* measurements (Rogelio, Glenn, etc.)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 methods: AC dipole and K-modulation (agree within error bars)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AC dipole betas are around 0.6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K-mod are closer 0.7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do not know the source of this systematic discrepancy. The K-mod measurement was done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differently to last year plus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lower beta* makes it more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sensitive to errors.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Both measurements give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slightly more </a:t>
            </a:r>
            <a:r>
              <a:rPr lang="en-US" dirty="0" err="1" smtClean="0">
                <a:solidFill>
                  <a:schemeClr val="accent2"/>
                </a:solidFill>
              </a:rPr>
              <a:t>lumi</a:t>
            </a:r>
            <a:r>
              <a:rPr lang="en-US" dirty="0" smtClean="0">
                <a:solidFill>
                  <a:schemeClr val="accent2"/>
                </a:solidFill>
              </a:rPr>
              <a:t> to IP5 but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consistent with no imbalance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within the error bars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IP5/IP1 imbalance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AC dipole: (1 +/- 7)%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K-mod: (3 +/- 11)%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92488" y="2420888"/>
          <a:ext cx="45720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99"/>
                <a:gridCol w="675282"/>
                <a:gridCol w="980902"/>
                <a:gridCol w="864096"/>
                <a:gridCol w="1080121"/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 dipole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Error AC dipole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K modulation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Error K modulation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B1HIP1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B1VIP1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B2HIP1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B2VIP1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B1HIP5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0.07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B1VIP5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0.07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B2HIP5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0.09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B2VIP5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0.07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074145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SUNDAY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8:30 – 9:00 off momentum loss maps at 450 GeV (+/- 500Hz)</a:t>
            </a:r>
          </a:p>
          <a:p>
            <a:r>
              <a:rPr lang="en-US" dirty="0" smtClean="0"/>
              <a:t>9:00 – 13:23 investigation into orbit kicks (B1 H); ramp and squeeze</a:t>
            </a:r>
          </a:p>
          <a:p>
            <a:r>
              <a:rPr lang="en-US" dirty="0" smtClean="0"/>
              <a:t>13:23 Dump: MPS test of FMCM_RD34.LR3</a:t>
            </a:r>
          </a:p>
          <a:p>
            <a:r>
              <a:rPr lang="en-US" dirty="0" smtClean="0"/>
              <a:t>13:30 M. Zerlauth changes the FMCM channel of RQ4.LR7 with the one of the RD34.LR7, to diagnose the problem on the FMCM of RD34.LR7. All FMCM channels at point 7 are masked in BIC.</a:t>
            </a:r>
          </a:p>
          <a:p>
            <a:r>
              <a:rPr lang="en-US" dirty="0" smtClean="0"/>
              <a:t>15:00 -24:00 set-up of injection protection using new software tool</a:t>
            </a:r>
          </a:p>
          <a:p>
            <a:pPr lvl="1"/>
            <a:r>
              <a:rPr lang="en-US" dirty="0" smtClean="0"/>
              <a:t>Inject and dump at every SPS super-cycle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25.3.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3645024"/>
            <a:ext cx="46188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3550" y="862512"/>
          <a:ext cx="8218488" cy="56628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0058"/>
                <a:gridCol w="648072"/>
                <a:gridCol w="720080"/>
                <a:gridCol w="648072"/>
                <a:gridCol w="5622206"/>
              </a:tblGrid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Ramp and squeeze test - injector stop (9 to 11)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2"/>
                          </a:solidFill>
                        </a:rPr>
                        <a:t>1.5</a:t>
                      </a:r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EDF intervention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553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Aperture measurements at injection (global) (TDI2/8 - VVGSH.78.6L7.B - BTVs, IP6 orbit bump?)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BGI B1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BLM MPS tests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K-modulation test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553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RF setting-up (long. Blow-up in the ramp), 1 bunch 8E10 p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ramp and squeeze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test </a:t>
                      </a:r>
                      <a:r>
                        <a:rPr lang="en-US" sz="1600" u="none" strike="noStrike" dirty="0" smtClean="0"/>
                        <a:t>stretched </a:t>
                      </a:r>
                      <a:r>
                        <a:rPr lang="en-US" sz="1600" u="none" strike="noStrike" dirty="0"/>
                        <a:t>squeeze function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Injection studies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Squeeze to 0.6 m revisited - optics (beta beat corrections)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WED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M/A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15.5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CC0099"/>
                          </a:solidFill>
                        </a:rPr>
                        <a:t>Collimation setting-up  450 GeV</a:t>
                      </a:r>
                      <a:endParaRPr lang="en-US" sz="1600" b="1" i="0" u="none" strike="noStrike" dirty="0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553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WED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Squeeze to 0.6 m corrected (lengthen squeeze function and correct orbit)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THU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TI8 stability check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THU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b* at 0.7 m and 0.6 m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THU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 </a:t>
                      </a:r>
                      <a:r>
                        <a:rPr lang="en-US" sz="1600" u="none" strike="noStrike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Splashes to ATLS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85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THU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Commission energy feedback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4904854" cy="1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feedback (which counteracts the horizontal offset created by the orbit feedback) corrects the </a:t>
            </a:r>
            <a:r>
              <a:rPr lang="en-US" dirty="0" smtClean="0">
                <a:solidFill>
                  <a:schemeClr val="accent2"/>
                </a:solidFill>
              </a:rPr>
              <a:t>average</a:t>
            </a:r>
            <a:r>
              <a:rPr lang="en-US" dirty="0" smtClean="0"/>
              <a:t> of the effect by using only arc CODs that have a non-negligible dispersion function.</a:t>
            </a:r>
          </a:p>
          <a:p>
            <a:r>
              <a:rPr lang="en-US" dirty="0" smtClean="0"/>
              <a:t>This Energy-FB correction COD pattern also </a:t>
            </a:r>
            <a:r>
              <a:rPr lang="en-US" dirty="0" smtClean="0">
                <a:solidFill>
                  <a:schemeClr val="accent2"/>
                </a:solidFill>
              </a:rPr>
              <a:t>creates a small orbit perturbation</a:t>
            </a:r>
            <a:r>
              <a:rPr lang="en-US" dirty="0" smtClean="0"/>
              <a:t>. It was initially believed that this is </a:t>
            </a:r>
            <a:r>
              <a:rPr lang="en-US" dirty="0" smtClean="0">
                <a:solidFill>
                  <a:schemeClr val="accent2"/>
                </a:solidFill>
              </a:rPr>
              <a:t>compensated by the Orbit-FB</a:t>
            </a:r>
            <a:r>
              <a:rPr lang="en-US" dirty="0" smtClean="0"/>
              <a:t>. But due to the limited number of </a:t>
            </a:r>
            <a:r>
              <a:rPr lang="en-US" dirty="0" err="1" smtClean="0"/>
              <a:t>eigenvalues</a:t>
            </a:r>
            <a:r>
              <a:rPr lang="en-US" dirty="0" smtClean="0"/>
              <a:t> used it is only partially corrected.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orbit ‘features’ from Energy and Orbit FB </a:t>
            </a:r>
            <a:r>
              <a:rPr lang="en-US" sz="2000" b="0" dirty="0" smtClean="0"/>
              <a:t>(Ralph, </a:t>
            </a:r>
            <a:r>
              <a:rPr lang="en-US" sz="2000" b="0" dirty="0" err="1" smtClean="0"/>
              <a:t>Joerg</a:t>
            </a:r>
            <a:r>
              <a:rPr lang="en-US" sz="2000" b="0" dirty="0" smtClean="0"/>
              <a:t>)</a:t>
            </a:r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068960"/>
            <a:ext cx="5120878" cy="1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40928"/>
          <a:stretch>
            <a:fillRect/>
          </a:stretch>
        </p:blipFill>
        <p:spPr bwMode="auto">
          <a:xfrm>
            <a:off x="1" y="4869159"/>
            <a:ext cx="4860032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b="45359"/>
          <a:stretch>
            <a:fillRect/>
          </a:stretch>
        </p:blipFill>
        <p:spPr bwMode="auto">
          <a:xfrm>
            <a:off x="4067944" y="5301208"/>
            <a:ext cx="497686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time being the </a:t>
            </a:r>
            <a:r>
              <a:rPr lang="en-US" dirty="0" smtClean="0">
                <a:solidFill>
                  <a:schemeClr val="accent2"/>
                </a:solidFill>
              </a:rPr>
              <a:t>number of </a:t>
            </a:r>
            <a:r>
              <a:rPr lang="en-US" dirty="0" err="1" smtClean="0">
                <a:solidFill>
                  <a:schemeClr val="accent2"/>
                </a:solidFill>
              </a:rPr>
              <a:t>eigenvalues</a:t>
            </a:r>
            <a:r>
              <a:rPr lang="en-US" dirty="0" smtClean="0">
                <a:solidFill>
                  <a:schemeClr val="accent2"/>
                </a:solidFill>
              </a:rPr>
              <a:t> has been reduced to 400 for the horizontal plane</a:t>
            </a:r>
            <a:r>
              <a:rPr lang="en-US" dirty="0" smtClean="0"/>
              <a:t>. This mitigates the initial effect of the Orbit-FB induced energy trims and thus </a:t>
            </a:r>
            <a:r>
              <a:rPr lang="en-US" dirty="0" smtClean="0">
                <a:solidFill>
                  <a:schemeClr val="accent2"/>
                </a:solidFill>
              </a:rPr>
              <a:t>reduces the necessary Energy-FB corrections</a:t>
            </a:r>
            <a:r>
              <a:rPr lang="en-US" dirty="0" smtClean="0"/>
              <a:t> and therefore the pattern introduced by it. </a:t>
            </a:r>
          </a:p>
          <a:p>
            <a:r>
              <a:rPr lang="en-US" dirty="0" smtClean="0"/>
              <a:t>The next version will use an energy trim pattern that by-design compensates for the known orbit effect.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deployment planned for Monday</a:t>
            </a:r>
          </a:p>
          <a:p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Ramp and Squeeze:</a:t>
            </a:r>
          </a:p>
          <a:p>
            <a:pPr lvl="1"/>
            <a:r>
              <a:rPr lang="en-US" dirty="0" smtClean="0"/>
              <a:t>Lifetime low (especially B2)</a:t>
            </a:r>
          </a:p>
          <a:p>
            <a:pPr lvl="1"/>
            <a:r>
              <a:rPr lang="en-US" dirty="0" smtClean="0"/>
              <a:t>At the end of the squeeze - RT trims are now good.</a:t>
            </a:r>
          </a:p>
          <a:p>
            <a:pPr lvl="1"/>
            <a:r>
              <a:rPr lang="en-US" dirty="0" smtClean="0"/>
              <a:t>Did not continue to collisions, because the TCTs in IR8 are not properly placed to change the crossing angles.</a:t>
            </a:r>
          </a:p>
          <a:p>
            <a:pPr lvl="1"/>
            <a:r>
              <a:rPr lang="en-US" dirty="0" smtClean="0"/>
              <a:t>TCTs in IR8 do not follow the bump shape evolution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strong losses in the squeeze.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and Squeeze pilot with tight collimators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78520"/>
            <a:ext cx="836327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28280"/>
            <a:ext cx="8147050" cy="39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18:00 XPOC B1 failure – BIS and LBDS teams checking:</a:t>
            </a:r>
          </a:p>
          <a:p>
            <a:pPr lvl="1"/>
            <a:r>
              <a:rPr lang="en-US" dirty="0" smtClean="0"/>
              <a:t>When the beam dump triggered there was a problem with sending the </a:t>
            </a:r>
            <a:r>
              <a:rPr lang="en-US" dirty="0" err="1" smtClean="0"/>
              <a:t>user_permit</a:t>
            </a:r>
            <a:r>
              <a:rPr lang="en-US" dirty="0" smtClean="0"/>
              <a:t> = false from the LBDS to the Injection BIC. The problem was that the </a:t>
            </a:r>
            <a:r>
              <a:rPr lang="en-US" dirty="0" smtClean="0">
                <a:solidFill>
                  <a:schemeClr val="accent2"/>
                </a:solidFill>
              </a:rPr>
              <a:t>redundancy as seen by the injection BIC was not preserved, as the A-loop signal was not received</a:t>
            </a:r>
            <a:r>
              <a:rPr lang="en-US" dirty="0" smtClean="0"/>
              <a:t>. This means that either there was an issue with the CIBU at pt 6 or that the loop A signal for the injection BIC was not generated by the LBDS. This latter option is suspected.</a:t>
            </a:r>
          </a:p>
          <a:p>
            <a:pPr lvl="1"/>
            <a:r>
              <a:rPr lang="en-US" dirty="0" smtClean="0"/>
              <a:t>The problem occurred during the arming sequence and the </a:t>
            </a:r>
            <a:r>
              <a:rPr lang="en-US" dirty="0" smtClean="0">
                <a:solidFill>
                  <a:schemeClr val="accent2"/>
                </a:solidFill>
              </a:rPr>
              <a:t>BIS loop A was never armed</a:t>
            </a:r>
            <a:r>
              <a:rPr lang="en-US" dirty="0" smtClean="0"/>
              <a:t> (but the B loop was). </a:t>
            </a:r>
            <a:r>
              <a:rPr lang="en-US" dirty="0" smtClean="0">
                <a:solidFill>
                  <a:srgbClr val="00B050"/>
                </a:solidFill>
              </a:rPr>
              <a:t>There was no badly executed beam dump with missing redundancy, so the beam dumping system is again declared fully functional and safe.</a:t>
            </a: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We don't know why the arming sequence failed, but this is not safety critical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cont.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Golden trajectories for both beams</a:t>
            </a:r>
            <a:r>
              <a:rPr lang="en-US" dirty="0" smtClean="0"/>
              <a:t> have been established. References trimmed, interlock settings updated.</a:t>
            </a:r>
          </a:p>
          <a:p>
            <a:r>
              <a:rPr lang="en-US" dirty="0" smtClean="0"/>
              <a:t>Lost time due to various problems (beam dump and debugging of new software tool to automatically set up the TCDIs)</a:t>
            </a:r>
          </a:p>
          <a:p>
            <a:r>
              <a:rPr lang="en-US" dirty="0" smtClean="0"/>
              <a:t>Eventually set up collimators in TI 2 partially using tool and partially</a:t>
            </a:r>
            <a:br>
              <a:rPr lang="en-US" dirty="0" smtClean="0"/>
            </a:br>
            <a:r>
              <a:rPr lang="en-US" dirty="0" smtClean="0"/>
              <a:t>manually. Cross-checked 3 collimators. </a:t>
            </a:r>
            <a:r>
              <a:rPr lang="en-US" dirty="0" smtClean="0">
                <a:solidFill>
                  <a:schemeClr val="accent2"/>
                </a:solidFill>
              </a:rPr>
              <a:t>TI 2 is fully set up</a:t>
            </a:r>
            <a:r>
              <a:rPr lang="en-US" dirty="0" smtClean="0"/>
              <a:t>. The </a:t>
            </a:r>
            <a:r>
              <a:rPr lang="en-US" dirty="0" smtClean="0">
                <a:solidFill>
                  <a:schemeClr val="accent2"/>
                </a:solidFill>
              </a:rPr>
              <a:t>injection settings are already updated (5 sigma</a:t>
            </a:r>
            <a:r>
              <a:rPr lang="en-US" dirty="0" smtClean="0"/>
              <a:t> for the time being). Validation still missing. </a:t>
            </a:r>
            <a:r>
              <a:rPr lang="en-US" dirty="0" smtClean="0">
                <a:solidFill>
                  <a:schemeClr val="accent2"/>
                </a:solidFill>
              </a:rPr>
              <a:t>Checked losses with one nominal bunch. Looks good.</a:t>
            </a:r>
            <a:endParaRPr lang="en-US" dirty="0" smtClean="0"/>
          </a:p>
          <a:p>
            <a:r>
              <a:rPr lang="en-US" dirty="0" smtClean="0"/>
              <a:t>Noticed that the new LIC BLMs read more about two orders of magnitude higher than the adjacent monitors. Could become a problem for higher intensities.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TI 8 could not be done yet. Left them at +/-10 sigma (centered around zero).</a:t>
            </a:r>
          </a:p>
          <a:p>
            <a:pPr lvl="1"/>
            <a:r>
              <a:rPr lang="en-US" dirty="0" smtClean="0"/>
              <a:t>Loss level acceptable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injection protection set-up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24:00 – 01:00 ADT fast losses test – one  pilot at 450 GeV</a:t>
            </a:r>
          </a:p>
          <a:p>
            <a:r>
              <a:rPr lang="en-US" dirty="0" smtClean="0"/>
              <a:t>Achieved very fast losses (could be used for UFO studies)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Sunday, cont.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23609"/>
            <a:ext cx="5568280" cy="47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1:21 reboot cfv-ua47-bctfra because no FBCT data in fixed display: afterwards different intensity in different applications (B1)</a:t>
            </a:r>
          </a:p>
          <a:p>
            <a:r>
              <a:rPr lang="en-US" dirty="0" smtClean="0"/>
              <a:t>2:00 the </a:t>
            </a:r>
            <a:r>
              <a:rPr lang="en-US" dirty="0" err="1" smtClean="0"/>
              <a:t>recabled</a:t>
            </a:r>
            <a:r>
              <a:rPr lang="en-US" dirty="0" smtClean="0"/>
              <a:t> ADT system (</a:t>
            </a:r>
            <a:r>
              <a:rPr lang="en-US" dirty="0" err="1" smtClean="0"/>
              <a:t>Hor</a:t>
            </a:r>
            <a:r>
              <a:rPr lang="en-US" dirty="0" smtClean="0"/>
              <a:t> B2) was set up for pilot intensity</a:t>
            </a:r>
          </a:p>
          <a:p>
            <a:r>
              <a:rPr lang="en-US" dirty="0" smtClean="0"/>
              <a:t>2:00 – 3:00 BGI test B1,</a:t>
            </a:r>
            <a:br>
              <a:rPr lang="en-US" dirty="0" smtClean="0"/>
            </a:br>
            <a:r>
              <a:rPr lang="en-US" dirty="0" smtClean="0"/>
              <a:t> 4 nominal bunches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3:00 – 3:30 LBDS: re-triggering error, B2 LBDS, on MKD K. </a:t>
            </a:r>
          </a:p>
          <a:p>
            <a:r>
              <a:rPr lang="en-US" dirty="0" smtClean="0"/>
              <a:t>3:30 – 8:00 beta* with k-modulation,1.2e10 for each beam at 0.6 m, collimators stay at injection setting</a:t>
            </a:r>
          </a:p>
          <a:p>
            <a:pPr lvl="1"/>
            <a:r>
              <a:rPr lang="en-US" dirty="0" smtClean="0"/>
              <a:t>Bumps in the orbit through the ramp (both beams) and big kicks</a:t>
            </a:r>
          </a:p>
          <a:p>
            <a:pPr lvl="1"/>
            <a:r>
              <a:rPr lang="en-US" dirty="0" smtClean="0"/>
              <a:t>Orbit looks good as soon as in ‘squeeze’ (also RT kicks reduced)</a:t>
            </a:r>
          </a:p>
          <a:p>
            <a:endParaRPr lang="en-US" dirty="0" smtClean="0"/>
          </a:p>
          <a:p>
            <a:r>
              <a:rPr lang="en-US" dirty="0" smtClean="0"/>
              <a:t>8:00 lost </a:t>
            </a:r>
            <a:r>
              <a:rPr lang="en-US" dirty="0" err="1" smtClean="0"/>
              <a:t>cryo</a:t>
            </a:r>
            <a:r>
              <a:rPr lang="en-US" dirty="0" smtClean="0"/>
              <a:t> – expected back at around 12:00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Night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096344" cy="15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at 3.6 TeV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322" y="908720"/>
            <a:ext cx="6705054" cy="27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322" y="3717032"/>
            <a:ext cx="6705054" cy="272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in Squeeze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330" y="908720"/>
            <a:ext cx="6633046" cy="265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6624736" cy="269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dumps were used:</a:t>
            </a:r>
          </a:p>
          <a:p>
            <a:pPr lvl="1"/>
            <a:r>
              <a:rPr lang="en-US" dirty="0" smtClean="0"/>
              <a:t>MPS tests (FMCM test by switching off war magnets)</a:t>
            </a:r>
          </a:p>
          <a:p>
            <a:pPr lvl="1"/>
            <a:r>
              <a:rPr lang="en-US" dirty="0" smtClean="0"/>
              <a:t>Test the different possibilities to dump the beam</a:t>
            </a:r>
          </a:p>
          <a:p>
            <a:r>
              <a:rPr lang="en-US" dirty="0" smtClean="0"/>
              <a:t>Feed forward QH/QV from ‘bare’ ramp - beam 1 only</a:t>
            </a:r>
          </a:p>
          <a:p>
            <a:r>
              <a:rPr lang="en-US" dirty="0" smtClean="0"/>
              <a:t>Landau damping </a:t>
            </a:r>
            <a:r>
              <a:rPr lang="en-US" dirty="0" err="1" smtClean="0"/>
              <a:t>octupoles</a:t>
            </a:r>
            <a:r>
              <a:rPr lang="en-US" dirty="0" smtClean="0"/>
              <a:t> trimmed up to last year's level at end of ramp</a:t>
            </a:r>
          </a:p>
          <a:p>
            <a:r>
              <a:rPr lang="en-US" dirty="0" smtClean="0"/>
              <a:t>Beam lifetime (longitudinal blow-up together with the </a:t>
            </a:r>
            <a:r>
              <a:rPr lang="en-US" dirty="0" err="1" smtClean="0"/>
              <a:t>dp</a:t>
            </a:r>
            <a:r>
              <a:rPr lang="en-US" dirty="0" smtClean="0"/>
              <a:t>/p modulation for the chromaticity measurement) solved? – tests needed</a:t>
            </a:r>
          </a:p>
          <a:p>
            <a:pPr marL="228600" lvl="1" indent="-228600">
              <a:buClrTx/>
            </a:pPr>
            <a:r>
              <a:rPr lang="en-US" dirty="0" smtClean="0"/>
              <a:t>TCTVA.L2 out at injection as it shadows TDI</a:t>
            </a:r>
          </a:p>
          <a:p>
            <a:pPr marL="228600" lvl="1" indent="-228600">
              <a:buClrTx/>
            </a:pPr>
            <a:r>
              <a:rPr lang="en-US" dirty="0" smtClean="0">
                <a:solidFill>
                  <a:srgbClr val="CC0099"/>
                </a:solidFill>
              </a:rPr>
              <a:t>Sorted out during Friday morning access:</a:t>
            </a:r>
          </a:p>
          <a:p>
            <a:pPr lvl="1"/>
            <a:r>
              <a:rPr lang="en-US" dirty="0" smtClean="0"/>
              <a:t>SBF glitches: Use 1 second moving average DCBCT data transmitted at 10Hz to the SMP system or increase SBF limit</a:t>
            </a:r>
          </a:p>
          <a:p>
            <a:pPr lvl="1"/>
            <a:r>
              <a:rPr lang="en-US" dirty="0" smtClean="0"/>
              <a:t>FGC adapting the functions when they cannot be played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Polarity of BPMSW.1L5.B1/2 – V plane </a:t>
            </a:r>
            <a:r>
              <a:rPr lang="en-US" dirty="0" smtClean="0">
                <a:solidFill>
                  <a:srgbClr val="CC0099"/>
                </a:solidFill>
                <a:sym typeface="Wingdings" pitchFamily="2" charset="2"/>
              </a:rPr>
              <a:t>access</a:t>
            </a:r>
            <a:endParaRPr lang="en-US" dirty="0" smtClean="0"/>
          </a:p>
          <a:p>
            <a:pPr lvl="1"/>
            <a:r>
              <a:rPr lang="en-US" dirty="0" smtClean="0"/>
              <a:t>IP6 interlock BPMs </a:t>
            </a:r>
            <a:r>
              <a:rPr lang="en-US" dirty="0" smtClean="0">
                <a:solidFill>
                  <a:srgbClr val="CC0099"/>
                </a:solidFill>
                <a:sym typeface="Wingdings" pitchFamily="2" charset="2"/>
              </a:rPr>
              <a:t>access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3550" y="908720"/>
          <a:ext cx="8218488" cy="5345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0150"/>
                <a:gridCol w="583159"/>
                <a:gridCol w="691655"/>
                <a:gridCol w="678094"/>
                <a:gridCol w="5465430"/>
              </a:tblGrid>
              <a:tr h="510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THU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Ramp, squeeze with crossing angles and beam separation, </a:t>
                      </a:r>
                      <a:r>
                        <a:rPr lang="en-US" sz="1600" b="1" u="none" strike="noStrike" dirty="0">
                          <a:solidFill>
                            <a:srgbClr val="CC0099"/>
                          </a:solidFill>
                        </a:rPr>
                        <a:t>collision beam process with </a:t>
                      </a:r>
                      <a:r>
                        <a:rPr lang="en-US" sz="1600" b="1" u="none" strike="noStrike" dirty="0" err="1">
                          <a:solidFill>
                            <a:srgbClr val="CC0099"/>
                          </a:solidFill>
                        </a:rPr>
                        <a:t>LHCb</a:t>
                      </a:r>
                      <a:r>
                        <a:rPr lang="en-US" sz="1600" b="1" u="none" strike="noStrike" dirty="0">
                          <a:solidFill>
                            <a:srgbClr val="CC0099"/>
                          </a:solidFill>
                        </a:rPr>
                        <a:t> crossing angle tilt</a:t>
                      </a:r>
                      <a:endParaRPr lang="en-US" sz="1600" b="1" i="0" u="none" strike="noStrike" dirty="0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THU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TCDQ set-up at 450 GeV (1:30 h no beam from injectors)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Access and </a:t>
                      </a:r>
                      <a:r>
                        <a:rPr lang="en-US" sz="1600" u="none" strike="noStrike" dirty="0" err="1">
                          <a:solidFill>
                            <a:schemeClr val="accent2"/>
                          </a:solidFill>
                        </a:rPr>
                        <a:t>precycle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MPS Verification tests (access and system changes)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525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1" u="none" strike="noStrike" dirty="0">
                          <a:solidFill>
                            <a:srgbClr val="CC0099"/>
                          </a:solidFill>
                        </a:rPr>
                        <a:t>Aperture at 4 TeV</a:t>
                      </a:r>
                      <a:r>
                        <a:rPr lang="da-DK" sz="1600" u="none" strike="noStrike" dirty="0"/>
                        <a:t>, 0.6m (ADT)</a:t>
                      </a:r>
                      <a:endParaRPr lang="da-DK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Ramp with flattened functions for Q and Q’ corrections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MPS Verification tests (access and system changes)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FRI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Ramp and squeeze with collimator ramp functions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SAT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 </a:t>
                      </a:r>
                      <a:r>
                        <a:rPr lang="en-US" sz="1600" u="none" strike="noStrike" dirty="0" smtClean="0">
                          <a:solidFill>
                            <a:schemeClr val="accent2"/>
                          </a:solidFill>
                        </a:rPr>
                        <a:t>10.5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</a:rPr>
                        <a:t>Access system problem and </a:t>
                      </a:r>
                      <a:r>
                        <a:rPr lang="en-US" sz="1600" u="none" strike="noStrike" dirty="0" err="1">
                          <a:solidFill>
                            <a:schemeClr val="accent2"/>
                          </a:solidFill>
                        </a:rPr>
                        <a:t>precycle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SAT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Loss maps 450 GeV and </a:t>
                      </a:r>
                      <a:r>
                        <a:rPr lang="en-US" sz="1600" u="none" strike="noStrike" dirty="0" err="1"/>
                        <a:t>async</a:t>
                      </a:r>
                      <a:r>
                        <a:rPr lang="en-US" sz="1600" u="none" strike="noStrike" dirty="0"/>
                        <a:t>. dump test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532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SAT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CC0099"/>
                          </a:solidFill>
                        </a:rPr>
                        <a:t>First ramp-up with one nominal bunch / beam and tight collimator setting;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</a:rPr>
                        <a:t>collimator set-up at flat top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525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SAT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Pre-cycle or ramp (no beam) - decay measurement at 450 GeV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SUN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longitudinal loss maps 450 GeV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SUN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Sort out orbit (feedback) on the ramp. 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SUN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Injection protection set-up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  <a:tr h="271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SUN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 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4741" marR="4741" marT="4741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12, cont.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 feedback 5 times slower than 2011 proton run (bandwidth was reduced at the end of the ion run)</a:t>
            </a:r>
          </a:p>
          <a:p>
            <a:pPr lvl="1"/>
            <a:r>
              <a:rPr lang="en-US" dirty="0" smtClean="0"/>
              <a:t>Fast tune changes cannot be followed  </a:t>
            </a:r>
            <a:r>
              <a:rPr lang="en-US" dirty="0" smtClean="0">
                <a:sym typeface="Wingdings" pitchFamily="2" charset="2"/>
              </a:rPr>
              <a:t> feed forward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Others, cont.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Outstanding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sz="2000" dirty="0" smtClean="0"/>
              <a:t>FMCM on RD34 in 7 still not ok. Will prevent us from taking up more than 3 </a:t>
            </a:r>
            <a:r>
              <a:rPr lang="en-US" sz="2000" dirty="0" err="1" smtClean="0"/>
              <a:t>nominals</a:t>
            </a:r>
            <a:r>
              <a:rPr lang="en-US" sz="2000" dirty="0" smtClean="0"/>
              <a:t> to 4 </a:t>
            </a:r>
            <a:r>
              <a:rPr lang="en-US" sz="2000" dirty="0" err="1" smtClean="0"/>
              <a:t>TeV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BPMSW.1L5 is now OK in the V plane, but has the incorrect sign in the H plane</a:t>
            </a:r>
          </a:p>
          <a:p>
            <a:r>
              <a:rPr lang="en-US" sz="2000" dirty="0" smtClean="0"/>
              <a:t>“</a:t>
            </a:r>
            <a:r>
              <a:rPr lang="fr-FR" sz="2000" dirty="0" smtClean="0"/>
              <a:t>un problème sur le circuit RCBV25.R4B1. Vous risquez de perdre rapidement ce circuit, (</a:t>
            </a:r>
            <a:r>
              <a:rPr lang="fr-FR" sz="2000" dirty="0" err="1" smtClean="0"/>
              <a:t>pb</a:t>
            </a:r>
            <a:r>
              <a:rPr lang="fr-FR" sz="2000" dirty="0" smtClean="0"/>
              <a:t> Alim Aux)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TCDQ angular alignment to be revisited</a:t>
            </a:r>
          </a:p>
          <a:p>
            <a:r>
              <a:rPr lang="en-US" sz="2000" dirty="0" smtClean="0"/>
              <a:t>BPMD giving bad reading</a:t>
            </a:r>
          </a:p>
          <a:p>
            <a:r>
              <a:rPr lang="en-US" sz="2000" dirty="0" smtClean="0"/>
              <a:t>lost RCD/RCO.A34B1 </a:t>
            </a:r>
            <a:r>
              <a:rPr lang="en-US" dirty="0" smtClean="0"/>
              <a:t>tripping frequently (currently masked in SIS the “two PC state and one QPS OK interlock”)</a:t>
            </a:r>
          </a:p>
          <a:p>
            <a:r>
              <a:rPr lang="en-US" sz="2000" dirty="0" smtClean="0"/>
              <a:t>B1 H orbit ‘features’ – feed backs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FB stayed on after beam dump (confirmed on BI-QP fixed display)</a:t>
            </a:r>
          </a:p>
          <a:p>
            <a:endParaRPr lang="en-US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Outstanding issues,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Lifetime at flat top (especially B2)</a:t>
            </a:r>
          </a:p>
          <a:p>
            <a:r>
              <a:rPr lang="en-US" dirty="0" smtClean="0"/>
              <a:t>3m to 1m squeeze: high losses on TCTH.4L8.B1</a:t>
            </a:r>
          </a:p>
          <a:p>
            <a:r>
              <a:rPr lang="en-US" dirty="0" smtClean="0"/>
              <a:t>FIDEL: update of magnetic model</a:t>
            </a:r>
          </a:p>
          <a:p>
            <a:r>
              <a:rPr lang="en-US" dirty="0" smtClean="0"/>
              <a:t>Signal on BLM LIC monitors too high?</a:t>
            </a:r>
          </a:p>
          <a:p>
            <a:r>
              <a:rPr lang="en-US" dirty="0" smtClean="0"/>
              <a:t>FBCT display after reboot of cfv-ua47-bctfra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640960" cy="4937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44216"/>
                <a:gridCol w="6696744"/>
              </a:tblGrid>
              <a:tr h="21600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Mo 3:00 – Mo 8:00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Check of beta* with k-modulation – team coming in at 04:00. At 03:00 (or earlier) take 1.2e10 for each beam up through the squeeze to 0.6 m, ready for Rogelio and team who are coming in at 4.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Mon  8:00 – 10:00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Coupling checks at injection B2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Mon  10:00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Continue collimation set-up at flat top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Tue 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Put in coarse TCT settings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2-3 nominal at flat top and through the squeeze (after collimator set-up). 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need </a:t>
                      </a:r>
                      <a:r>
                        <a:rPr lang="en-US" sz="1800" b="1" dirty="0" err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lumi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 data from all 4 experiments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Tue 13:00 – 23:00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TCDQ angular alignment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Collimation set-up at collision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Injection and dump I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Injection and dump II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Injection and dump III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Loss maps and asynch dumps at injection with injection protection in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Loss maps and asynch. dump at collision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Collimation set-up at squeeze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Loss map and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async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. dump at squeeze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95093"/>
            <a:ext cx="8308504" cy="56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Aperture checks at 450 GeV - Monday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GB" sz="1800" dirty="0" smtClean="0"/>
              <a:t>Use transverse damper (ADT)</a:t>
            </a:r>
          </a:p>
          <a:p>
            <a:r>
              <a:rPr lang="en-US" sz="1800" dirty="0" smtClean="0"/>
              <a:t>For the first time a new setup with fast BLM acquisitions (12.5 Hz) and fast collimator movement requests (8 Hz)</a:t>
            </a:r>
            <a:endParaRPr lang="en-GB" sz="1800" dirty="0" smtClean="0"/>
          </a:p>
          <a:p>
            <a:r>
              <a:rPr lang="en-GB" sz="1800" dirty="0" smtClean="0"/>
              <a:t>“Limiting Apertures”</a:t>
            </a:r>
          </a:p>
          <a:p>
            <a:pPr lvl="1"/>
            <a:r>
              <a:rPr lang="en-US" sz="1800" dirty="0" smtClean="0"/>
              <a:t>B1-H : Q6R2. Measured between 12.0 </a:t>
            </a:r>
            <a:r>
              <a:rPr lang="en-US" sz="1800" dirty="0" err="1" smtClean="0"/>
              <a:t>amd</a:t>
            </a:r>
            <a:r>
              <a:rPr lang="en-US" sz="1800" dirty="0" smtClean="0"/>
              <a:t> 11.5 </a:t>
            </a:r>
            <a:r>
              <a:rPr lang="en-US" sz="1800" dirty="0" err="1" smtClean="0"/>
              <a:t>sigmas</a:t>
            </a:r>
            <a:endParaRPr lang="en-US" sz="1800" dirty="0" smtClean="0"/>
          </a:p>
          <a:p>
            <a:pPr lvl="1"/>
            <a:r>
              <a:rPr lang="en-US" sz="1800" dirty="0" smtClean="0"/>
              <a:t>B1-V:  Q4L6 between 12.5 and 12.0 </a:t>
            </a:r>
            <a:r>
              <a:rPr lang="en-US" sz="1800" dirty="0" err="1" smtClean="0"/>
              <a:t>sigmas</a:t>
            </a:r>
            <a:endParaRPr lang="en-US" sz="1800" dirty="0" smtClean="0"/>
          </a:p>
          <a:p>
            <a:pPr lvl="1"/>
            <a:r>
              <a:rPr lang="en-US" sz="1800" dirty="0" smtClean="0"/>
              <a:t>B2-H : Q5R6. Measured between 12.5 and 13.0 </a:t>
            </a:r>
            <a:r>
              <a:rPr lang="en-US" sz="1800" dirty="0" err="1" smtClean="0"/>
              <a:t>sigmas</a:t>
            </a:r>
            <a:endParaRPr lang="en-US" sz="1800" dirty="0" smtClean="0"/>
          </a:p>
          <a:p>
            <a:pPr lvl="1"/>
            <a:r>
              <a:rPr lang="en-US" sz="1800" dirty="0" smtClean="0"/>
              <a:t>B2-V: Q4R6 between 13.0 and 12.5 </a:t>
            </a:r>
            <a:r>
              <a:rPr lang="en-US" sz="1800" dirty="0" err="1" smtClean="0"/>
              <a:t>sigmas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For all cases, the locations of the global bottlenecks are the same as in 2011. The aperture is 0.5 to 1.0 sigma worse</a:t>
            </a:r>
          </a:p>
          <a:p>
            <a:r>
              <a:rPr lang="en-US" sz="1800" dirty="0" smtClean="0"/>
              <a:t>For all bottlenecks, we </a:t>
            </a:r>
            <a:br>
              <a:rPr lang="en-US" sz="1800" dirty="0" smtClean="0"/>
            </a:br>
            <a:r>
              <a:rPr lang="en-US" sz="1800" dirty="0" smtClean="0"/>
              <a:t>performed local orbit </a:t>
            </a:r>
            <a:br>
              <a:rPr lang="en-US" sz="1800" dirty="0" smtClean="0"/>
            </a:br>
            <a:r>
              <a:rPr lang="en-US" sz="1800" dirty="0" smtClean="0"/>
              <a:t>bumps to check the </a:t>
            </a:r>
            <a:br>
              <a:rPr lang="en-US" sz="1800" dirty="0" smtClean="0"/>
            </a:br>
            <a:r>
              <a:rPr lang="en-US" sz="1800" dirty="0" smtClean="0"/>
              <a:t>aperture centre. </a:t>
            </a:r>
            <a:br>
              <a:rPr lang="en-US" sz="1800" dirty="0" smtClean="0"/>
            </a:br>
            <a:r>
              <a:rPr lang="en-US" sz="1800" dirty="0" smtClean="0"/>
              <a:t>offsets between </a:t>
            </a:r>
            <a:br>
              <a:rPr lang="en-US" sz="1800" dirty="0" smtClean="0"/>
            </a:br>
            <a:r>
              <a:rPr lang="en-US" sz="1800" dirty="0" smtClean="0"/>
              <a:t>-800 and 500 microns</a:t>
            </a:r>
            <a:endParaRPr lang="en-GB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600" y="4149080"/>
            <a:ext cx="5658888" cy="21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from Q4R6 to Collimator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249" y="2648136"/>
            <a:ext cx="6200247" cy="40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8568" y="3625860"/>
            <a:ext cx="140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Collimator position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7082" y="3841303"/>
            <a:ext cx="153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Loss collimator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0778" y="5569495"/>
            <a:ext cx="153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Loss  Q4R6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836640"/>
            <a:ext cx="8229600" cy="13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constant loss rate (duration = 100s) </a:t>
            </a:r>
          </a:p>
          <a:p>
            <a:pPr marL="565150" marR="0" lvl="1" indent="-222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Knowing the gap of the primary collimator, we can conclude on the aperture. The result (between 13 and 12.5 sigma) is consistent with the previous measurement</a:t>
            </a:r>
          </a:p>
          <a:p>
            <a:pPr marL="565150" marR="0" lvl="1" indent="-222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One can get the aperture in one single measurement taking 1-2 minutes only.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night – optics corrections during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497180" cy="4464620"/>
          </a:xfrm>
        </p:spPr>
        <p:txBody>
          <a:bodyPr/>
          <a:lstStyle/>
          <a:p>
            <a:r>
              <a:rPr lang="en-US" dirty="0" smtClean="0"/>
              <a:t>Chromaticity, coupling, Beta-beat , dispersion measurements and corrections at 4 TeV during the squeeze.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Beta-beating down to </a:t>
            </a:r>
            <a:r>
              <a:rPr lang="en-US" dirty="0" smtClean="0">
                <a:solidFill>
                  <a:srgbClr val="CC0099"/>
                </a:solidFill>
              </a:rPr>
              <a:t>10-20% after local </a:t>
            </a:r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Beta-beating down to </a:t>
            </a:r>
            <a:r>
              <a:rPr lang="en-US" dirty="0" smtClean="0">
                <a:solidFill>
                  <a:srgbClr val="00B050"/>
                </a:solidFill>
              </a:rPr>
              <a:t>5% after global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Dispersion beat in horizontal reduced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beta-beating at 0.6m after local correction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249" y="1379220"/>
            <a:ext cx="6568440" cy="47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beta-beating at 0.6m after global correction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01675"/>
            <a:ext cx="4608630" cy="330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32710"/>
            <a:ext cx="4464496" cy="31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79375"/>
            <a:ext cx="9109075" cy="622300"/>
          </a:xfrm>
        </p:spPr>
        <p:txBody>
          <a:bodyPr/>
          <a:lstStyle/>
          <a:p>
            <a:r>
              <a:rPr lang="en-US" dirty="0" smtClean="0"/>
              <a:t>Beam 2 dispersion error (normalized) after global correction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1201084"/>
            <a:ext cx="6538913" cy="46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2296</Words>
  <Application>Microsoft Office PowerPoint</Application>
  <PresentationFormat>On-screen Show (4:3)</PresentationFormat>
  <Paragraphs>393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Week 12 Beam Commissioning</vt:lpstr>
      <vt:lpstr>Week 12</vt:lpstr>
      <vt:lpstr>Week 12, cont.</vt:lpstr>
      <vt:lpstr>Aperture checks at 450 GeV - Monday</vt:lpstr>
      <vt:lpstr>Losses from Q4R6 to Collimator</vt:lpstr>
      <vt:lpstr>Tuesday night – optics corrections during squeeze</vt:lpstr>
      <vt:lpstr>Beam 2 beta-beating at 0.6m after local correction</vt:lpstr>
      <vt:lpstr>Beam 2 beta-beating at 0.6m after global correction</vt:lpstr>
      <vt:lpstr>Beam 2 dispersion error (normalized) after global correction</vt:lpstr>
      <vt:lpstr>Tuesday evening – injection set-up</vt:lpstr>
      <vt:lpstr>RF Blow-UP tests - Tuesday</vt:lpstr>
      <vt:lpstr>Ramp for testing of crossing through squeeze</vt:lpstr>
      <vt:lpstr>Splashes for ATLAS - Thursday</vt:lpstr>
      <vt:lpstr>Aperture at 4 TeV 0.6m – conclusion - Friday</vt:lpstr>
      <vt:lpstr>450 GeV loss maps - Saturday</vt:lpstr>
      <vt:lpstr>Collimation set-up at 4 TeV flat top - Saturday</vt:lpstr>
      <vt:lpstr>Results beta* measurements (Rogelio, Glenn, etc.)</vt:lpstr>
      <vt:lpstr>Slide 18</vt:lpstr>
      <vt:lpstr>Sunday 25.3.</vt:lpstr>
      <vt:lpstr>H orbit ‘features’ from Energy and Orbit FB (Ralph, Joerg)</vt:lpstr>
      <vt:lpstr>Mitigation</vt:lpstr>
      <vt:lpstr>Ramp and Squeeze pilot with tight collimators</vt:lpstr>
      <vt:lpstr>Sunday cont.</vt:lpstr>
      <vt:lpstr>Summary injection protection set-up</vt:lpstr>
      <vt:lpstr>Sunday, cont.</vt:lpstr>
      <vt:lpstr>Sunday Night</vt:lpstr>
      <vt:lpstr>B2 at 3.6 TeV</vt:lpstr>
      <vt:lpstr>Orbit in Squeeze</vt:lpstr>
      <vt:lpstr>Others</vt:lpstr>
      <vt:lpstr>Others, cont.</vt:lpstr>
      <vt:lpstr>Outstanding issues</vt:lpstr>
      <vt:lpstr>Outstanding issues, cont.</vt:lpstr>
      <vt:lpstr>Schedule</vt:lpstr>
      <vt:lpstr>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2012-03-26T07:16:21Z</dcterms:modified>
</cp:coreProperties>
</file>