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5"/>
  </p:notesMasterIdLst>
  <p:handoutMasterIdLst>
    <p:handoutMasterId r:id="rId16"/>
  </p:handoutMasterIdLst>
  <p:sldIdLst>
    <p:sldId id="540" r:id="rId2"/>
    <p:sldId id="548" r:id="rId3"/>
    <p:sldId id="551" r:id="rId4"/>
    <p:sldId id="552" r:id="rId5"/>
    <p:sldId id="553" r:id="rId6"/>
    <p:sldId id="554" r:id="rId7"/>
    <p:sldId id="555" r:id="rId8"/>
    <p:sldId id="558" r:id="rId9"/>
    <p:sldId id="559" r:id="rId10"/>
    <p:sldId id="560" r:id="rId11"/>
    <p:sldId id="549" r:id="rId12"/>
    <p:sldId id="550" r:id="rId13"/>
    <p:sldId id="557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FE8002"/>
    <a:srgbClr val="FD5C03"/>
    <a:srgbClr val="8C8C8C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8" autoAdjust="0"/>
    <p:restoredTop sz="99274" autoAdjust="0"/>
  </p:normalViewPr>
  <p:slideViewPr>
    <p:cSldViewPr snapToObjects="1">
      <p:cViewPr>
        <p:scale>
          <a:sx n="70" d="100"/>
          <a:sy n="70" d="100"/>
        </p:scale>
        <p:origin x="-149" y="-336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3/24/2012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/>
              <a:pPr/>
              <a:t>3/24/2012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2012-03-25</a:t>
            </a:r>
            <a:endParaRPr lang="en-US" sz="1300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LHC</a:t>
            </a:r>
            <a:r>
              <a:rPr lang="en-US" sz="1300" baseline="0" dirty="0" smtClean="0"/>
              <a:t> </a:t>
            </a:r>
            <a:r>
              <a:rPr lang="en-US" sz="1300" baseline="0" dirty="0" smtClean="0"/>
              <a:t>9:00 </a:t>
            </a:r>
            <a:r>
              <a:rPr lang="en-US" sz="1300" baseline="0" dirty="0" smtClean="0"/>
              <a:t>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r>
              <a:rPr lang="en-US" dirty="0" smtClean="0"/>
              <a:t> 24 </a:t>
            </a: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4:40 – 5:50 second measurement ramp for FIDEL</a:t>
            </a:r>
          </a:p>
          <a:p>
            <a:r>
              <a:rPr lang="en-US" dirty="0" smtClean="0"/>
              <a:t>6:00 preparing for 450 GeV off momentum loss maps</a:t>
            </a:r>
          </a:p>
          <a:p>
            <a:pPr lvl="1"/>
            <a:r>
              <a:rPr lang="en-US" dirty="0" smtClean="0"/>
              <a:t>+500Hz</a:t>
            </a:r>
          </a:p>
          <a:p>
            <a:pPr lvl="1"/>
            <a:r>
              <a:rPr lang="en-US" smtClean="0"/>
              <a:t> -500Hz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</a:t>
            </a:r>
            <a:r>
              <a:rPr lang="en-US" dirty="0" smtClean="0"/>
              <a:t>Night, cont.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forward QH/QV from </a:t>
            </a:r>
            <a:r>
              <a:rPr lang="en-US" dirty="0" smtClean="0"/>
              <a:t>previous </a:t>
            </a:r>
            <a:r>
              <a:rPr lang="en-US" dirty="0" smtClean="0"/>
              <a:t>night's bare ramp - beam 1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Landau </a:t>
            </a:r>
            <a:r>
              <a:rPr lang="en-US" dirty="0" smtClean="0"/>
              <a:t>damping </a:t>
            </a:r>
            <a:r>
              <a:rPr lang="en-US" dirty="0" err="1" smtClean="0"/>
              <a:t>octupoles</a:t>
            </a:r>
            <a:r>
              <a:rPr lang="en-US" dirty="0" smtClean="0"/>
              <a:t> trimmed up to last year's level at end of </a:t>
            </a:r>
            <a:r>
              <a:rPr lang="en-US" dirty="0" smtClean="0"/>
              <a:t>ramp</a:t>
            </a:r>
          </a:p>
          <a:p>
            <a:r>
              <a:rPr lang="en-US" dirty="0" smtClean="0"/>
              <a:t>FBCT </a:t>
            </a:r>
            <a:r>
              <a:rPr lang="en-US" dirty="0" smtClean="0"/>
              <a:t>fixed display works again after release of a new </a:t>
            </a:r>
            <a:r>
              <a:rPr lang="en-US" dirty="0" smtClean="0"/>
              <a:t>version</a:t>
            </a:r>
          </a:p>
          <a:p>
            <a:endParaRPr lang="en-US" dirty="0" smtClean="0"/>
          </a:p>
          <a:p>
            <a:r>
              <a:rPr lang="en-US" dirty="0" smtClean="0"/>
              <a:t>lifetime </a:t>
            </a:r>
            <a:r>
              <a:rPr lang="en-US" dirty="0" smtClean="0"/>
              <a:t>dips with tight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collimators</a:t>
            </a:r>
          </a:p>
          <a:p>
            <a:r>
              <a:rPr lang="en-US" dirty="0" smtClean="0"/>
              <a:t>QFB </a:t>
            </a:r>
            <a:r>
              <a:rPr lang="en-US" dirty="0" smtClean="0"/>
              <a:t>b2v starts turning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 </a:t>
            </a:r>
            <a:r>
              <a:rPr lang="en-US" dirty="0" smtClean="0"/>
              <a:t>at the end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ramp</a:t>
            </a:r>
          </a:p>
          <a:p>
            <a:r>
              <a:rPr lang="en-US" dirty="0" smtClean="0"/>
              <a:t>Q </a:t>
            </a:r>
            <a:r>
              <a:rPr lang="en-US" dirty="0" smtClean="0"/>
              <a:t>variation at start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ramp </a:t>
            </a:r>
            <a:r>
              <a:rPr lang="en-US" dirty="0" smtClean="0"/>
              <a:t>could be handled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QFB in these two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iterations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7369" y="2406967"/>
            <a:ext cx="5359127" cy="400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/ 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FMCM on RD34 in 7 still not ok. Will prevent us from taking up more than 3 </a:t>
            </a:r>
            <a:r>
              <a:rPr lang="en-US" sz="2000" dirty="0" err="1" smtClean="0"/>
              <a:t>nominals</a:t>
            </a:r>
            <a:r>
              <a:rPr lang="en-US" sz="2000" dirty="0" smtClean="0"/>
              <a:t> to 4 </a:t>
            </a:r>
            <a:r>
              <a:rPr lang="en-US" sz="2000" dirty="0" err="1" smtClean="0"/>
              <a:t>TeV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BPMSW.1L5 is now OK in the V plane, but has the incorrect sign in the H plane</a:t>
            </a:r>
          </a:p>
          <a:p>
            <a:r>
              <a:rPr lang="en-US" sz="2000" dirty="0" smtClean="0"/>
              <a:t>“</a:t>
            </a:r>
            <a:r>
              <a:rPr lang="fr-FR" sz="2000" dirty="0" smtClean="0"/>
              <a:t>un problème sur le circuit RCBV25.R4B1. Vous risquez de perdre rapidement ce circuit, (</a:t>
            </a:r>
            <a:r>
              <a:rPr lang="fr-FR" sz="2000" dirty="0" err="1" smtClean="0"/>
              <a:t>pb</a:t>
            </a:r>
            <a:r>
              <a:rPr lang="fr-FR" sz="2000" dirty="0" smtClean="0"/>
              <a:t> Alim Aux)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TCDQ angular alignment to be revisited</a:t>
            </a:r>
          </a:p>
          <a:p>
            <a:r>
              <a:rPr lang="en-US" sz="2000" dirty="0" smtClean="0"/>
              <a:t>BPMD giving bad reading</a:t>
            </a:r>
          </a:p>
          <a:p>
            <a:r>
              <a:rPr lang="en-US" sz="2000" dirty="0" smtClean="0"/>
              <a:t>lost RCD/RCO.A34B1 </a:t>
            </a:r>
            <a:r>
              <a:rPr lang="en-US" dirty="0" smtClean="0"/>
              <a:t>five</a:t>
            </a:r>
            <a:r>
              <a:rPr lang="en-US" sz="2000" dirty="0" smtClean="0"/>
              <a:t> </a:t>
            </a:r>
            <a:r>
              <a:rPr lang="en-US" sz="2000" dirty="0" smtClean="0"/>
              <a:t>time in </a:t>
            </a:r>
            <a:r>
              <a:rPr lang="en-US" sz="2000" dirty="0" smtClean="0"/>
              <a:t>4 days</a:t>
            </a:r>
            <a:r>
              <a:rPr lang="en-US" dirty="0" smtClean="0"/>
              <a:t>, PC problem?</a:t>
            </a:r>
          </a:p>
          <a:p>
            <a:r>
              <a:rPr lang="en-US" sz="2000" dirty="0" smtClean="0"/>
              <a:t>B1 H orbit ‘features’ – feed backs</a:t>
            </a:r>
          </a:p>
          <a:p>
            <a:r>
              <a:rPr lang="en-US" dirty="0" smtClean="0"/>
              <a:t>ADT low-up in H – FESA class mode not set correctly</a:t>
            </a:r>
          </a:p>
          <a:p>
            <a:r>
              <a:rPr lang="en-US" dirty="0" smtClean="0"/>
              <a:t>Energy </a:t>
            </a:r>
            <a:r>
              <a:rPr lang="en-US" dirty="0" err="1" smtClean="0"/>
              <a:t>fb</a:t>
            </a:r>
            <a:r>
              <a:rPr lang="en-US" dirty="0" smtClean="0"/>
              <a:t> stayed on after beam dump (confirmed on BI-QP fixed display)</a:t>
            </a:r>
          </a:p>
          <a:p>
            <a:endParaRPr lang="en-US" sz="2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30004"/>
          <a:ext cx="8712968" cy="653430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16224"/>
                <a:gridCol w="5400600"/>
                <a:gridCol w="1296144"/>
              </a:tblGrid>
              <a:tr h="225488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1800" dirty="0"/>
                        <a:t>TIME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WHAT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CONTACT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901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Sat 16:00 – 23:00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Loss maps at 450 GeV with ADT. Asynch dump test.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Ramp 1 nominal for the first time – orbit issues.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1 nominal bunch to 4 TeV and Collimation set-up at flat top.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Stefano/Ralph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45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Sat 23:00 – 09:00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FIDEL measurements at 450 GeV; see instructions from Ezio sent by EBH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OP team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45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Sun 09:00 – 15:00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Sort out orbit(feedback) on the ramp. Repeat ramps if possible to check for reproducibility.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Jorg/Ralph S.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45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Sun 15:00 – 23:00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Injection protection set-up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Jan/Chiara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45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Su 23:00 – Mo 8:00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Tbd.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32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Mo  8:00 – 10:00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Coupling checks at injection B2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Rogelio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901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Mo  10:00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Put in coarse TCT settings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2-3 nominal at flat top and through the squeeze (after collimator set-up). need lumi data from all 4 experiments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Stefano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Joerg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TCDQ angular alignment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Collimation set-up at collision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Injection protection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Loss map and async. dump at collision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Collimation set-up at squeeze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Loss map and async. dump at squeeze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19" marR="6341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06:30 </a:t>
            </a:r>
            <a:r>
              <a:rPr lang="en-US" dirty="0" smtClean="0"/>
              <a:t>Access interlock (from door between UJ83 and </a:t>
            </a:r>
            <a:r>
              <a:rPr lang="en-US" dirty="0" err="1" smtClean="0"/>
              <a:t>LHCb</a:t>
            </a:r>
            <a:r>
              <a:rPr lang="en-US" dirty="0" smtClean="0"/>
              <a:t> cavern US85) </a:t>
            </a:r>
          </a:p>
          <a:p>
            <a:pPr lvl="1"/>
            <a:r>
              <a:rPr lang="en-US" dirty="0" smtClean="0"/>
              <a:t>Access needed </a:t>
            </a:r>
            <a:r>
              <a:rPr lang="en-US" dirty="0" smtClean="0"/>
              <a:t>for fixing the access system</a:t>
            </a:r>
          </a:p>
          <a:p>
            <a:r>
              <a:rPr lang="en-US" dirty="0" smtClean="0"/>
              <a:t>12:30 Machine </a:t>
            </a:r>
            <a:r>
              <a:rPr lang="en-US" dirty="0" smtClean="0"/>
              <a:t>closed again</a:t>
            </a:r>
            <a:endParaRPr lang="en-US" dirty="0" smtClean="0"/>
          </a:p>
          <a:p>
            <a:r>
              <a:rPr lang="en-US" dirty="0" smtClean="0"/>
              <a:t>12:30 Bridge A cooling fault on </a:t>
            </a:r>
            <a:r>
              <a:rPr lang="en-US" dirty="0" smtClean="0"/>
              <a:t>RB.A67</a:t>
            </a:r>
            <a:endParaRPr lang="en-US" dirty="0" smtClean="0"/>
          </a:p>
          <a:p>
            <a:pPr lvl="1"/>
            <a:r>
              <a:rPr lang="en-US" dirty="0" smtClean="0"/>
              <a:t>Access needed</a:t>
            </a:r>
          </a:p>
          <a:p>
            <a:r>
              <a:rPr lang="en-US" dirty="0" smtClean="0"/>
              <a:t>15:15 machine closed – </a:t>
            </a:r>
            <a:r>
              <a:rPr lang="en-US" dirty="0" err="1" smtClean="0"/>
              <a:t>precycling</a:t>
            </a:r>
            <a:endParaRPr lang="en-US" dirty="0" smtClean="0"/>
          </a:p>
          <a:p>
            <a:r>
              <a:rPr lang="en-US" dirty="0" smtClean="0"/>
              <a:t>17:00 450 GeV loss maps</a:t>
            </a:r>
          </a:p>
          <a:p>
            <a:pPr lvl="1"/>
            <a:r>
              <a:rPr lang="en-US" dirty="0" smtClean="0"/>
              <a:t>injecting 4 nominal bunches / beam</a:t>
            </a:r>
          </a:p>
          <a:p>
            <a:pPr lvl="1"/>
            <a:r>
              <a:rPr lang="en-US" dirty="0" smtClean="0"/>
              <a:t>First using ADT (H + V) (radial modulation left ON))</a:t>
            </a:r>
          </a:p>
          <a:p>
            <a:pPr lvl="1"/>
            <a:r>
              <a:rPr lang="en-US" dirty="0" smtClean="0"/>
              <a:t>Then </a:t>
            </a:r>
            <a:r>
              <a:rPr lang="en-US" dirty="0" smtClean="0"/>
              <a:t>H + V + off-energy </a:t>
            </a:r>
            <a:r>
              <a:rPr lang="en-US" dirty="0" smtClean="0"/>
              <a:t>(</a:t>
            </a:r>
            <a:r>
              <a:rPr lang="en-US" dirty="0" smtClean="0"/>
              <a:t>RF freq </a:t>
            </a:r>
            <a:r>
              <a:rPr lang="en-US" dirty="0" smtClean="0"/>
              <a:t>shifted </a:t>
            </a:r>
            <a:r>
              <a:rPr lang="en-US" dirty="0" smtClean="0"/>
              <a:t>by +500Hz </a:t>
            </a:r>
            <a:r>
              <a:rPr lang="en-US" dirty="0" smtClean="0"/>
              <a:t>) using </a:t>
            </a:r>
            <a:r>
              <a:rPr lang="en-US" dirty="0" smtClean="0"/>
              <a:t>‘old’ resonance </a:t>
            </a:r>
            <a:r>
              <a:rPr lang="en-US" dirty="0" smtClean="0"/>
              <a:t>method for comparison</a:t>
            </a:r>
          </a:p>
          <a:p>
            <a:r>
              <a:rPr lang="en-US" dirty="0" smtClean="0"/>
              <a:t>19:00 injecting new bunches (ADT loss maps, radial modulation off)</a:t>
            </a:r>
          </a:p>
          <a:p>
            <a:r>
              <a:rPr lang="en-US" dirty="0" smtClean="0"/>
              <a:t>19:50 </a:t>
            </a:r>
            <a:r>
              <a:rPr lang="en-US" dirty="0" err="1" smtClean="0"/>
              <a:t>Asynch</a:t>
            </a:r>
            <a:r>
              <a:rPr lang="en-US" dirty="0" smtClean="0"/>
              <a:t> dump test at injection with injection protection </a:t>
            </a:r>
            <a:r>
              <a:rPr lang="en-US" dirty="0" smtClean="0"/>
              <a:t>out (RF off</a:t>
            </a:r>
            <a:r>
              <a:rPr lang="en-US" dirty="0" smtClean="0"/>
              <a:t>).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L</a:t>
            </a:r>
            <a:r>
              <a:rPr lang="en-US" dirty="0" smtClean="0"/>
              <a:t>osses </a:t>
            </a:r>
            <a:r>
              <a:rPr lang="en-US" dirty="0" smtClean="0"/>
              <a:t>at dump region as expected, and loss ratio (TCT/TCDQ) are at 5e-6 (b1) and 5e-4 (b2</a:t>
            </a:r>
            <a:r>
              <a:rPr lang="en-US" dirty="0" smtClean="0"/>
              <a:t>). OK to proceed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Blow up </a:t>
            </a:r>
            <a:r>
              <a:rPr lang="en-US" dirty="0" smtClean="0"/>
              <a:t>individual </a:t>
            </a:r>
            <a:r>
              <a:rPr lang="en-US" dirty="0" smtClean="0"/>
              <a:t>bunches with ADT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450 GeV loss maps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68760"/>
            <a:ext cx="5861167" cy="451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9058" y="2523207"/>
            <a:ext cx="4481414" cy="393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lassical </a:t>
            </a:r>
            <a:r>
              <a:rPr lang="en-US" dirty="0" smtClean="0"/>
              <a:t>loss </a:t>
            </a:r>
            <a:r>
              <a:rPr lang="en-US" dirty="0" smtClean="0"/>
              <a:t>map </a:t>
            </a:r>
            <a:r>
              <a:rPr lang="en-US" dirty="0" smtClean="0"/>
              <a:t>(tune change) with the remaining intensities (1 full nominal bunch per beam and the weak ones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Loss maps look good, OK to proceed, detailed analysis will be done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450 GeV loss </a:t>
            </a:r>
            <a:r>
              <a:rPr lang="en-US" dirty="0" smtClean="0"/>
              <a:t>maps, cont.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5472608" cy="421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20:30 start new fill for </a:t>
            </a:r>
            <a:r>
              <a:rPr lang="en-US" dirty="0" smtClean="0">
                <a:solidFill>
                  <a:srgbClr val="00B050"/>
                </a:solidFill>
              </a:rPr>
              <a:t>first ramp-up with one nominal bunch / </a:t>
            </a:r>
            <a:r>
              <a:rPr lang="en-US" dirty="0" smtClean="0">
                <a:solidFill>
                  <a:srgbClr val="00B050"/>
                </a:solidFill>
              </a:rPr>
              <a:t>beam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B1 H already at injection (OFB on) – pattern in the orbit building up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with nominal bunch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2990304"/>
            <a:ext cx="79375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22:10 start </a:t>
            </a:r>
            <a:r>
              <a:rPr lang="en-US" dirty="0" smtClean="0">
                <a:solidFill>
                  <a:srgbClr val="00B050"/>
                </a:solidFill>
              </a:rPr>
              <a:t>first ramp with nominal bunches with tight collimator settings (</a:t>
            </a:r>
            <a:r>
              <a:rPr lang="en-US" dirty="0" smtClean="0"/>
              <a:t>with chirp </a:t>
            </a:r>
            <a:r>
              <a:rPr lang="en-US" dirty="0" smtClean="0"/>
              <a:t>and long. blow </a:t>
            </a:r>
            <a:r>
              <a:rPr lang="en-US" dirty="0" smtClean="0"/>
              <a:t>up 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with nominal </a:t>
            </a:r>
            <a:r>
              <a:rPr lang="en-US" dirty="0" smtClean="0"/>
              <a:t>bunch, cont.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9343" t="14563" r="9343" b="9026"/>
          <a:stretch>
            <a:fillRect/>
          </a:stretch>
        </p:blipFill>
        <p:spPr bwMode="auto">
          <a:xfrm>
            <a:off x="1499659" y="1988840"/>
            <a:ext cx="595266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is </a:t>
            </a:r>
            <a:r>
              <a:rPr lang="en-US" dirty="0" smtClean="0"/>
              <a:t>getting better after correcting the orbit (pattern introduced by feed-back?)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with nominal </a:t>
            </a:r>
            <a:r>
              <a:rPr lang="en-US" dirty="0" smtClean="0"/>
              <a:t>bunch, cont.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09279"/>
            <a:ext cx="5722466" cy="392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22:30 </a:t>
            </a:r>
            <a:r>
              <a:rPr lang="en-US" dirty="0" smtClean="0"/>
              <a:t>start set-up – 23:00 </a:t>
            </a:r>
            <a:r>
              <a:rPr lang="en-US" dirty="0" smtClean="0"/>
              <a:t>beam </a:t>
            </a:r>
            <a:r>
              <a:rPr lang="en-US" dirty="0" smtClean="0"/>
              <a:t>dump</a:t>
            </a:r>
          </a:p>
          <a:p>
            <a:r>
              <a:rPr lang="en-US" dirty="0" smtClean="0"/>
              <a:t>Summary (</a:t>
            </a:r>
            <a:r>
              <a:rPr lang="en-US" dirty="0" err="1" smtClean="0"/>
              <a:t>Gianluca,Stefano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automatic collimator alignment application </a:t>
            </a:r>
            <a:r>
              <a:rPr lang="en-US" dirty="0" smtClean="0"/>
              <a:t>was tested at 4 TeV, </a:t>
            </a:r>
            <a:r>
              <a:rPr lang="en-US" dirty="0" smtClean="0">
                <a:solidFill>
                  <a:srgbClr val="00B050"/>
                </a:solidFill>
              </a:rPr>
              <a:t>starting from end of ramp tight settings</a:t>
            </a:r>
            <a:r>
              <a:rPr lang="en-US" dirty="0" smtClean="0"/>
              <a:t>. The </a:t>
            </a:r>
            <a:r>
              <a:rPr lang="en-US" dirty="0" smtClean="0">
                <a:solidFill>
                  <a:srgbClr val="00B050"/>
                </a:solidFill>
              </a:rPr>
              <a:t>fast acquisition of the BLM data (12.5 Hz)</a:t>
            </a:r>
            <a:r>
              <a:rPr lang="en-US" dirty="0" smtClean="0"/>
              <a:t> was used, moving the collimator jaws with </a:t>
            </a:r>
            <a:r>
              <a:rPr lang="en-US" dirty="0" smtClean="0">
                <a:solidFill>
                  <a:srgbClr val="00B050"/>
                </a:solidFill>
              </a:rPr>
              <a:t>a 5um step size at 8Hz</a:t>
            </a:r>
            <a:r>
              <a:rPr lang="en-US" dirty="0" smtClean="0"/>
              <a:t>. The two horizontal primary collimators of B1 and B2 were aligned automatically, and this was followed by a parallel movement of all horizontal collimators towards the </a:t>
            </a:r>
            <a:r>
              <a:rPr lang="en-US" dirty="0" smtClean="0"/>
              <a:t>beam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multiple collimators stop moving due to cross-talk effects in the BLM signal, the application automatically moved each of the stopped collimators in sequence until the collimator jaw that was at the beam was </a:t>
            </a:r>
            <a:r>
              <a:rPr lang="en-US" dirty="0" smtClean="0"/>
              <a:t>determined.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parallel alignment was executed for </a:t>
            </a:r>
            <a:r>
              <a:rPr lang="en-US" dirty="0" smtClean="0">
                <a:solidFill>
                  <a:srgbClr val="00B050"/>
                </a:solidFill>
              </a:rPr>
              <a:t>20 minutes, during which ~15 collimators were coarsely aligned </a:t>
            </a:r>
            <a:r>
              <a:rPr lang="en-US" dirty="0" smtClean="0"/>
              <a:t>to the beam. The beam was dumped after the automatically calculated loss threshold was set too high (~3E-4). The maximum limit on the threshold will now be set to 5E-5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set-up at 4 TeV flat top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24:00 injecting for FIDEL magnet decay measurements with probe beam – 3:00 dump</a:t>
            </a:r>
          </a:p>
          <a:p>
            <a:pPr lvl="1"/>
            <a:r>
              <a:rPr lang="en-US" dirty="0" smtClean="0"/>
              <a:t>Long. Blow-up OFF, modulation ON for </a:t>
            </a:r>
            <a:r>
              <a:rPr lang="en-US" dirty="0" err="1" smtClean="0"/>
              <a:t>chroma</a:t>
            </a:r>
            <a:r>
              <a:rPr lang="en-US" dirty="0" smtClean="0"/>
              <a:t> measurement</a:t>
            </a:r>
          </a:p>
          <a:p>
            <a:pPr lvl="1"/>
            <a:r>
              <a:rPr lang="en-US" dirty="0" smtClean="0"/>
              <a:t>Again lifetime low during the ramp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6965" y="2229965"/>
            <a:ext cx="6799411" cy="184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08824"/>
            <a:ext cx="5791299" cy="231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849</Words>
  <Application>Microsoft Office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Saturday 24 March 2012</vt:lpstr>
      <vt:lpstr>Saturday</vt:lpstr>
      <vt:lpstr>450 GeV loss maps</vt:lpstr>
      <vt:lpstr>450 GeV loss maps, cont.</vt:lpstr>
      <vt:lpstr>Ramp with nominal bunch</vt:lpstr>
      <vt:lpstr>Ramp with nominal bunch, cont.</vt:lpstr>
      <vt:lpstr>Ramp with nominal bunch, cont.</vt:lpstr>
      <vt:lpstr>Collimation set-up at 4 TeV flat top</vt:lpstr>
      <vt:lpstr>Saturday Night</vt:lpstr>
      <vt:lpstr>Saturday Night, cont.</vt:lpstr>
      <vt:lpstr>Others</vt:lpstr>
      <vt:lpstr>Access / outstanding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2012-03-25T06:48:10Z</dcterms:modified>
</cp:coreProperties>
</file>