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186" r:id="rId2"/>
    <p:sldId id="1187" r:id="rId3"/>
    <p:sldId id="1190" r:id="rId4"/>
    <p:sldId id="1191" r:id="rId5"/>
    <p:sldId id="1192" r:id="rId6"/>
    <p:sldId id="1193" r:id="rId7"/>
    <p:sldId id="1194" r:id="rId8"/>
    <p:sldId id="1188" r:id="rId9"/>
    <p:sldId id="1189" r:id="rId10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94" y="-12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20/03/2012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19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820590" cy="5111750"/>
          </a:xfrm>
        </p:spPr>
        <p:txBody>
          <a:bodyPr/>
          <a:lstStyle/>
          <a:p>
            <a:r>
              <a:rPr lang="en-GB" sz="2000" dirty="0" smtClean="0"/>
              <a:t>07:33 Lost (another) beam in the squeeze, beyond 2 m, B2 hits 1/3 resonance.</a:t>
            </a:r>
          </a:p>
          <a:p>
            <a:r>
              <a:rPr lang="en-GB" sz="2000" dirty="0" smtClean="0"/>
              <a:t>08:30 Start (another) ramp</a:t>
            </a:r>
          </a:p>
          <a:p>
            <a:pPr lvl="1"/>
            <a:r>
              <a:rPr lang="en-GB" sz="1800" dirty="0" smtClean="0"/>
              <a:t>Try to correct coupling and chromaticity throughout the squeeze</a:t>
            </a:r>
          </a:p>
          <a:p>
            <a:r>
              <a:rPr lang="en-GB" sz="2000" dirty="0" smtClean="0"/>
              <a:t>13:40 Lost beam in the squeeze between 0.8 m and 0.7 m, B2 Vertical tune hits 1/3 resonance</a:t>
            </a:r>
          </a:p>
          <a:p>
            <a:r>
              <a:rPr lang="en-GB" sz="2000" dirty="0" smtClean="0"/>
              <a:t>14:30 Waiting for EDF intervention on 18 kV SPS</a:t>
            </a:r>
          </a:p>
          <a:p>
            <a:r>
              <a:rPr lang="en-GB" sz="2000" dirty="0" smtClean="0"/>
              <a:t>15:15 SPS back – start aperture checks at 450 </a:t>
            </a:r>
            <a:r>
              <a:rPr lang="en-GB" sz="2000" dirty="0" err="1" smtClean="0"/>
              <a:t>GeV</a:t>
            </a:r>
            <a:endParaRPr lang="en-GB" sz="2000" dirty="0" smtClean="0"/>
          </a:p>
          <a:p>
            <a:pPr lvl="1"/>
            <a:r>
              <a:rPr lang="en-GB" sz="1800" dirty="0" smtClean="0"/>
              <a:t>First ADT blow-up fine tuning: Daniel is happy</a:t>
            </a:r>
          </a:p>
          <a:p>
            <a:pPr lvl="1"/>
            <a:r>
              <a:rPr lang="en-GB" sz="1800" dirty="0" smtClean="0"/>
              <a:t>Very efficient aperture measurements with ADT: ABP is happy!</a:t>
            </a:r>
          </a:p>
          <a:p>
            <a:r>
              <a:rPr lang="en-GB" sz="2000" dirty="0" smtClean="0"/>
              <a:t>24:00 Beam Gas Ionisation (BGI) Monitor set-up</a:t>
            </a:r>
          </a:p>
          <a:p>
            <a:r>
              <a:rPr lang="en-GB" sz="2000" dirty="0" smtClean="0"/>
              <a:t>02:00 BLM Machine Protection tests</a:t>
            </a:r>
          </a:p>
          <a:p>
            <a:r>
              <a:rPr lang="en-GB" sz="2000" dirty="0" smtClean="0"/>
              <a:t>06:20 </a:t>
            </a:r>
            <a:r>
              <a:rPr lang="en-US" sz="2000" dirty="0" smtClean="0"/>
              <a:t>start </a:t>
            </a:r>
            <a:r>
              <a:rPr lang="en-US" sz="2000" dirty="0" err="1" smtClean="0"/>
              <a:t>precycling</a:t>
            </a:r>
            <a:r>
              <a:rPr lang="en-US" sz="2000" dirty="0" smtClean="0"/>
              <a:t> the machine after the trip of </a:t>
            </a:r>
            <a:r>
              <a:rPr lang="en-US" sz="2000" dirty="0" smtClean="0"/>
              <a:t>RQT11.R5B2, PC fault</a:t>
            </a:r>
          </a:p>
          <a:p>
            <a:r>
              <a:rPr lang="en-US" sz="2000" dirty="0" smtClean="0"/>
              <a:t>07:40 Beams in again for K-modulation test and RF set-up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20/03/2012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Ramps lost...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1800250"/>
          </a:xfrm>
        </p:spPr>
        <p:txBody>
          <a:bodyPr/>
          <a:lstStyle/>
          <a:p>
            <a:r>
              <a:rPr lang="en-GB" dirty="0" smtClean="0"/>
              <a:t>Problem with measurement of the tunes</a:t>
            </a:r>
          </a:p>
          <a:p>
            <a:r>
              <a:rPr lang="en-GB" dirty="0" smtClean="0"/>
              <a:t>The tune feedback does not stay on</a:t>
            </a:r>
          </a:p>
          <a:p>
            <a:r>
              <a:rPr lang="en-GB" dirty="0" smtClean="0"/>
              <a:t>At 4 </a:t>
            </a:r>
            <a:r>
              <a:rPr lang="en-GB" dirty="0" err="1" smtClean="0"/>
              <a:t>TeV</a:t>
            </a:r>
            <a:r>
              <a:rPr lang="en-GB" dirty="0" smtClean="0"/>
              <a:t> large beta-beat for small b*</a:t>
            </a:r>
          </a:p>
          <a:p>
            <a:pPr lvl="1"/>
            <a:r>
              <a:rPr lang="en-GB" dirty="0" smtClean="0"/>
              <a:t>Vertical tune crosses 1/3 integer resonance</a:t>
            </a:r>
          </a:p>
          <a:p>
            <a:r>
              <a:rPr lang="en-GB" dirty="0" smtClean="0"/>
              <a:t>Plan:</a:t>
            </a:r>
          </a:p>
          <a:p>
            <a:pPr lvl="1"/>
            <a:r>
              <a:rPr lang="en-GB" dirty="0" smtClean="0"/>
              <a:t>Fix tune measurement</a:t>
            </a:r>
          </a:p>
          <a:p>
            <a:pPr lvl="1"/>
            <a:r>
              <a:rPr lang="en-GB" dirty="0" smtClean="0"/>
              <a:t>Use/Fix feedback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20/03/2012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5158" y="2636890"/>
            <a:ext cx="4911462" cy="34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8042" y="2462055"/>
            <a:ext cx="2795958" cy="37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Aperture checks at 450 </a:t>
            </a:r>
            <a:r>
              <a:rPr lang="en-GB" dirty="0" err="1" smtClean="0"/>
              <a:t>GeV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GB" sz="1800" dirty="0" smtClean="0"/>
              <a:t>Use transverse damper (ADT) blow-up to check losses, instead of going through </a:t>
            </a:r>
            <a:r>
              <a:rPr lang="en-GB" sz="1800" dirty="0" err="1" smtClean="0"/>
              <a:t>betatron</a:t>
            </a:r>
            <a:r>
              <a:rPr lang="en-GB" sz="1800" dirty="0" smtClean="0"/>
              <a:t> resonances by trimming the tune</a:t>
            </a:r>
          </a:p>
          <a:p>
            <a:r>
              <a:rPr lang="en-US" sz="1800" dirty="0" smtClean="0"/>
              <a:t>For </a:t>
            </a:r>
            <a:r>
              <a:rPr lang="en-US" sz="1800" dirty="0" smtClean="0"/>
              <a:t>the first time a new setup with fast BLM acquisitions (12.5 Hz) and fast collimator movement requests (8 Hz)</a:t>
            </a:r>
            <a:endParaRPr lang="en-GB" sz="1800" dirty="0" smtClean="0"/>
          </a:p>
          <a:p>
            <a:r>
              <a:rPr lang="en-GB" sz="1800" dirty="0" smtClean="0"/>
              <a:t>First set up primary collimators TCP</a:t>
            </a:r>
          </a:p>
          <a:p>
            <a:r>
              <a:rPr lang="en-GB" sz="1800" dirty="0" smtClean="0"/>
              <a:t>“Limiting Apertures”</a:t>
            </a:r>
          </a:p>
          <a:p>
            <a:pPr lvl="1"/>
            <a:r>
              <a:rPr lang="en-US" sz="1600" dirty="0" smtClean="0"/>
              <a:t>B1-H </a:t>
            </a:r>
            <a:r>
              <a:rPr lang="en-US" sz="1600" dirty="0" smtClean="0"/>
              <a:t>: Q6R2. Measured between 12.0 </a:t>
            </a:r>
            <a:r>
              <a:rPr lang="en-US" sz="1600" dirty="0" err="1" smtClean="0"/>
              <a:t>amd</a:t>
            </a:r>
            <a:r>
              <a:rPr lang="en-US" sz="1600" dirty="0" smtClean="0"/>
              <a:t> 11.5 </a:t>
            </a:r>
            <a:r>
              <a:rPr lang="en-US" sz="1600" dirty="0" err="1" smtClean="0"/>
              <a:t>sigmas</a:t>
            </a:r>
            <a:endParaRPr lang="en-US" sz="1600" dirty="0" smtClean="0"/>
          </a:p>
          <a:p>
            <a:pPr lvl="1"/>
            <a:r>
              <a:rPr lang="en-US" sz="1600" dirty="0" smtClean="0"/>
              <a:t>B1-V: </a:t>
            </a:r>
            <a:r>
              <a:rPr lang="en-US" sz="1600" dirty="0" smtClean="0"/>
              <a:t> Q4L6 </a:t>
            </a:r>
            <a:r>
              <a:rPr lang="en-US" sz="1600" dirty="0" smtClean="0"/>
              <a:t>between 12.5 and 12.0 </a:t>
            </a:r>
            <a:r>
              <a:rPr lang="en-US" sz="1600" dirty="0" err="1" smtClean="0"/>
              <a:t>sigmas</a:t>
            </a:r>
            <a:endParaRPr lang="en-US" sz="1600" dirty="0" smtClean="0"/>
          </a:p>
          <a:p>
            <a:pPr lvl="1"/>
            <a:r>
              <a:rPr lang="en-US" sz="1600" dirty="0" smtClean="0"/>
              <a:t>B2-H : Q5R6. Measured between 12.5 </a:t>
            </a:r>
            <a:r>
              <a:rPr lang="en-US" sz="1600" dirty="0" smtClean="0"/>
              <a:t>and </a:t>
            </a:r>
            <a:r>
              <a:rPr lang="en-US" sz="1600" dirty="0" smtClean="0"/>
              <a:t>13.0 </a:t>
            </a:r>
            <a:r>
              <a:rPr lang="en-US" sz="1600" dirty="0" err="1" smtClean="0"/>
              <a:t>sigmas</a:t>
            </a:r>
            <a:endParaRPr lang="en-US" sz="1600" dirty="0" smtClean="0"/>
          </a:p>
          <a:p>
            <a:pPr lvl="1"/>
            <a:r>
              <a:rPr lang="en-US" sz="1600" dirty="0" smtClean="0"/>
              <a:t>B2-V: Q4R6 between 13.0 and 12.5 </a:t>
            </a:r>
            <a:r>
              <a:rPr lang="en-US" sz="1600" dirty="0" err="1" smtClean="0"/>
              <a:t>sigmas</a:t>
            </a:r>
            <a:endParaRPr lang="en-US" sz="1600" dirty="0" smtClean="0"/>
          </a:p>
          <a:p>
            <a:r>
              <a:rPr lang="en-US" sz="1800" b="1" dirty="0" smtClean="0">
                <a:solidFill>
                  <a:srgbClr val="FF0000"/>
                </a:solidFill>
              </a:rPr>
              <a:t>For </a:t>
            </a:r>
            <a:r>
              <a:rPr lang="en-US" sz="1800" b="1" dirty="0" smtClean="0">
                <a:solidFill>
                  <a:srgbClr val="FF0000"/>
                </a:solidFill>
              </a:rPr>
              <a:t>all cases, the locations of the global bottlenecks are the same as in 2011. The aperture is 0.5 to 1.0 sigma worse</a:t>
            </a:r>
          </a:p>
          <a:p>
            <a:r>
              <a:rPr lang="en-US" sz="1800" dirty="0" smtClean="0"/>
              <a:t>For all bottlenecks, we performed local orbit bumps to check the aperture centre. The offsets were found to be between -800 and 500 </a:t>
            </a:r>
            <a:r>
              <a:rPr lang="en-US" sz="1800" dirty="0" smtClean="0"/>
              <a:t>microns</a:t>
            </a:r>
            <a:endParaRPr lang="en-GB" sz="1800" dirty="0" smtClean="0"/>
          </a:p>
          <a:p>
            <a:r>
              <a:rPr lang="en-GB" sz="1800" dirty="0" smtClean="0"/>
              <a:t>Check aperture of vacuum value IR7 which got stuck by applying local bump</a:t>
            </a:r>
          </a:p>
          <a:p>
            <a:pPr lvl="1"/>
            <a:r>
              <a:rPr lang="en-US" sz="1600" dirty="0" smtClean="0"/>
              <a:t>Scan to find if the valve WGSH.78.6L7.B is a bottleneck: we increased the bump up to </a:t>
            </a:r>
            <a:r>
              <a:rPr lang="en-US" sz="1600" dirty="0" smtClean="0"/>
              <a:t>+/-18 </a:t>
            </a:r>
            <a:r>
              <a:rPr lang="en-US" sz="1600" dirty="0" smtClean="0"/>
              <a:t>mm before finding losses.</a:t>
            </a:r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20/03/2012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Aperture measurements with ADT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295895"/>
          </a:xfrm>
        </p:spPr>
        <p:txBody>
          <a:bodyPr/>
          <a:lstStyle/>
          <a:p>
            <a:r>
              <a:rPr lang="en-US" dirty="0" smtClean="0"/>
              <a:t>Aperture bottleneck B1-V: Q4L6 between 12.5 and 12.0 </a:t>
            </a:r>
            <a:r>
              <a:rPr lang="en-US" dirty="0" err="1" smtClean="0"/>
              <a:t>sigmas</a:t>
            </a:r>
            <a:r>
              <a:rPr lang="en-US" dirty="0" smtClean="0"/>
              <a:t>. Measured with one single injected beam blown-up 8 </a:t>
            </a:r>
            <a:r>
              <a:rPr lang="en-US" dirty="0" smtClean="0"/>
              <a:t>times, using ADT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20/03/2012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3068950"/>
            <a:ext cx="8251290" cy="314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>
            <a:off x="1763610" y="2348850"/>
            <a:ext cx="5760800" cy="23763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measurement for B2-V with ADT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1367905"/>
          </a:xfrm>
        </p:spPr>
        <p:txBody>
          <a:bodyPr/>
          <a:lstStyle/>
          <a:p>
            <a:r>
              <a:rPr lang="en-US" dirty="0" smtClean="0"/>
              <a:t>~ </a:t>
            </a:r>
            <a:r>
              <a:rPr lang="en-US" dirty="0" smtClean="0"/>
              <a:t>constant loss rate (duration = 100s) and performed a collimator scan during this time.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the beginning of the measurements we observed a constant loss rate at the global bottleneck Q4R6. </a:t>
            </a:r>
            <a:endParaRPr lang="en-US" dirty="0" smtClean="0"/>
          </a:p>
          <a:p>
            <a:pPr lvl="1"/>
            <a:r>
              <a:rPr lang="en-US" dirty="0" smtClean="0"/>
              <a:t>While </a:t>
            </a:r>
            <a:r>
              <a:rPr lang="en-US" dirty="0" smtClean="0"/>
              <a:t>the collimator was moved in in steps, we saw dynamically the losses move from the aperture bottleneck to the collimator (see plot). </a:t>
            </a:r>
            <a:endParaRPr lang="en-US" dirty="0" smtClean="0"/>
          </a:p>
          <a:p>
            <a:pPr lvl="1"/>
            <a:r>
              <a:rPr lang="en-US" dirty="0" smtClean="0"/>
              <a:t>Knowing </a:t>
            </a:r>
            <a:r>
              <a:rPr lang="en-US" dirty="0" smtClean="0"/>
              <a:t>the gap of the primary collimator, we can directly from the plot conclude on the aperture. The result (between 13 and 12.5 sigma) is consistent with the previous </a:t>
            </a:r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can get the aperture in one single measurement taking 1-2 minutes only.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20/03/2012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Losses from Q4R6 to Collimator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20/03/2012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46" y="1196975"/>
            <a:ext cx="7881707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31800" y="2492870"/>
            <a:ext cx="1512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Collimator position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90" y="2996940"/>
            <a:ext cx="165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Loss collimator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670" y="4725180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Loss  Q4R6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3600500"/>
          </a:xfrm>
        </p:spPr>
        <p:txBody>
          <a:bodyPr/>
          <a:lstStyle/>
          <a:p>
            <a:r>
              <a:rPr lang="en-GB" sz="1800" dirty="0" smtClean="0"/>
              <a:t>Mariusz checking the BGI</a:t>
            </a:r>
          </a:p>
          <a:p>
            <a:pPr lvl="1"/>
            <a:r>
              <a:rPr lang="en-US" sz="1600" dirty="0" smtClean="0"/>
              <a:t>BGI calibration with orbital bump. </a:t>
            </a:r>
            <a:br>
              <a:rPr lang="en-US" sz="1600" dirty="0" smtClean="0"/>
            </a:br>
            <a:r>
              <a:rPr lang="en-US" sz="1600" dirty="0" smtClean="0"/>
              <a:t>OK for beam 1 only, where the MCPs have been exchanged during Winter TS. For beam 2 more intensity is needed. </a:t>
            </a:r>
            <a:r>
              <a:rPr lang="en-US" sz="1600" dirty="0" smtClean="0"/>
              <a:t>Did not measure with 4 nominal bunches. Gas </a:t>
            </a:r>
            <a:r>
              <a:rPr lang="en-US" sz="1600" dirty="0" smtClean="0"/>
              <a:t>injection: 8e-9 mbar beam 1 and 2e-8 mbar beam 2. Gas injection left to test if it will shut down after 8 hours (it was like that last year, but test needed this year).</a:t>
            </a:r>
            <a:endParaRPr lang="en-GB" sz="1600" dirty="0" smtClean="0"/>
          </a:p>
          <a:p>
            <a:r>
              <a:rPr lang="en-GB" sz="1800" dirty="0" smtClean="0"/>
              <a:t>Christos performing BLM Machine Protection Checks</a:t>
            </a:r>
          </a:p>
          <a:p>
            <a:pPr lvl="1"/>
            <a:r>
              <a:rPr lang="en-GB" sz="1400" dirty="0" smtClean="0"/>
              <a:t>Shoot beam on closed collimators and check time delays between Injection kickers and BIS.</a:t>
            </a:r>
          </a:p>
          <a:p>
            <a:pPr lvl="1"/>
            <a:r>
              <a:rPr lang="en-GB" sz="1400" dirty="0" smtClean="0"/>
              <a:t>Reduce BLM thresholds for the arc BLMs</a:t>
            </a:r>
          </a:p>
          <a:p>
            <a:pPr lvl="1"/>
            <a:r>
              <a:rPr lang="en-US" sz="1400" dirty="0" smtClean="0"/>
              <a:t>In total, 21 (out of 25) crates were forced to request a beam dump. </a:t>
            </a:r>
            <a:r>
              <a:rPr lang="en-US" sz="1400" dirty="0" smtClean="0"/>
              <a:t>Crates </a:t>
            </a:r>
            <a:r>
              <a:rPr lang="en-US" sz="1400" dirty="0" smtClean="0"/>
              <a:t>that did not trigger are SX4.C|L|R and </a:t>
            </a:r>
            <a:r>
              <a:rPr lang="en-US" sz="1400" dirty="0" smtClean="0"/>
              <a:t>SR7.E. Latencies are as expected.</a:t>
            </a:r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20/03/2012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780" y="4023232"/>
            <a:ext cx="5616780" cy="279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Tuesday</a:t>
            </a:r>
          </a:p>
          <a:p>
            <a:pPr lvl="1"/>
            <a:r>
              <a:rPr lang="en-GB" dirty="0" smtClean="0"/>
              <a:t>8:30 K-modulation check</a:t>
            </a:r>
          </a:p>
          <a:p>
            <a:pPr lvl="1"/>
            <a:r>
              <a:rPr lang="en-GB" dirty="0" smtClean="0"/>
              <a:t>8:45 RF phasing and blow-up in ramp</a:t>
            </a:r>
          </a:p>
          <a:p>
            <a:pPr lvl="1"/>
            <a:r>
              <a:rPr lang="en-GB" dirty="0" smtClean="0"/>
              <a:t>PM/Evening Injection checks, MKI timing, </a:t>
            </a:r>
            <a:br>
              <a:rPr lang="en-GB" dirty="0" smtClean="0"/>
            </a:br>
            <a:r>
              <a:rPr lang="en-GB" dirty="0" smtClean="0"/>
              <a:t>LBDS and Injection Machine Protection tests</a:t>
            </a:r>
          </a:p>
          <a:p>
            <a:pPr lvl="1"/>
            <a:r>
              <a:rPr lang="en-GB" dirty="0" smtClean="0"/>
              <a:t>Night Tune/Ramp, LBDS TSU tests, </a:t>
            </a:r>
            <a:r>
              <a:rPr lang="en-GB" dirty="0" err="1" smtClean="0"/>
              <a:t>Chroma</a:t>
            </a:r>
            <a:r>
              <a:rPr lang="en-GB" dirty="0" smtClean="0"/>
              <a:t> decay at 450 </a:t>
            </a:r>
            <a:r>
              <a:rPr lang="en-GB" dirty="0" err="1" smtClean="0"/>
              <a:t>GeV</a:t>
            </a:r>
            <a:endParaRPr lang="en-GB" dirty="0" smtClean="0"/>
          </a:p>
          <a:p>
            <a:r>
              <a:rPr lang="en-GB" dirty="0" smtClean="0"/>
              <a:t>Wednesday</a:t>
            </a:r>
          </a:p>
          <a:p>
            <a:pPr lvl="1"/>
            <a:r>
              <a:rPr lang="en-GB" dirty="0" smtClean="0"/>
              <a:t>Beta-beat correction at 4 </a:t>
            </a:r>
            <a:r>
              <a:rPr lang="en-GB" dirty="0" err="1" smtClean="0"/>
              <a:t>TeV</a:t>
            </a:r>
            <a:endParaRPr lang="en-GB" dirty="0" smtClean="0"/>
          </a:p>
          <a:p>
            <a:pPr lvl="1"/>
            <a:r>
              <a:rPr lang="en-GB" dirty="0" smtClean="0"/>
              <a:t>Collimation at 450 </a:t>
            </a:r>
            <a:r>
              <a:rPr lang="en-GB" dirty="0" err="1" smtClean="0"/>
              <a:t>GeV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20/03/2012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435400" cy="5111750"/>
          </a:xfrm>
        </p:spPr>
        <p:txBody>
          <a:bodyPr/>
          <a:lstStyle/>
          <a:p>
            <a:r>
              <a:rPr lang="en-GB" sz="2000" dirty="0" smtClean="0"/>
              <a:t>Access</a:t>
            </a:r>
          </a:p>
          <a:p>
            <a:pPr lvl="1"/>
            <a:r>
              <a:rPr lang="en-GB" sz="1800" dirty="0" err="1" smtClean="0"/>
              <a:t>LHCb</a:t>
            </a:r>
            <a:r>
              <a:rPr lang="en-GB" sz="1800" dirty="0" smtClean="0"/>
              <a:t> 1 hour</a:t>
            </a:r>
          </a:p>
          <a:p>
            <a:pPr lvl="1"/>
            <a:r>
              <a:rPr lang="en-GB" sz="1800" dirty="0" smtClean="0"/>
              <a:t>Atlas 2 hours</a:t>
            </a:r>
          </a:p>
          <a:p>
            <a:pPr lvl="1"/>
            <a:r>
              <a:rPr lang="en-GB" sz="1800" dirty="0" smtClean="0"/>
              <a:t>BPMS point 6 1 hour (?)</a:t>
            </a:r>
          </a:p>
          <a:p>
            <a:pPr lvl="1"/>
            <a:r>
              <a:rPr lang="en-GB" sz="1800" dirty="0" smtClean="0"/>
              <a:t>FMCM RD34.LR7 1 hour</a:t>
            </a:r>
          </a:p>
          <a:p>
            <a:pPr lvl="1"/>
            <a:r>
              <a:rPr lang="en-US" sz="1800" dirty="0" smtClean="0"/>
              <a:t>Suspected electrical problem on a fire detection unit in UX85. Access required at the next occasion 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2000" dirty="0" smtClean="0"/>
              <a:t>To be sorted out</a:t>
            </a:r>
            <a:endParaRPr lang="en-GB" sz="2000" dirty="0" smtClean="0"/>
          </a:p>
          <a:p>
            <a:pPr lvl="1"/>
            <a:r>
              <a:rPr lang="en-US" sz="1800" dirty="0" smtClean="0"/>
              <a:t>SBF glitches: Use 1 second (or more?) moving average DCBCT data transmitted at 10Hz to the SMP system or increase SBF limit…</a:t>
            </a:r>
          </a:p>
          <a:p>
            <a:pPr lvl="1"/>
            <a:r>
              <a:rPr lang="en-US" sz="1800" dirty="0" smtClean="0"/>
              <a:t>FGC adapting the functions when they cannot be played</a:t>
            </a:r>
          </a:p>
          <a:p>
            <a:pPr lvl="1"/>
            <a:r>
              <a:rPr lang="en-US" sz="1800" dirty="0" smtClean="0"/>
              <a:t>TCTVA.L2 out at injection as it shadows TDI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Polarity of BPMSW.1L5.B1/2 – V </a:t>
            </a:r>
            <a:r>
              <a:rPr lang="en-US" sz="1800" dirty="0" smtClean="0">
                <a:sym typeface="Wingdings" pitchFamily="2" charset="2"/>
              </a:rPr>
              <a:t>plane</a:t>
            </a:r>
          </a:p>
          <a:p>
            <a:pPr lvl="1"/>
            <a:r>
              <a:rPr lang="en-US" sz="1800" dirty="0" smtClean="0"/>
              <a:t>Squeeze </a:t>
            </a:r>
            <a:r>
              <a:rPr lang="en-US" sz="1800" dirty="0" smtClean="0"/>
              <a:t>length</a:t>
            </a:r>
          </a:p>
          <a:p>
            <a:pPr lvl="1"/>
            <a:r>
              <a:rPr lang="en-GB" sz="1800" dirty="0" smtClean="0"/>
              <a:t>BCTFR needs frequent reboot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20/03/2012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50450</TotalTime>
  <Words>611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Monday 19th March</vt:lpstr>
      <vt:lpstr>Ramps lost...</vt:lpstr>
      <vt:lpstr>Aperture checks at 450 GeV</vt:lpstr>
      <vt:lpstr>Aperture measurements with ADT</vt:lpstr>
      <vt:lpstr>Aperture measurement for B2-V with ADT</vt:lpstr>
      <vt:lpstr>Losses from Q4R6 to Collimator</vt:lpstr>
      <vt:lpstr>BI night</vt:lpstr>
      <vt:lpstr>Plan</vt:lpstr>
      <vt:lpstr>Lists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2807</cp:revision>
  <dcterms:created xsi:type="dcterms:W3CDTF">2010-07-26T05:43:59Z</dcterms:created>
  <dcterms:modified xsi:type="dcterms:W3CDTF">2012-03-20T07:24:12Z</dcterms:modified>
</cp:coreProperties>
</file>