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49"/>
  </p:notesMasterIdLst>
  <p:handoutMasterIdLst>
    <p:handoutMasterId r:id="rId50"/>
  </p:handoutMasterIdLst>
  <p:sldIdLst>
    <p:sldId id="1135" r:id="rId2"/>
    <p:sldId id="1167" r:id="rId3"/>
    <p:sldId id="1136" r:id="rId4"/>
    <p:sldId id="1138" r:id="rId5"/>
    <p:sldId id="1124" r:id="rId6"/>
    <p:sldId id="1125" r:id="rId7"/>
    <p:sldId id="1126" r:id="rId8"/>
    <p:sldId id="1127" r:id="rId9"/>
    <p:sldId id="1141" r:id="rId10"/>
    <p:sldId id="1142" r:id="rId11"/>
    <p:sldId id="1143" r:id="rId12"/>
    <p:sldId id="1170" r:id="rId13"/>
    <p:sldId id="1145" r:id="rId14"/>
    <p:sldId id="1147" r:id="rId15"/>
    <p:sldId id="1148" r:id="rId16"/>
    <p:sldId id="1149" r:id="rId17"/>
    <p:sldId id="1150" r:id="rId18"/>
    <p:sldId id="1151" r:id="rId19"/>
    <p:sldId id="1177" r:id="rId20"/>
    <p:sldId id="1162" r:id="rId21"/>
    <p:sldId id="1163" r:id="rId22"/>
    <p:sldId id="1165" r:id="rId23"/>
    <p:sldId id="1164" r:id="rId24"/>
    <p:sldId id="1172" r:id="rId25"/>
    <p:sldId id="1173" r:id="rId26"/>
    <p:sldId id="1176" r:id="rId27"/>
    <p:sldId id="1179" r:id="rId28"/>
    <p:sldId id="1180" r:id="rId29"/>
    <p:sldId id="1181" r:id="rId30"/>
    <p:sldId id="1182" r:id="rId31"/>
    <p:sldId id="1195" r:id="rId32"/>
    <p:sldId id="1184" r:id="rId33"/>
    <p:sldId id="1185" r:id="rId34"/>
    <p:sldId id="1175" r:id="rId35"/>
    <p:sldId id="1160" r:id="rId36"/>
    <p:sldId id="1191" r:id="rId37"/>
    <p:sldId id="1194" r:id="rId38"/>
    <p:sldId id="1154" r:id="rId39"/>
    <p:sldId id="1123" r:id="rId40"/>
    <p:sldId id="1192" r:id="rId41"/>
    <p:sldId id="1197" r:id="rId42"/>
    <p:sldId id="1198" r:id="rId43"/>
    <p:sldId id="1190" r:id="rId44"/>
    <p:sldId id="1188" r:id="rId45"/>
    <p:sldId id="1169" r:id="rId46"/>
    <p:sldId id="1196" r:id="rId47"/>
    <p:sldId id="1189" r:id="rId4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8000"/>
    <a:srgbClr val="CC0066"/>
    <a:srgbClr val="FF0000"/>
    <a:srgbClr val="FFCC99"/>
    <a:srgbClr val="99FF99"/>
    <a:srgbClr val="FFCCCC"/>
    <a:srgbClr val="9FCA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6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65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9230F-C420-403C-8EB5-E3BF7F8C808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3/19/2012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week 11</a:t>
            </a:r>
            <a:br>
              <a:rPr lang="en-US" dirty="0" smtClean="0"/>
            </a:br>
            <a:r>
              <a:rPr lang="en-US" dirty="0" smtClean="0"/>
              <a:t>Machine Checkout</a:t>
            </a:r>
            <a:br>
              <a:rPr lang="en-US" dirty="0" smtClean="0"/>
            </a:br>
            <a:r>
              <a:rPr lang="en-US" dirty="0" smtClean="0"/>
              <a:t>Beam Commissioning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</a:t>
            </a:r>
            <a:r>
              <a:rPr lang="en-US" dirty="0" err="1" smtClean="0"/>
              <a:t>Giachino</a:t>
            </a:r>
            <a:r>
              <a:rPr lang="en-US" dirty="0" smtClean="0"/>
              <a:t>, M. Albert,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Arduini</a:t>
            </a:r>
            <a:r>
              <a:rPr lang="en-US" dirty="0" smtClean="0"/>
              <a:t>, J. </a:t>
            </a:r>
            <a:r>
              <a:rPr lang="en-US" dirty="0" err="1" smtClean="0"/>
              <a:t>Wenninger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beta-beating at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1196690"/>
            <a:ext cx="708172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dispersion error at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980660"/>
            <a:ext cx="695367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PM – nominal bunch &amp; flat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08650"/>
            <a:ext cx="8229600" cy="5111750"/>
          </a:xfrm>
        </p:spPr>
        <p:txBody>
          <a:bodyPr/>
          <a:lstStyle/>
          <a:p>
            <a:r>
              <a:rPr lang="en-US" dirty="0" smtClean="0"/>
              <a:t>Transfer line steering was checked in view of injection of the nominal bunch.</a:t>
            </a:r>
          </a:p>
          <a:p>
            <a:r>
              <a:rPr lang="en-US" dirty="0" smtClean="0"/>
              <a:t>A vertical bump is present at the bottom of both lines – required to injection onto the LHC (flat) closed orbit.</a:t>
            </a:r>
          </a:p>
          <a:p>
            <a:pPr lvl="1"/>
            <a:r>
              <a:rPr lang="en-US" dirty="0" smtClean="0"/>
              <a:t>No change when separations and crossings were switched on Sunday PM.</a:t>
            </a:r>
          </a:p>
          <a:p>
            <a:pPr lvl="1"/>
            <a:r>
              <a:rPr lang="en-US" dirty="0" smtClean="0"/>
              <a:t>Problem with the bunch placement on the MKI waveform? The bump is in phase with the MKI.</a:t>
            </a:r>
          </a:p>
          <a:p>
            <a:pPr lvl="1"/>
            <a:r>
              <a:rPr lang="en-US" dirty="0" smtClean="0"/>
              <a:t>A kicker delay scan should be performed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Injected nominal bunch without problems.</a:t>
            </a:r>
          </a:p>
          <a:p>
            <a:pPr lvl="1"/>
            <a:r>
              <a:rPr lang="en-US" dirty="0" smtClean="0"/>
              <a:t>TCDI collimators at +/- 5mm </a:t>
            </a:r>
          </a:p>
          <a:p>
            <a:pPr lvl="2"/>
            <a:r>
              <a:rPr lang="en-US" dirty="0" smtClean="0"/>
              <a:t>Except:TCDIV.29509 + TCDIV.88123 (at +/- 10 mm).</a:t>
            </a:r>
          </a:p>
          <a:p>
            <a:pPr lvl="1"/>
            <a:r>
              <a:rPr lang="en-US" dirty="0" smtClean="0"/>
              <a:t>TDI to +/-6 mm (10 sigma) 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692620"/>
            <a:ext cx="6797744" cy="28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570" y="3645030"/>
            <a:ext cx="7201000" cy="300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3563860" y="1196690"/>
            <a:ext cx="0" cy="20162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16020" y="4221110"/>
            <a:ext cx="0" cy="20162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572000" y="112468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4110" y="41491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46" y="285292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39690" y="594935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TI8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2915770" y="2276840"/>
            <a:ext cx="792110" cy="936130"/>
          </a:xfrm>
          <a:prstGeom prst="ellipse">
            <a:avLst/>
          </a:prstGeom>
          <a:noFill/>
          <a:ln w="28575" cap="sq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67930" y="5301260"/>
            <a:ext cx="792110" cy="936130"/>
          </a:xfrm>
          <a:prstGeom prst="ellipse">
            <a:avLst/>
          </a:prstGeom>
          <a:noFill/>
          <a:ln w="28575" cap="sq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with nominal bunch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smtClean="0"/>
              <a:t>Orbit was re-corrected, first against 2011 reference, then some absolute corrections were applied.</a:t>
            </a:r>
          </a:p>
          <a:p>
            <a:pPr lvl="1"/>
            <a:r>
              <a:rPr lang="en-US" dirty="0" smtClean="0"/>
              <a:t>Orbit is very similar to 2011 ref (0.2-0.3 mm </a:t>
            </a:r>
            <a:r>
              <a:rPr lang="en-US" dirty="0" err="1" smtClean="0"/>
              <a:t>rms</a:t>
            </a:r>
            <a:r>
              <a:rPr lang="en-US" dirty="0" smtClean="0"/>
              <a:t> difference).</a:t>
            </a:r>
          </a:p>
          <a:p>
            <a:pPr lvl="1"/>
            <a:r>
              <a:rPr lang="en-US" dirty="0" smtClean="0"/>
              <a:t>The structures (mostly in the IRs) are ~ identical to last year.</a:t>
            </a:r>
          </a:p>
          <a:p>
            <a:r>
              <a:rPr lang="en-US" dirty="0" smtClean="0"/>
              <a:t>BPM quality and response were checked.</a:t>
            </a:r>
          </a:p>
          <a:p>
            <a:pPr lvl="1"/>
            <a:r>
              <a:rPr lang="en-US" dirty="0" smtClean="0"/>
              <a:t>Some scale issue possible (~ 10-20%) for IR BPMs.</a:t>
            </a:r>
          </a:p>
          <a:p>
            <a:pPr lvl="1"/>
            <a:r>
              <a:rPr lang="en-US" dirty="0" smtClean="0"/>
              <a:t>Overall very good BPM quality, very few issues.</a:t>
            </a:r>
          </a:p>
          <a:p>
            <a:r>
              <a:rPr lang="en-US" dirty="0" smtClean="0"/>
              <a:t>There are some </a:t>
            </a:r>
            <a:r>
              <a:rPr lang="en-US" dirty="0" smtClean="0">
                <a:solidFill>
                  <a:srgbClr val="FF0000"/>
                </a:solidFill>
              </a:rPr>
              <a:t>~25 problem channels (out of 2000) </a:t>
            </a:r>
            <a:r>
              <a:rPr lang="en-US" dirty="0" smtClean="0"/>
              <a:t>that had to be removed for correction (in particular for OFB).</a:t>
            </a:r>
          </a:p>
          <a:p>
            <a:pPr lvl="1"/>
            <a:r>
              <a:rPr lang="en-US" dirty="0" smtClean="0"/>
              <a:t>All the ALFA BPMs (H and V, BPMSA.7xxx) give unstable readings with probe bunches.</a:t>
            </a:r>
          </a:p>
          <a:p>
            <a:pPr lvl="1"/>
            <a:r>
              <a:rPr lang="en-US" dirty="0" smtClean="0"/>
              <a:t>There have been problems in the both squeezes around IR1 (large bumps) due to BPM issues.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– flat machine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764630"/>
            <a:ext cx="6912960" cy="276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00" y="3573020"/>
            <a:ext cx="7056980" cy="287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52087" y="90865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0.47 mm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60183" y="234885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0.33 mm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240" y="522925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0.36 mm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2200" y="386106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0.39 mm</a:t>
            </a:r>
            <a:endParaRPr lang="en-US" sz="18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quality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30" y="2729520"/>
            <a:ext cx="8949700" cy="35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430" y="764630"/>
            <a:ext cx="8353160" cy="151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scale factor check using free oscillations from 2 correctors </a:t>
            </a:r>
            <a:r>
              <a:rPr lang="en-US" sz="2400" kern="0" dirty="0" smtClean="0">
                <a:latin typeface="+mn-lt"/>
              </a:rPr>
              <a:t>with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~90° </a:t>
            </a:r>
            <a:r>
              <a:rPr lang="en-US" sz="2400" kern="0" dirty="0" smtClean="0">
                <a:latin typeface="+mn-lt"/>
              </a:rPr>
              <a:t>p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advance for B1</a:t>
            </a:r>
            <a:r>
              <a:rPr lang="en-US" sz="2400" kern="0" dirty="0" smtClean="0">
                <a:latin typeface="+mn-lt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Oscillations reflect beta-beat and imperfect phase advance (not exactly 90 deg between 2 correctors).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Scale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of BPMS in the triplets?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79270" y="539389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14400" y="510585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14400" y="352163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94550" y="510585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94550" y="352163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90980" y="510585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259420" y="510585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259420" y="352163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1007855"/>
          </a:xfrm>
        </p:spPr>
        <p:txBody>
          <a:bodyPr/>
          <a:lstStyle/>
          <a:p>
            <a:r>
              <a:rPr lang="en-US" dirty="0" smtClean="0"/>
              <a:t>Response to corrector kick. Data (histogram) and model (points/line).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78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80" y="1556740"/>
            <a:ext cx="2097425" cy="468120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30" y="1700760"/>
            <a:ext cx="2757482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 error on BPMSW.1L5 at CMS – both beams, V plane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1650" y="2636890"/>
            <a:ext cx="1439818" cy="400110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B1 V plane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BPM issues – critical !!!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1052670"/>
            <a:ext cx="8497180" cy="5111750"/>
          </a:xfrm>
        </p:spPr>
        <p:txBody>
          <a:bodyPr/>
          <a:lstStyle/>
          <a:p>
            <a:r>
              <a:rPr lang="en-US" dirty="0" smtClean="0"/>
              <a:t>One of the horizontal interlock BPMs of system ‘B’, </a:t>
            </a:r>
            <a:r>
              <a:rPr lang="en-US" b="1" dirty="0" smtClean="0"/>
              <a:t>BPMSA.B4R6.B2,</a:t>
            </a:r>
            <a:r>
              <a:rPr lang="en-US" dirty="0" smtClean="0"/>
              <a:t> frequently triggers spurious interlocks – sees 2 bunches when there is only in the ring…</a:t>
            </a:r>
          </a:p>
          <a:p>
            <a:pPr lvl="1"/>
            <a:r>
              <a:rPr lang="en-US" dirty="0" smtClean="0"/>
              <a:t>Has been a ramp killer in coincidence with SBF issues (see later).</a:t>
            </a:r>
          </a:p>
          <a:p>
            <a:pPr lvl="1"/>
            <a:r>
              <a:rPr lang="en-US" dirty="0" smtClean="0"/>
              <a:t>Must be solved </a:t>
            </a:r>
            <a:r>
              <a:rPr lang="en-US" dirty="0" err="1" smtClean="0"/>
              <a:t>asap</a:t>
            </a:r>
            <a:r>
              <a:rPr lang="en-US" dirty="0" smtClean="0"/>
              <a:t> to operate with unsafe beam.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interlock limits and trigger counts have been temporarily set high enough to prevent problems (and make the BPM useless for protection).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way to 4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460540" cy="5040700"/>
          </a:xfrm>
        </p:spPr>
        <p:txBody>
          <a:bodyPr/>
          <a:lstStyle/>
          <a:p>
            <a:r>
              <a:rPr lang="en-US" dirty="0" smtClean="0"/>
              <a:t>Thursday and Friday re-commissioning of the tune and orbit FB systems, continuous Q’ measurements etc…</a:t>
            </a:r>
          </a:p>
          <a:p>
            <a:pPr lvl="1"/>
            <a:r>
              <a:rPr lang="en-US" dirty="0" smtClean="0"/>
              <a:t>Found a feature of the FGC software that was ignoring the real-time corrections </a:t>
            </a:r>
            <a:r>
              <a:rPr lang="en-US" dirty="0" smtClean="0">
                <a:sym typeface="Wingdings" pitchFamily="2" charset="2"/>
              </a:rPr>
              <a:t> fix Friday morning.</a:t>
            </a:r>
            <a:endParaRPr lang="en-US" dirty="0" smtClean="0"/>
          </a:p>
          <a:p>
            <a:r>
              <a:rPr lang="en-US" dirty="0" smtClean="0"/>
              <a:t>Feedbacks have been used extensively for ramp and squeeze.</a:t>
            </a:r>
          </a:p>
          <a:p>
            <a:pPr lvl="1"/>
            <a:r>
              <a:rPr lang="en-US" dirty="0" smtClean="0"/>
              <a:t>Struggling frequently with tune FB. To be understood – quite a lot of changes in this system. </a:t>
            </a:r>
          </a:p>
          <a:p>
            <a:pPr lvl="1"/>
            <a:r>
              <a:rPr lang="en-US" dirty="0" smtClean="0"/>
              <a:t>Mixed with early commissioning mistakes, mishaps etc </a:t>
            </a:r>
            <a:r>
              <a:rPr lang="en-US" dirty="0" smtClean="0">
                <a:sym typeface="Wingdings" pitchFamily="2" charset="2"/>
              </a:rPr>
              <a:t> quite some confusion in the OP teams.</a:t>
            </a:r>
            <a:endParaRPr lang="en-US" dirty="0" smtClean="0"/>
          </a:p>
          <a:p>
            <a:r>
              <a:rPr lang="en-US" dirty="0" smtClean="0"/>
              <a:t>Doubts on the chromaticity measurements (sign inverted).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11 overview &amp; milestones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8040" y="1052670"/>
          <a:ext cx="860456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093"/>
                <a:gridCol w="981222"/>
                <a:gridCol w="6189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Milestone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Wed 14.03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LHC</a:t>
                      </a:r>
                      <a:r>
                        <a:rPr lang="en-US" sz="2000" baseline="0" dirty="0" smtClean="0"/>
                        <a:t> ready for injection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23:40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1 injected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Thu 15.03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01:00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Both beams</a:t>
                      </a:r>
                      <a:r>
                        <a:rPr lang="en-US" sz="2000" baseline="0" dirty="0" smtClean="0"/>
                        <a:t> captured, orbit and Q adjusted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</a:t>
                      </a:r>
                      <a:r>
                        <a:rPr lang="en-US" sz="2000" baseline="0" dirty="0" smtClean="0"/>
                        <a:t> measured and corrected at 450 </a:t>
                      </a:r>
                      <a:r>
                        <a:rPr lang="en-US" sz="2000" baseline="0" dirty="0" err="1" smtClean="0"/>
                        <a:t>GeV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Reference orbit for flat machine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Fri 16.03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22:40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Both beams at 4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/>
                        <a:t>–</a:t>
                      </a:r>
                      <a:r>
                        <a:rPr lang="en-US" sz="2000" baseline="0" dirty="0" smtClean="0"/>
                        <a:t> in less than 48 hours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 17.03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16:30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Beam 1 squeezed to 0.6 m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Sun 18.03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11:15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Both beams squeezed to 0.6 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18:00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Separation and </a:t>
                      </a:r>
                      <a:r>
                        <a:rPr lang="en-US" sz="2000" dirty="0" err="1" smtClean="0"/>
                        <a:t>xing</a:t>
                      </a:r>
                      <a:r>
                        <a:rPr lang="en-US" sz="2000" baseline="0" dirty="0" smtClean="0"/>
                        <a:t> angles</a:t>
                      </a:r>
                      <a:r>
                        <a:rPr lang="en-US" sz="2000" dirty="0" smtClean="0"/>
                        <a:t> at injection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PM : on the way to 4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251400" y="836640"/>
            <a:ext cx="8610600" cy="1584220"/>
          </a:xfrm>
        </p:spPr>
        <p:txBody>
          <a:bodyPr/>
          <a:lstStyle/>
          <a:p>
            <a:r>
              <a:rPr lang="en-US" dirty="0" smtClean="0"/>
              <a:t>While preparing for the ramp, vacuum spike due to gauge out-gassing (between Q5.L5 and Q6.L5) triggered valve closure and dumped the beam.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Piquet opened vacuum valve.</a:t>
            </a:r>
            <a:endParaRPr lang="en-GB" dirty="0"/>
          </a:p>
        </p:txBody>
      </p:sp>
      <p:pic>
        <p:nvPicPr>
          <p:cNvPr id="1026" name="Picture 2" descr="http://elogbook.cern.ch/eLogbook/attach_reader?attach_id=12263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7620000" cy="376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TeV</a:t>
            </a:r>
            <a:r>
              <a:rPr lang="en-US" dirty="0" smtClean="0"/>
              <a:t> !!!</a:t>
            </a:r>
            <a:endParaRPr lang="en-GB" dirty="0"/>
          </a:p>
        </p:txBody>
      </p:sp>
      <p:pic>
        <p:nvPicPr>
          <p:cNvPr id="2050" name="Picture 2" descr="http://elogbook.cern.ch/eLogbook/attach_reader?attach_id=12263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0" y="764630"/>
            <a:ext cx="5832810" cy="5130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395420" y="4581160"/>
            <a:ext cx="8425170" cy="158422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But : beam </a:t>
            </a:r>
            <a:r>
              <a:rPr lang="en-US" sz="2400" dirty="0"/>
              <a:t>2 </a:t>
            </a:r>
            <a:r>
              <a:rPr lang="en-US" sz="2400" dirty="0" smtClean="0"/>
              <a:t>dumped after a few minutes at </a:t>
            </a:r>
            <a:r>
              <a:rPr lang="en-US" sz="2400" dirty="0"/>
              <a:t>flat </a:t>
            </a:r>
            <a:r>
              <a:rPr lang="en-US" sz="2400" dirty="0" smtClean="0"/>
              <a:t>top due to a glitch </a:t>
            </a:r>
            <a:r>
              <a:rPr lang="en-US" sz="2400" dirty="0"/>
              <a:t>in the safe beam flag combined with a </a:t>
            </a:r>
            <a:r>
              <a:rPr lang="en-US" sz="2400" dirty="0" smtClean="0"/>
              <a:t>latched interlock </a:t>
            </a:r>
            <a:r>
              <a:rPr lang="en-US" sz="2400" dirty="0"/>
              <a:t>on </a:t>
            </a:r>
            <a:r>
              <a:rPr lang="en-US" sz="2400" dirty="0" smtClean="0"/>
              <a:t>BPMSA.4R6.B2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Problem occurred a second time on Saturday morning !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6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67430" y="3501010"/>
            <a:ext cx="8065120" cy="288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420" y="692620"/>
            <a:ext cx="8281150" cy="295241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dirty="0" smtClean="0"/>
              <a:t>c</a:t>
            </a:r>
            <a:r>
              <a:rPr lang="en-US" sz="2400" dirty="0" smtClean="0"/>
              <a:t>ause of the SBF glitches was identified by B. Todd &amp; SMP team: </a:t>
            </a:r>
          </a:p>
          <a:p>
            <a:pPr lvl="1"/>
            <a:r>
              <a:rPr lang="en-US" dirty="0" smtClean="0"/>
              <a:t>N</a:t>
            </a:r>
            <a:r>
              <a:rPr lang="en-US" sz="2000" dirty="0" smtClean="0"/>
              <a:t>oise on BCT2B gives values above the safe beam limit (</a:t>
            </a:r>
            <a:r>
              <a:rPr lang="en-US" sz="2000" u="sng" dirty="0" smtClean="0">
                <a:solidFill>
                  <a:srgbClr val="FF0000"/>
                </a:solidFill>
              </a:rPr>
              <a:t>2.4×10</a:t>
            </a:r>
            <a:r>
              <a:rPr lang="en-US" sz="2000" u="sng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u="sng" dirty="0" smtClean="0">
                <a:solidFill>
                  <a:srgbClr val="FF0000"/>
                </a:solidFill>
              </a:rPr>
              <a:t> p @ 4TeV</a:t>
            </a:r>
            <a:r>
              <a:rPr lang="en-US" sz="2000" dirty="0" smtClean="0"/>
              <a:t>). </a:t>
            </a:r>
          </a:p>
          <a:p>
            <a:pPr lvl="1"/>
            <a:r>
              <a:rPr lang="en-US" sz="2000" dirty="0" smtClean="0"/>
              <a:t>For the time being, </a:t>
            </a:r>
            <a:r>
              <a:rPr lang="en-US" sz="2000" dirty="0" smtClean="0">
                <a:solidFill>
                  <a:srgbClr val="FF0000"/>
                </a:solidFill>
              </a:rPr>
              <a:t>we operate at 4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 with Relaxed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afe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eam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lag</a:t>
            </a:r>
            <a:r>
              <a:rPr lang="en-US" sz="2000" dirty="0" smtClean="0"/>
              <a:t> (~1.2 ×10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 @ 4TeV) even for the probe bunches, and with relaxed thresholds on noisy BPMSA.B4R6.B2 (see before)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Beam Flag Beam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480" y="3717040"/>
          <a:ext cx="7417029" cy="2376330"/>
        </p:xfrm>
        <a:graphic>
          <a:graphicData uri="http://schemas.openxmlformats.org/drawingml/2006/table">
            <a:tbl>
              <a:tblPr/>
              <a:tblGrid>
                <a:gridCol w="1801107"/>
                <a:gridCol w="1475128"/>
                <a:gridCol w="1901621"/>
                <a:gridCol w="1303965"/>
                <a:gridCol w="935208"/>
              </a:tblGrid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2818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8.70E+09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102318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1.70E+10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202318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1.11E+10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304318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1.30E+10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404068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1.77E+10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502318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1.87E+10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602318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7.20E+09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702318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1.51E+10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802318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7.70E+09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0000"/>
                          </a:solidFill>
                          <a:latin typeface="Verdana"/>
                        </a:rPr>
                        <a:t>09:07:55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903943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2.69E+10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17/03/2012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latin typeface="Verdana"/>
                        </a:rPr>
                        <a:t>09:07:56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4443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BCT2B</a:t>
                      </a:r>
                      <a:endParaRPr lang="en-US" sz="120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1.17E+10</a:t>
                      </a:r>
                      <a:endParaRPr lang="en-US" sz="1200" dirty="0"/>
                    </a:p>
                  </a:txBody>
                  <a:tcPr marL="5806" marR="5806" marT="3870" marB="3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410" y="3284980"/>
            <a:ext cx="2035557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SMP post-mortem</a:t>
            </a:r>
            <a:endParaRPr lang="en-US" sz="18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to 4 </a:t>
            </a:r>
            <a:r>
              <a:rPr lang="en-US" dirty="0" err="1" smtClean="0"/>
              <a:t>TeV</a:t>
            </a:r>
            <a:endParaRPr lang="en-GB" dirty="0"/>
          </a:p>
        </p:txBody>
      </p:sp>
      <p:pic>
        <p:nvPicPr>
          <p:cNvPr id="6" name="Picture 2" descr="http://elogbook.cern.ch/eLogbook/attach_reader?attach_id=1226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1252630"/>
            <a:ext cx="6912960" cy="5340484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51400" y="764630"/>
            <a:ext cx="8686800" cy="165623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Tune, chromaticity, orbit, coupling measured.</a:t>
            </a:r>
          </a:p>
          <a:p>
            <a:pPr lvl="1"/>
            <a:r>
              <a:rPr lang="en-US" dirty="0" smtClean="0"/>
              <a:t>Bootstrapped with 2011 Q / Q’ corrections.</a:t>
            </a:r>
          </a:p>
          <a:p>
            <a:pPr lvl="1"/>
            <a:r>
              <a:rPr lang="en-US" dirty="0" smtClean="0"/>
              <a:t>First rough feed-forward on tune and orbit in the ramp.</a:t>
            </a:r>
          </a:p>
          <a:p>
            <a:pPr lvl="1"/>
            <a:r>
              <a:rPr lang="en-US" dirty="0" smtClean="0"/>
              <a:t>Most changes occur ~ 1 </a:t>
            </a:r>
            <a:r>
              <a:rPr lang="en-US" dirty="0" err="1" smtClean="0"/>
              <a:t>TeV</a:t>
            </a:r>
            <a:r>
              <a:rPr lang="en-US" dirty="0" smtClean="0"/>
              <a:t> – as in previous years.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9440" y="4365130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QH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1650" y="4869200"/>
            <a:ext cx="1191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QH 2011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5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: attempt no 1 – Saturday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497180" cy="5399790"/>
          </a:xfrm>
        </p:spPr>
        <p:txBody>
          <a:bodyPr/>
          <a:lstStyle/>
          <a:p>
            <a:r>
              <a:rPr lang="en-US" sz="2400" dirty="0" smtClean="0"/>
              <a:t>No beam 2 from the SPS on Saturday due to problem with extraction magnetic septum power converter MSE.418.</a:t>
            </a:r>
          </a:p>
          <a:p>
            <a:r>
              <a:rPr lang="en-US" sz="2400" dirty="0" smtClean="0"/>
              <a:t> Decided to go through the squeeze with beam 1 only</a:t>
            </a:r>
          </a:p>
        </p:txBody>
      </p:sp>
      <p:pic>
        <p:nvPicPr>
          <p:cNvPr id="8194" name="Picture 2" descr="http://elogbook.cern.ch/eLogbook/attach_reader?attach_id=1226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308860" cy="1874520"/>
          </a:xfrm>
          <a:prstGeom prst="rect">
            <a:avLst/>
          </a:prstGeom>
          <a:noFill/>
        </p:spPr>
      </p:pic>
      <p:pic>
        <p:nvPicPr>
          <p:cNvPr id="8196" name="Picture 4" descr="http://elogbook.cern.ch/eLogbook/attach_reader?attach_id=1226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2308860" cy="1874520"/>
          </a:xfrm>
          <a:prstGeom prst="rect">
            <a:avLst/>
          </a:prstGeom>
          <a:noFill/>
        </p:spPr>
      </p:pic>
      <p:pic>
        <p:nvPicPr>
          <p:cNvPr id="8198" name="Picture 6" descr="http://elogbook.cern.ch/eLogbook/attach_reader?attach_id=12265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2308860" cy="1874520"/>
          </a:xfrm>
          <a:prstGeom prst="rect">
            <a:avLst/>
          </a:prstGeom>
          <a:noFill/>
        </p:spPr>
      </p:pic>
      <p:pic>
        <p:nvPicPr>
          <p:cNvPr id="8200" name="Picture 8" descr="http://elogbook.cern.ch/eLogbook/attach_reader?attach_id=1226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95600"/>
            <a:ext cx="2308860" cy="1874520"/>
          </a:xfrm>
          <a:prstGeom prst="rect">
            <a:avLst/>
          </a:prstGeom>
          <a:noFill/>
        </p:spPr>
      </p:pic>
      <p:pic>
        <p:nvPicPr>
          <p:cNvPr id="8202" name="Picture 10" descr="http://elogbook.cern.ch/eLogbook/attach_reader?attach_id=12265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24200"/>
            <a:ext cx="2308860" cy="1874520"/>
          </a:xfrm>
          <a:prstGeom prst="rect">
            <a:avLst/>
          </a:prstGeom>
          <a:noFill/>
        </p:spPr>
      </p:pic>
      <p:pic>
        <p:nvPicPr>
          <p:cNvPr id="8204" name="Picture 12" descr="http://elogbook.cern.ch/eLogbook/attach_reader?attach_id=12265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352800"/>
            <a:ext cx="2308860" cy="1874520"/>
          </a:xfrm>
          <a:prstGeom prst="rect">
            <a:avLst/>
          </a:prstGeom>
          <a:noFill/>
        </p:spPr>
      </p:pic>
      <p:pic>
        <p:nvPicPr>
          <p:cNvPr id="8206" name="Picture 14" descr="http://elogbook.cern.ch/eLogbook/attach_reader?attach_id=12265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140" y="3733800"/>
            <a:ext cx="2308860" cy="1874520"/>
          </a:xfrm>
          <a:prstGeom prst="rect">
            <a:avLst/>
          </a:prstGeom>
          <a:noFill/>
        </p:spPr>
      </p:pic>
      <p:pic>
        <p:nvPicPr>
          <p:cNvPr id="8208" name="Picture 16" descr="http://elogbook.cern.ch/eLogbook/attach_reader?attach_id=12265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14600"/>
            <a:ext cx="4617720" cy="374904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Squeeze to 60 cm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533400" y="764630"/>
            <a:ext cx="8610600" cy="1447800"/>
          </a:xfrm>
        </p:spPr>
        <p:txBody>
          <a:bodyPr/>
          <a:lstStyle/>
          <a:p>
            <a:r>
              <a:rPr lang="en-US" dirty="0" smtClean="0"/>
              <a:t>Rather smooth.</a:t>
            </a:r>
          </a:p>
          <a:p>
            <a:r>
              <a:rPr lang="en-US" dirty="0" smtClean="0"/>
              <a:t>No lifetime dips (when we have the correct Q…).</a:t>
            </a:r>
          </a:p>
          <a:p>
            <a:r>
              <a:rPr lang="en-US" dirty="0" smtClean="0"/>
              <a:t>Rather gentle corrections required. </a:t>
            </a:r>
            <a:endParaRPr lang="en-GB" dirty="0"/>
          </a:p>
        </p:txBody>
      </p:sp>
      <p:pic>
        <p:nvPicPr>
          <p:cNvPr id="5122" name="Picture 2" descr="http://elogbook.cern.ch/eLogbook/attach_reader?attach_id=1226544"/>
          <p:cNvPicPr>
            <a:picLocks noChangeAspect="1" noChangeArrowheads="1"/>
          </p:cNvPicPr>
          <p:nvPr/>
        </p:nvPicPr>
        <p:blipFill rotWithShape="1">
          <a:blip r:embed="rId2" cstate="print"/>
          <a:srcRect t="46650" r="17338" b="7005"/>
          <a:stretch/>
        </p:blipFill>
        <p:spPr bwMode="auto">
          <a:xfrm>
            <a:off x="0" y="2210445"/>
            <a:ext cx="5404408" cy="2383755"/>
          </a:xfrm>
          <a:prstGeom prst="rect">
            <a:avLst/>
          </a:prstGeom>
          <a:noFill/>
        </p:spPr>
      </p:pic>
      <p:pic>
        <p:nvPicPr>
          <p:cNvPr id="5124" name="Picture 4" descr="http://elogbook.cern.ch/eLogbook/attach_reader?attach_id=1226543"/>
          <p:cNvPicPr>
            <a:picLocks noChangeAspect="1" noChangeArrowheads="1"/>
          </p:cNvPicPr>
          <p:nvPr/>
        </p:nvPicPr>
        <p:blipFill rotWithShape="1">
          <a:blip r:embed="rId3" cstate="print"/>
          <a:srcRect t="46100" r="17796" b="3326"/>
          <a:stretch/>
        </p:blipFill>
        <p:spPr bwMode="auto">
          <a:xfrm>
            <a:off x="2057400" y="2820045"/>
            <a:ext cx="5374465" cy="2601274"/>
          </a:xfrm>
          <a:prstGeom prst="rect">
            <a:avLst/>
          </a:prstGeom>
          <a:noFill/>
        </p:spPr>
      </p:pic>
      <p:pic>
        <p:nvPicPr>
          <p:cNvPr id="5126" name="Picture 6" descr="http://elogbook.cern.ch/eLogbook/attach_reader?attach_id=1226542"/>
          <p:cNvPicPr>
            <a:picLocks noChangeAspect="1" noChangeArrowheads="1"/>
          </p:cNvPicPr>
          <p:nvPr/>
        </p:nvPicPr>
        <p:blipFill rotWithShape="1">
          <a:blip r:embed="rId4" cstate="print"/>
          <a:srcRect t="46713" r="16952" b="3632"/>
          <a:stretch/>
        </p:blipFill>
        <p:spPr bwMode="auto">
          <a:xfrm>
            <a:off x="3563860" y="3573020"/>
            <a:ext cx="5429645" cy="255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1079190"/>
          </a:xfrm>
        </p:spPr>
        <p:txBody>
          <a:bodyPr/>
          <a:lstStyle/>
          <a:p>
            <a:r>
              <a:rPr lang="en-US" sz="2400" dirty="0" smtClean="0"/>
              <a:t>This time full optics measurement campaign.</a:t>
            </a:r>
          </a:p>
          <a:p>
            <a:pPr lvl="1"/>
            <a:r>
              <a:rPr lang="en-US" sz="2000" dirty="0" smtClean="0"/>
              <a:t>Plus orbit cleaning in IRs (with MCBX).</a:t>
            </a:r>
          </a:p>
          <a:p>
            <a:r>
              <a:rPr lang="en-US" sz="2400" dirty="0" smtClean="0"/>
              <a:t>Machine at 4 </a:t>
            </a:r>
            <a:r>
              <a:rPr lang="en-US" sz="2400" dirty="0" err="1" smtClean="0"/>
              <a:t>TeV</a:t>
            </a:r>
            <a:r>
              <a:rPr lang="en-US" sz="2400" dirty="0" smtClean="0"/>
              <a:t> very similar to 3.5 </a:t>
            </a:r>
            <a:r>
              <a:rPr lang="en-US" sz="2400" dirty="0" err="1" smtClean="0"/>
              <a:t>TeV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: attempt no 2 - Sunday </a:t>
            </a:r>
            <a:endParaRPr lang="en-GB" dirty="0"/>
          </a:p>
        </p:txBody>
      </p:sp>
      <p:pic>
        <p:nvPicPr>
          <p:cNvPr id="2050" name="Picture 2" descr="http://elogbook.cern.ch/eLogbook/attach_reader?attach_id=1226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640" y="2259166"/>
            <a:ext cx="4463035" cy="32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ogbook.cern.ch/eLogbook/attach_reader?attach_id=12265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640" y="2276840"/>
            <a:ext cx="4572000" cy="32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1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measurements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1413680"/>
            <a:ext cx="719680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95420" y="764630"/>
            <a:ext cx="8569190" cy="10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Beta-beating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measured at 10, 3, 1, 0.9, 0.8, 0.7 and 0.6 m.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measurements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1350552"/>
            <a:ext cx="7196137" cy="5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764630"/>
            <a:ext cx="8229600" cy="10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Beta-beating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90% at 0.6 m – expected !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Sunday PM: Towards final reference orbit at 450 </a:t>
            </a:r>
            <a:r>
              <a:rPr lang="en-US" sz="2400" dirty="0" err="1" smtClean="0"/>
              <a:t>GeV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70" y="692620"/>
            <a:ext cx="8229600" cy="3528490"/>
          </a:xfrm>
        </p:spPr>
        <p:txBody>
          <a:bodyPr/>
          <a:lstStyle/>
          <a:p>
            <a:r>
              <a:rPr lang="en-US" dirty="0" smtClean="0"/>
              <a:t>ALICE and </a:t>
            </a:r>
            <a:r>
              <a:rPr lang="en-US" dirty="0" err="1" smtClean="0"/>
              <a:t>LHCb</a:t>
            </a:r>
            <a:r>
              <a:rPr lang="en-US" dirty="0" smtClean="0"/>
              <a:t> spectrometers/solenoid switched on, small leakage corrected – all polarities +.</a:t>
            </a:r>
          </a:p>
          <a:p>
            <a:r>
              <a:rPr lang="en-US" dirty="0" smtClean="0"/>
              <a:t>Separation and crossing angle bumps trimmed in one by one and corrected locally using the same correctors used for the bumps.</a:t>
            </a:r>
          </a:p>
          <a:p>
            <a:pPr lvl="1"/>
            <a:r>
              <a:rPr lang="en-US" dirty="0" smtClean="0"/>
              <a:t>Good compensation, but also indication that the scale of BPMS in the triplet are off by ~10% (too small reading).</a:t>
            </a:r>
          </a:p>
          <a:p>
            <a:pPr lvl="1"/>
            <a:r>
              <a:rPr lang="en-US" dirty="0" smtClean="0"/>
              <a:t>Full separations measured to be 3.5 to 3.6 mm (missing 10% from BPMSW?) – consistent in all (measurable) IRs.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7580" y="4221110"/>
          <a:ext cx="6120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00"/>
                <a:gridCol w="2841194"/>
                <a:gridCol w="2559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IR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½ separation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(mm, B1)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½ Xing (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rad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, B1)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-170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-170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+170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-170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smtClean="0">
                <a:ea typeface="ＭＳ Ｐゴシック" pitchFamily="-65" charset="-128"/>
              </a:rPr>
              <a:t>LHC machine check-out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46970" y="980660"/>
            <a:ext cx="8229600" cy="5111750"/>
          </a:xfrm>
        </p:spPr>
        <p:txBody>
          <a:bodyPr/>
          <a:lstStyle/>
          <a:p>
            <a:pPr>
              <a:buFont typeface="Arial Unicode MS" pitchFamily="-65" charset="0"/>
              <a:buNone/>
            </a:pPr>
            <a:r>
              <a:rPr lang="en-US" sz="2800" dirty="0" smtClean="0">
                <a:ea typeface="ＭＳ Ｐゴシック" pitchFamily="-65" charset="-128"/>
              </a:rPr>
              <a:t>Main targets: </a:t>
            </a:r>
            <a:endParaRPr lang="en-US" dirty="0" smtClean="0">
              <a:ea typeface="ＭＳ Ｐゴシック" pitchFamily="-65" charset="-128"/>
            </a:endParaRPr>
          </a:p>
          <a:p>
            <a:pPr lvl="1"/>
            <a:r>
              <a:rPr lang="en-US" sz="2400" dirty="0" smtClean="0">
                <a:ea typeface="ＭＳ Ｐゴシック" pitchFamily="-65" charset="-128"/>
              </a:rPr>
              <a:t>Close the beam interlock loop,</a:t>
            </a:r>
          </a:p>
          <a:p>
            <a:pPr lvl="1"/>
            <a:r>
              <a:rPr lang="en-US" sz="2400" dirty="0" smtClean="0">
                <a:ea typeface="ＭＳ Ｐゴシック" pitchFamily="-65" charset="-128"/>
              </a:rPr>
              <a:t>Test the beam dump,</a:t>
            </a:r>
          </a:p>
          <a:p>
            <a:pPr lvl="1"/>
            <a:r>
              <a:rPr lang="en-US" sz="2400" dirty="0" smtClean="0">
                <a:ea typeface="ＭＳ Ｐゴシック" pitchFamily="-65" charset="-128"/>
              </a:rPr>
              <a:t>Test the injection kickers,</a:t>
            </a:r>
          </a:p>
          <a:p>
            <a:pPr lvl="1"/>
            <a:r>
              <a:rPr lang="en-US" sz="2400" dirty="0" smtClean="0">
                <a:ea typeface="ＭＳ Ｐゴシック" pitchFamily="-65" charset="-128"/>
              </a:rPr>
              <a:t>Run the LHC through a full machine cycle,</a:t>
            </a:r>
          </a:p>
          <a:p>
            <a:pPr lvl="1"/>
            <a:r>
              <a:rPr lang="en-US" sz="2400" dirty="0" smtClean="0">
                <a:ea typeface="ＭＳ Ｐゴシック" pitchFamily="-65" charset="-128"/>
              </a:rPr>
              <a:t>Check the control system.</a:t>
            </a:r>
          </a:p>
          <a:p>
            <a:pPr>
              <a:buFont typeface="Arial Unicode MS" pitchFamily="-65" charset="0"/>
              <a:buNone/>
            </a:pPr>
            <a:endParaRPr lang="en-US" dirty="0" smtClean="0">
              <a:ea typeface="ＭＳ Ｐゴシック" pitchFamily="-65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all bumps - flat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735826"/>
            <a:ext cx="7273010" cy="290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00" y="3664501"/>
            <a:ext cx="7239192" cy="286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68430" y="1372660"/>
            <a:ext cx="96532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±8 mm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524410" y="1196690"/>
            <a:ext cx="0" cy="86412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reference for orbit FB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736380"/>
          </a:xfrm>
        </p:spPr>
        <p:txBody>
          <a:bodyPr/>
          <a:lstStyle/>
          <a:p>
            <a:r>
              <a:rPr lang="en-US" dirty="0" smtClean="0"/>
              <a:t>Tested up to first point in squeeze – seems OK.</a:t>
            </a:r>
          </a:p>
          <a:p>
            <a:r>
              <a:rPr lang="en-US" dirty="0" smtClean="0"/>
              <a:t>‘Special </a:t>
            </a:r>
            <a:r>
              <a:rPr lang="en-US" b="1" dirty="0" smtClean="0"/>
              <a:t>temporary </a:t>
            </a:r>
            <a:r>
              <a:rPr lang="en-US" dirty="0" smtClean="0"/>
              <a:t>configuration’ for ramp and squeeze.</a:t>
            </a:r>
          </a:p>
          <a:p>
            <a:pPr lvl="1"/>
            <a:r>
              <a:rPr lang="en-US" b="1" dirty="0" smtClean="0"/>
              <a:t>Injection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nominal bumps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Flat top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nominal separation </a:t>
            </a:r>
            <a:r>
              <a:rPr lang="en-US" dirty="0" smtClean="0"/>
              <a:t>(0.65 mm / beam), </a:t>
            </a:r>
            <a:r>
              <a:rPr lang="en-US" dirty="0" smtClean="0">
                <a:solidFill>
                  <a:srgbClr val="FF0000"/>
                </a:solidFill>
              </a:rPr>
              <a:t>reduced Xing </a:t>
            </a:r>
            <a:r>
              <a:rPr lang="en-US" dirty="0" smtClean="0"/>
              <a:t>angles (-100/-90/100/-100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).</a:t>
            </a:r>
          </a:p>
          <a:p>
            <a:pPr lvl="1"/>
            <a:r>
              <a:rPr lang="en-US" b="1" dirty="0" smtClean="0"/>
              <a:t>Squeeze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Xing and separation reduced to 0 at 7 m </a:t>
            </a:r>
            <a:r>
              <a:rPr lang="en-US" dirty="0" smtClean="0"/>
              <a:t>– flat orbit in the part with large beta-beat.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3429000"/>
            <a:ext cx="6192860" cy="303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0" y="5373270"/>
            <a:ext cx="119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Squeeze</a:t>
            </a:r>
            <a:endParaRPr lang="en-US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&amp; squeeze – temporary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425170" cy="5111750"/>
          </a:xfrm>
        </p:spPr>
        <p:txBody>
          <a:bodyPr/>
          <a:lstStyle/>
          <a:p>
            <a:r>
              <a:rPr lang="en-US" dirty="0" smtClean="0"/>
              <a:t>This configuration provides:</a:t>
            </a:r>
          </a:p>
          <a:p>
            <a:pPr lvl="1"/>
            <a:r>
              <a:rPr lang="en-US" sz="2400" dirty="0" smtClean="0"/>
              <a:t>Nominal conditions at injection 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		 collimator and injection setup.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Ramp with separation 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		 ramp with separation, FB tests/training.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Flat squeeze beyond 7 m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		 wait until beta-beating corrected.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ramp and 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425170" cy="5111750"/>
          </a:xfrm>
        </p:spPr>
        <p:txBody>
          <a:bodyPr/>
          <a:lstStyle/>
          <a:p>
            <a:r>
              <a:rPr lang="en-US" dirty="0" smtClean="0"/>
              <a:t>Orbit and orbit FB under control, also with new dynamic references for OFB – special configuration (prev. page)</a:t>
            </a:r>
          </a:p>
          <a:p>
            <a:pPr lvl="1"/>
            <a:r>
              <a:rPr lang="en-US" dirty="0" smtClean="0"/>
              <a:t>Reference ~final at 450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Given the large beta-beating in the squeeze. OFB can become unstable in the squeeze : injection optics and large beta-beating. </a:t>
            </a:r>
          </a:p>
          <a:p>
            <a:pPr lvl="1"/>
            <a:r>
              <a:rPr lang="en-US" dirty="0" smtClean="0"/>
              <a:t>OFB performance ~fine for the present conditions.</a:t>
            </a:r>
          </a:p>
          <a:p>
            <a:r>
              <a:rPr lang="en-US" dirty="0" smtClean="0"/>
              <a:t>Still struggling with tune FB in ramp and squeeze.</a:t>
            </a:r>
          </a:p>
          <a:p>
            <a:pPr lvl="1"/>
            <a:r>
              <a:rPr lang="en-US" dirty="0" smtClean="0"/>
              <a:t>Coupling, no signal, Q stability, reproducibility, plus mistakes…</a:t>
            </a:r>
          </a:p>
          <a:p>
            <a:pPr lvl="1">
              <a:buNone/>
            </a:pPr>
            <a:r>
              <a:rPr lang="en-US" dirty="0" smtClean="0"/>
              <a:t>&gt;&gt; Sit together to assess the situation</a:t>
            </a:r>
          </a:p>
          <a:p>
            <a:r>
              <a:rPr lang="en-US" dirty="0" smtClean="0"/>
              <a:t>Coupling, Q’ reproducibility in the squeeze.</a:t>
            </a:r>
          </a:p>
          <a:p>
            <a:pPr lvl="1"/>
            <a:r>
              <a:rPr lang="en-US" dirty="0" smtClean="0"/>
              <a:t>Forgotten settings incorporations …?!</a:t>
            </a:r>
          </a:p>
          <a:p>
            <a:r>
              <a:rPr lang="en-US" dirty="0" smtClean="0"/>
              <a:t>Requires more work…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24680"/>
            <a:ext cx="4716020" cy="2880400"/>
          </a:xfrm>
        </p:spPr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ADT </a:t>
            </a:r>
            <a:r>
              <a:rPr lang="en-US" dirty="0"/>
              <a:t>setting </a:t>
            </a:r>
            <a:r>
              <a:rPr lang="en-US" dirty="0" smtClean="0"/>
              <a:t>up:</a:t>
            </a:r>
          </a:p>
          <a:p>
            <a:pPr lvl="1"/>
            <a:r>
              <a:rPr lang="en-US" dirty="0" smtClean="0"/>
              <a:t>checked/adjusted </a:t>
            </a:r>
            <a:r>
              <a:rPr lang="en-US" dirty="0"/>
              <a:t>loop parameters for all </a:t>
            </a:r>
            <a:r>
              <a:rPr lang="en-US" dirty="0" smtClean="0"/>
              <a:t>units.</a:t>
            </a:r>
          </a:p>
          <a:p>
            <a:pPr lvl="1"/>
            <a:r>
              <a:rPr lang="en-US" dirty="0" smtClean="0"/>
              <a:t>Injection gap and abort gap cleaning is preliminarily set up.</a:t>
            </a:r>
          </a:p>
          <a:p>
            <a:pPr lvl="1"/>
            <a:r>
              <a:rPr lang="en-US" dirty="0" smtClean="0"/>
              <a:t>Beam centered within &lt; 0.5 mm in ADT BPMs – could be tuned</a:t>
            </a:r>
            <a:r>
              <a:rPr lang="en-US" sz="1800" dirty="0" smtClean="0"/>
              <a:t> further.</a:t>
            </a:r>
            <a:r>
              <a:rPr lang="en-US" sz="1800" dirty="0"/>
              <a:t/>
            </a:r>
            <a:br>
              <a:rPr lang="en-US" sz="1800" dirty="0"/>
            </a:br>
            <a:endParaRPr lang="en-GB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Damper setting-up</a:t>
            </a:r>
            <a:endParaRPr lang="en-GB" dirty="0"/>
          </a:p>
        </p:txBody>
      </p:sp>
      <p:pic>
        <p:nvPicPr>
          <p:cNvPr id="1026" name="Picture 2" descr="http://elogbook.cern.ch/eLogbook/attach_reader?attach_id=12265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40" y="90865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-180660" y="4149100"/>
            <a:ext cx="9127289" cy="21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US" sz="2000" dirty="0" smtClean="0"/>
              <a:t>Transverse blow up available for both beams.</a:t>
            </a:r>
          </a:p>
          <a:p>
            <a:pPr lvl="1"/>
            <a:r>
              <a:rPr lang="en-US" sz="2000" dirty="0" smtClean="0"/>
              <a:t>The ADT has settings for nominal intensity and 50ns or greater bunch spacing. </a:t>
            </a:r>
          </a:p>
          <a:p>
            <a:pPr lvl="1"/>
            <a:r>
              <a:rPr lang="en-US" sz="2000" dirty="0" smtClean="0"/>
              <a:t>The blow-up strength and mode is set to safe values (zero and OFF) so there is no accidental trigger before proper </a:t>
            </a:r>
            <a:r>
              <a:rPr lang="en-US" sz="2000" dirty="0" err="1" smtClean="0"/>
              <a:t>rbac</a:t>
            </a:r>
            <a:r>
              <a:rPr lang="en-US" sz="2000" dirty="0" smtClean="0"/>
              <a:t> roles are prepared. </a:t>
            </a:r>
            <a:br>
              <a:rPr lang="en-US" sz="2000" dirty="0" smtClean="0"/>
            </a:b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99490"/>
            <a:ext cx="8229600" cy="792163"/>
          </a:xfrm>
        </p:spPr>
        <p:txBody>
          <a:bodyPr/>
          <a:lstStyle/>
          <a:p>
            <a:r>
              <a:rPr lang="en-US" dirty="0" smtClean="0"/>
              <a:t>Loss map by controlled transverse blow-up</a:t>
            </a:r>
            <a:endParaRPr lang="en-US" dirty="0"/>
          </a:p>
        </p:txBody>
      </p:sp>
      <p:pic>
        <p:nvPicPr>
          <p:cNvPr id="1026" name="Picture 2" descr="http://elogbook.cern.ch/eLogbook/attach_reader?attach_id=122629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764630"/>
            <a:ext cx="7201000" cy="5919269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510600" y="764630"/>
            <a:ext cx="8382000" cy="172824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Trebuchet MS"/>
              </a:rPr>
              <a:t>Preliminary global aperture measurements (H plane only) and validation of transverse blow-up for aperture and loss maps. To be analyzed.</a:t>
            </a:r>
            <a:endParaRPr lang="en-US" sz="2000" dirty="0">
              <a:sym typeface="Wingdings" pitchFamily="2" charset="2"/>
            </a:endParaRPr>
          </a:p>
          <a:p>
            <a:r>
              <a:rPr lang="en-US" dirty="0" smtClean="0"/>
              <a:t>Example of B1 horizontal blow-up with ADT.</a:t>
            </a:r>
          </a:p>
          <a:p>
            <a:endParaRPr lang="en-GB" dirty="0"/>
          </a:p>
        </p:txBody>
      </p:sp>
      <p:pic>
        <p:nvPicPr>
          <p:cNvPr id="5" name="Picture 3" descr="\\cern.ch\dfs\Users\a\arduini\Documents\20120316211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01260" y="2564880"/>
            <a:ext cx="7016359" cy="27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435400" cy="2376330"/>
          </a:xfrm>
        </p:spPr>
        <p:txBody>
          <a:bodyPr/>
          <a:lstStyle/>
          <a:p>
            <a:r>
              <a:rPr lang="en-US" dirty="0" err="1" smtClean="0"/>
              <a:t>Synchro</a:t>
            </a:r>
            <a:r>
              <a:rPr lang="en-US" dirty="0" smtClean="0"/>
              <a:t>-loop error reduced (nominal bunch) by matching energy to SPS using horizontal orbit correctors.</a:t>
            </a:r>
          </a:p>
          <a:p>
            <a:pPr lvl="1"/>
            <a:r>
              <a:rPr lang="en-US" dirty="0" smtClean="0"/>
              <a:t>Energy mismatch at the level of </a:t>
            </a:r>
            <a:r>
              <a:rPr lang="en-US" dirty="0" err="1" smtClean="0"/>
              <a:t>dp</a:t>
            </a:r>
            <a:r>
              <a:rPr lang="en-US" dirty="0" smtClean="0"/>
              <a:t>/p </a:t>
            </a:r>
            <a:r>
              <a:rPr lang="en-US" smtClean="0"/>
              <a:t>≤ </a:t>
            </a:r>
            <a:r>
              <a:rPr lang="en-US" smtClean="0"/>
              <a:t>5E-5 </a:t>
            </a:r>
            <a:r>
              <a:rPr lang="en-US" dirty="0" smtClean="0"/>
              <a:t>on both beams.</a:t>
            </a:r>
          </a:p>
          <a:p>
            <a:pPr lvl="1"/>
            <a:r>
              <a:rPr lang="en-US" dirty="0" smtClean="0"/>
              <a:t>Consistent between injected beam trajectory and </a:t>
            </a:r>
            <a:r>
              <a:rPr lang="en-US" dirty="0" err="1" smtClean="0"/>
              <a:t>synchro</a:t>
            </a:r>
            <a:r>
              <a:rPr lang="en-US" dirty="0" smtClean="0"/>
              <a:t>-loop.</a:t>
            </a:r>
          </a:p>
          <a:p>
            <a:pPr lvl="1"/>
            <a:r>
              <a:rPr lang="en-US" dirty="0" smtClean="0"/>
              <a:t>To be observed and fine tuned.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3068950"/>
            <a:ext cx="7489040" cy="302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80660"/>
            <a:ext cx="8229600" cy="5111750"/>
          </a:xfrm>
        </p:spPr>
        <p:txBody>
          <a:bodyPr/>
          <a:lstStyle/>
          <a:p>
            <a:r>
              <a:rPr lang="en-US" dirty="0" smtClean="0"/>
              <a:t>FIDEL mechanics working, including the longer ramp for spool correctors.</a:t>
            </a:r>
          </a:p>
          <a:p>
            <a:r>
              <a:rPr lang="en-US" dirty="0" smtClean="0"/>
              <a:t>But the actual corrections ‘seemed’ to be off (Q’) – to be confirmed when have consolidated all measurements.</a:t>
            </a:r>
          </a:p>
          <a:p>
            <a:pPr lvl="1"/>
            <a:r>
              <a:rPr lang="en-US" dirty="0" smtClean="0"/>
              <a:t>Decay measurement last night – initial Q’ looked OK.</a:t>
            </a:r>
          </a:p>
          <a:p>
            <a:pPr lvl="1"/>
            <a:r>
              <a:rPr lang="en-US" dirty="0" smtClean="0"/>
              <a:t>More analysis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30" y="2132820"/>
            <a:ext cx="5544770" cy="283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‘new’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1080150"/>
          </a:xfrm>
        </p:spPr>
        <p:txBody>
          <a:bodyPr/>
          <a:lstStyle/>
          <a:p>
            <a:r>
              <a:rPr lang="en-US" dirty="0" smtClean="0"/>
              <a:t>Matching monitor gave first images and profiles.</a:t>
            </a:r>
          </a:p>
          <a:p>
            <a:pPr lvl="1"/>
            <a:r>
              <a:rPr lang="en-US" dirty="0" smtClean="0"/>
              <a:t>Turn-by-turn profiles for optics matching of the transfer lines to the LHC ring.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3212970"/>
            <a:ext cx="5184720" cy="33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410" y="1988800"/>
            <a:ext cx="4198265" cy="26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 &amp; 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425170" cy="4464620"/>
          </a:xfrm>
        </p:spPr>
        <p:txBody>
          <a:bodyPr/>
          <a:lstStyle/>
          <a:p>
            <a:r>
              <a:rPr lang="en-US" dirty="0" smtClean="0"/>
              <a:t>This year no PC trips at first iteration of squeeze settings. </a:t>
            </a:r>
          </a:p>
          <a:p>
            <a:pPr lvl="1"/>
            <a:r>
              <a:rPr lang="en-US" dirty="0" smtClean="0"/>
              <a:t>For nominal squeeze and 90 m </a:t>
            </a:r>
            <a:r>
              <a:rPr lang="en-US" dirty="0" err="1" smtClean="0"/>
              <a:t>unsqueeze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Redaelli</a:t>
            </a:r>
            <a:r>
              <a:rPr lang="en-US" dirty="0" smtClean="0"/>
              <a:t> found this good news very suspicious…</a:t>
            </a:r>
          </a:p>
          <a:p>
            <a:r>
              <a:rPr lang="en-US" dirty="0" smtClean="0"/>
              <a:t>Last year some ‘manual’ stretching of the functions was always required (error on L for Q4/Q5/Q6).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50" y="2924930"/>
            <a:ext cx="5760800" cy="46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8230" y="378905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 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Summary of Machine Checkout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420" y="908050"/>
            <a:ext cx="8229600" cy="404495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Situation of the machine – last Wednesday: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The LHC magnet and powering system </a:t>
            </a:r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is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fully commissioned</a:t>
            </a:r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 at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4 </a:t>
            </a:r>
            <a:r>
              <a:rPr lang="en-US" b="1" dirty="0" err="1" smtClean="0">
                <a:solidFill>
                  <a:srgbClr val="0000FF"/>
                </a:solidFill>
                <a:ea typeface="ＭＳ Ｐゴシック" pitchFamily="-65" charset="-128"/>
              </a:rPr>
              <a:t>TeV</a:t>
            </a:r>
            <a:endParaRPr lang="en-US" b="1" dirty="0" smtClean="0">
              <a:solidFill>
                <a:srgbClr val="0000FF"/>
              </a:solidFill>
              <a:ea typeface="ＭＳ Ｐゴシック" pitchFamily="-65" charset="-128"/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RF</a:t>
            </a:r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16 cavities conditioned up to 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nominal 2 MV/cavity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.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RF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Low level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ready for Beam</a:t>
            </a:r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a typeface="ＭＳ Ｐゴシック" pitchFamily="-65" charset="-128"/>
              </a:rPr>
              <a:t>LBDS &amp; MKI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operational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and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machine protection tests without beam completed.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a typeface="ＭＳ Ｐゴシック" pitchFamily="-65" charset="-128"/>
              </a:rPr>
              <a:t>Power Interlock, Beam Interlock, Warm Magnet Interlock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are commissioned according the machine protection rules.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Essential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Beam Instrumentation </a:t>
            </a:r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and feedbacks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tested</a:t>
            </a:r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. – fine tuning with beam.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Control system </a:t>
            </a:r>
            <a:r>
              <a:rPr lang="en-US" b="1" dirty="0" smtClean="0">
                <a:solidFill>
                  <a:srgbClr val="009900"/>
                </a:solidFill>
                <a:ea typeface="ＭＳ Ｐゴシック" pitchFamily="-65" charset="-128"/>
              </a:rPr>
              <a:t>operational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65" charset="-128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ＭＳ Ｐゴシック" pitchFamily="-65" charset="-128"/>
              </a:rPr>
              <a:t>– smaller issues will be fixed in the coming days.</a:t>
            </a:r>
          </a:p>
          <a:p>
            <a:endParaRPr lang="en-US" dirty="0" smtClean="0">
              <a:ea typeface="ＭＳ Ｐゴシック" pitchFamily="-65" charset="-128"/>
            </a:endParaRPr>
          </a:p>
          <a:p>
            <a:pPr>
              <a:buFont typeface="Arial Unicode MS" pitchFamily="-65" charset="0"/>
              <a:buNone/>
            </a:pPr>
            <a:endParaRPr lang="en-US" dirty="0" smtClean="0">
              <a:ea typeface="ＭＳ Ｐゴシック" pitchFamily="-65" charset="-128"/>
            </a:endParaRPr>
          </a:p>
          <a:p>
            <a:pPr>
              <a:buFont typeface="Arial Unicode MS" pitchFamily="-65" charset="0"/>
              <a:buNone/>
            </a:pPr>
            <a:endParaRPr lang="en-US" dirty="0" smtClean="0">
              <a:ea typeface="ＭＳ Ｐゴシック" pitchFamily="-65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5733320"/>
            <a:ext cx="6781800" cy="523875"/>
          </a:xfrm>
          <a:prstGeom prst="rect">
            <a:avLst/>
          </a:prstGeom>
          <a:solidFill>
            <a:srgbClr val="33CC33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omic Sans MS" pitchFamily="-65" charset="0"/>
              </a:rPr>
              <a:t>Many Thanks to all people involved!!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6658" y="476590"/>
            <a:ext cx="246734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ea typeface="ＭＳ Ｐゴシック" pitchFamily="-65" charset="-128"/>
              </a:rPr>
              <a:t>R. </a:t>
            </a:r>
            <a:r>
              <a:rPr lang="en-US" i="1" dirty="0" err="1" smtClean="0">
                <a:ea typeface="ＭＳ Ｐゴシック" pitchFamily="-65" charset="-128"/>
              </a:rPr>
              <a:t>Giachino</a:t>
            </a:r>
            <a:r>
              <a:rPr lang="en-US" i="1" dirty="0" smtClean="0">
                <a:ea typeface="ＭＳ Ｐゴシック" pitchFamily="-65" charset="-128"/>
              </a:rPr>
              <a:t> @ LMC</a:t>
            </a:r>
            <a:endParaRPr lang="en-US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 &amp;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40" y="3395232"/>
            <a:ext cx="6210715" cy="30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363390" cy="266437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Check of logging showed perfect tracking…???</a:t>
            </a:r>
          </a:p>
          <a:p>
            <a:pPr lvl="1"/>
            <a:r>
              <a:rPr lang="en-US" dirty="0" smtClean="0"/>
              <a:t>Close inspection showed that the logged PC reference does not (always) correspond to our reference…</a:t>
            </a:r>
          </a:p>
          <a:p>
            <a:pPr lvl="1"/>
            <a:r>
              <a:rPr lang="en-US" dirty="0" smtClean="0"/>
              <a:t>Tweak on the reference by FGC software – will be changed.</a:t>
            </a:r>
          </a:p>
          <a:p>
            <a:r>
              <a:rPr lang="en-US" dirty="0" smtClean="0"/>
              <a:t>&gt;&gt; We may have to </a:t>
            </a:r>
            <a:r>
              <a:rPr lang="en-US" dirty="0" smtClean="0">
                <a:solidFill>
                  <a:srgbClr val="FF0000"/>
                </a:solidFill>
              </a:rPr>
              <a:t>generate a longer squeeze and copy over all settings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Reduce transient beta-beat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350" y="2996940"/>
            <a:ext cx="5149350" cy="41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5724160" y="4149100"/>
            <a:ext cx="1224170" cy="1512210"/>
          </a:xfrm>
          <a:prstGeom prst="rect">
            <a:avLst/>
          </a:prstGeom>
          <a:noFill/>
          <a:ln w="28575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351" y="3861060"/>
            <a:ext cx="151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PC is not tracking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smtClean="0"/>
              <a:t>Sunday morning : optics in the squeeze.</a:t>
            </a:r>
          </a:p>
          <a:p>
            <a:r>
              <a:rPr lang="en-US" dirty="0" smtClean="0"/>
              <a:t>14:15: Beam1 to the TDI, but MKI pulsed. Beam and kick not synchronous?</a:t>
            </a:r>
          </a:p>
          <a:p>
            <a:r>
              <a:rPr lang="en-US" dirty="0" smtClean="0"/>
              <a:t>15:00 ALICE and </a:t>
            </a:r>
            <a:r>
              <a:rPr lang="en-US" dirty="0" err="1" smtClean="0"/>
              <a:t>LHCb</a:t>
            </a:r>
            <a:r>
              <a:rPr lang="en-US" dirty="0" smtClean="0"/>
              <a:t> ON.</a:t>
            </a:r>
          </a:p>
          <a:p>
            <a:r>
              <a:rPr lang="en-US" dirty="0" smtClean="0"/>
              <a:t>17:00 Separation and Xing on at injection.</a:t>
            </a:r>
          </a:p>
          <a:p>
            <a:r>
              <a:rPr lang="en-US" dirty="0" smtClean="0"/>
              <a:t>Then 2 ramp and squeeze attempts to test dynamic references for OFB.</a:t>
            </a:r>
          </a:p>
          <a:p>
            <a:pPr lvl="1"/>
            <a:r>
              <a:rPr lang="en-US" dirty="0" smtClean="0"/>
              <a:t>QFB switching off…</a:t>
            </a:r>
          </a:p>
          <a:p>
            <a:pPr lvl="1"/>
            <a:r>
              <a:rPr lang="en-US" dirty="0" smtClean="0"/>
              <a:t>Q across 1/3 order resonance during Q change at start of squeeze </a:t>
            </a:r>
            <a:r>
              <a:rPr lang="en-US" dirty="0" smtClean="0">
                <a:sym typeface="Wingdings" pitchFamily="2" charset="2"/>
              </a:rPr>
              <a:t> large trim incorporated into functions in the squeeze of the morning 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Second attempt ‘</a:t>
            </a:r>
            <a:r>
              <a:rPr lang="en-US" i="1" dirty="0" smtClean="0">
                <a:sym typeface="Wingdings" pitchFamily="2" charset="2"/>
              </a:rPr>
              <a:t>sort of</a:t>
            </a:r>
            <a:r>
              <a:rPr lang="en-US" dirty="0" smtClean="0">
                <a:sym typeface="Wingdings" pitchFamily="2" charset="2"/>
              </a:rPr>
              <a:t>’ OK.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23:00: FIDEL decay measurements.</a:t>
            </a:r>
          </a:p>
          <a:p>
            <a:r>
              <a:rPr lang="en-US" dirty="0" smtClean="0"/>
              <a:t>02:00: Ramp and squeeze attempt.</a:t>
            </a:r>
          </a:p>
          <a:p>
            <a:pPr lvl="1"/>
            <a:r>
              <a:rPr lang="en-US" dirty="0" smtClean="0"/>
              <a:t>Lost beam due to wrong reading of </a:t>
            </a:r>
            <a:r>
              <a:rPr lang="it-IT" dirty="0" smtClean="0"/>
              <a:t>temperature sensor in cell 23.R7 – lost CS/CM.</a:t>
            </a:r>
          </a:p>
          <a:p>
            <a:r>
              <a:rPr lang="it-IT" dirty="0" smtClean="0"/>
              <a:t>Triplet IR5 trips when sending to PCs to precycle start.</a:t>
            </a:r>
          </a:p>
          <a:p>
            <a:pPr lvl="1"/>
            <a:r>
              <a:rPr lang="it-IT" dirty="0" smtClean="0"/>
              <a:t>Ramp rate to high? To be followed.</a:t>
            </a:r>
          </a:p>
          <a:p>
            <a:r>
              <a:rPr lang="it-IT" dirty="0" smtClean="0"/>
              <a:t>06:30 New ramp and squeeze.</a:t>
            </a:r>
          </a:p>
          <a:p>
            <a:pPr lvl="1"/>
            <a:r>
              <a:rPr lang="it-IT" dirty="0" smtClean="0"/>
              <a:t>Ok for orbit.</a:t>
            </a:r>
          </a:p>
          <a:p>
            <a:pPr lvl="1"/>
            <a:r>
              <a:rPr lang="it-IT" smtClean="0"/>
              <a:t>QFB </a:t>
            </a:r>
            <a:r>
              <a:rPr lang="it-IT" dirty="0" smtClean="0"/>
              <a:t>switching off in </a:t>
            </a:r>
            <a:r>
              <a:rPr lang="it-IT" smtClean="0"/>
              <a:t>the squeeze – lost beyond 2 m – Q across 1/3 order resonance.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off – past, present…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8137130" cy="4464620"/>
          </a:xfrm>
        </p:spPr>
        <p:txBody>
          <a:bodyPr/>
          <a:lstStyle/>
          <a:p>
            <a:r>
              <a:rPr lang="en-US" dirty="0" smtClean="0"/>
              <a:t>Friday morning: access </a:t>
            </a:r>
          </a:p>
          <a:p>
            <a:pPr lvl="1"/>
            <a:r>
              <a:rPr lang="en-US" dirty="0" smtClean="0"/>
              <a:t>Dump resistor inspection in S81 – high voltage during discharge at 6. 8 kA. Nothing abnormal was found.</a:t>
            </a:r>
          </a:p>
          <a:p>
            <a:pPr lvl="1"/>
            <a:r>
              <a:rPr lang="en-US" dirty="0" smtClean="0"/>
              <a:t>PC repair.</a:t>
            </a:r>
          </a:p>
          <a:p>
            <a:pPr lvl="1"/>
            <a:r>
              <a:rPr lang="en-US" dirty="0" smtClean="0"/>
              <a:t>Some delays due to IMPACTs (not ready…). </a:t>
            </a:r>
          </a:p>
          <a:p>
            <a:pPr lvl="1"/>
            <a:r>
              <a:rPr lang="en-US" dirty="0" smtClean="0"/>
              <a:t>IMPACT deactivated for access for the moment.</a:t>
            </a:r>
          </a:p>
          <a:p>
            <a:r>
              <a:rPr lang="en-US" dirty="0" smtClean="0"/>
              <a:t>Saturday : 8:00-20:00</a:t>
            </a:r>
          </a:p>
          <a:p>
            <a:pPr lvl="1"/>
            <a:r>
              <a:rPr lang="en-US" dirty="0" smtClean="0"/>
              <a:t>PC problem on SPS magnetic extraction septum B2 (MSE.418).</a:t>
            </a:r>
          </a:p>
          <a:p>
            <a:r>
              <a:rPr lang="en-US" dirty="0" smtClean="0"/>
              <a:t>Today : 09-12:00 </a:t>
            </a:r>
          </a:p>
          <a:p>
            <a:pPr lvl="1"/>
            <a:r>
              <a:rPr lang="en-US" dirty="0" smtClean="0"/>
              <a:t>Injectors off – ramp &amp; squeeze in the shadow.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off – …future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836640"/>
            <a:ext cx="8137130" cy="1224170"/>
          </a:xfrm>
        </p:spPr>
        <p:txBody>
          <a:bodyPr/>
          <a:lstStyle/>
          <a:p>
            <a:r>
              <a:rPr lang="en-US" dirty="0" smtClean="0"/>
              <a:t>Sunday morning – fire in BA3 RF rack.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480" y="1484731"/>
            <a:ext cx="7777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Input HV monitoring cables have burnt (unknown reason), and have been short-circuited to ground.</a:t>
            </a:r>
          </a:p>
          <a:p>
            <a:pPr algn="l"/>
            <a:r>
              <a:rPr lang="en-US" i="1" dirty="0" smtClean="0"/>
              <a:t>This has induced an 18 kV to ground fault.</a:t>
            </a:r>
          </a:p>
          <a:p>
            <a:pPr algn="l"/>
            <a:r>
              <a:rPr lang="en-US" i="1" dirty="0" smtClean="0"/>
              <a:t>Decision has been taken to switch ‘OFF Line’ TX4, and to operate with TX3 until repair, i.e. only a quarter of full power is delivered to cavity #2 (out of 4 cavities).</a:t>
            </a:r>
          </a:p>
          <a:p>
            <a:pPr algn="l"/>
            <a:r>
              <a:rPr lang="en-US" i="1" dirty="0" smtClean="0"/>
              <a:t>Investigation and repair of the fault will be done in parallel to operation beginning of the week.’</a:t>
            </a:r>
          </a:p>
          <a:p>
            <a:pPr algn="l"/>
            <a:endParaRPr lang="en-US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420" y="4869200"/>
            <a:ext cx="8137130" cy="12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 in SPS for probe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2400" kern="0" dirty="0" smtClean="0">
                <a:solidFill>
                  <a:srgbClr val="008000"/>
                </a:solidFill>
                <a:latin typeface="+mn-lt"/>
              </a:rPr>
              <a:t>nominal single bunches.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4210" y="4221110"/>
            <a:ext cx="265008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E. </a:t>
            </a:r>
            <a:r>
              <a:rPr lang="en-US" i="1" dirty="0" err="1" smtClean="0"/>
              <a:t>Montesinos</a:t>
            </a:r>
            <a:r>
              <a:rPr lang="en-US" i="1" dirty="0" smtClean="0"/>
              <a:t> BE-RF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440" y="836640"/>
            <a:ext cx="8137130" cy="5111750"/>
          </a:xfrm>
        </p:spPr>
        <p:txBody>
          <a:bodyPr/>
          <a:lstStyle/>
          <a:p>
            <a:r>
              <a:rPr lang="en-US" dirty="0" smtClean="0"/>
              <a:t>SPS BCT to SMP </a:t>
            </a:r>
            <a:r>
              <a:rPr lang="en-US" b="1" dirty="0" smtClean="0"/>
              <a:t>transmission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BPMSA.B4R6.B2</a:t>
            </a:r>
            <a:r>
              <a:rPr lang="en-US" dirty="0" smtClean="0"/>
              <a:t> spurious interlocks.</a:t>
            </a:r>
          </a:p>
          <a:p>
            <a:r>
              <a:rPr lang="en-US" b="1" dirty="0" smtClean="0"/>
              <a:t>BCT B2 </a:t>
            </a:r>
            <a:r>
              <a:rPr lang="en-US" dirty="0" smtClean="0"/>
              <a:t>noise </a:t>
            </a:r>
            <a:r>
              <a:rPr lang="en-US" dirty="0" smtClean="0">
                <a:sym typeface="Wingdings" pitchFamily="2" charset="2"/>
              </a:rPr>
              <a:t> LHC SBF.</a:t>
            </a:r>
          </a:p>
          <a:p>
            <a:r>
              <a:rPr lang="en-US" dirty="0" smtClean="0">
                <a:sym typeface="Wingdings" pitchFamily="2" charset="2"/>
              </a:rPr>
              <a:t>Polarity of BPMSW.1L5.B1/2 – V plane.</a:t>
            </a:r>
          </a:p>
          <a:p>
            <a:r>
              <a:rPr lang="en-US" dirty="0" smtClean="0"/>
              <a:t>Chromaticity measurement and feedback displays.</a:t>
            </a:r>
          </a:p>
          <a:p>
            <a:r>
              <a:rPr lang="en-US" dirty="0" smtClean="0"/>
              <a:t>Vacuum gauge outgassing between Q6 and Q5.L5. </a:t>
            </a:r>
          </a:p>
          <a:p>
            <a:pPr lvl="1"/>
            <a:r>
              <a:rPr lang="en-US" dirty="0" smtClean="0"/>
              <a:t>Probably vacuum gauge outgassing when switching ON.</a:t>
            </a:r>
          </a:p>
          <a:p>
            <a:r>
              <a:rPr lang="en-US" dirty="0" smtClean="0"/>
              <a:t>&gt; 6 spurious triggers of </a:t>
            </a:r>
            <a:r>
              <a:rPr lang="en-US" b="1" dirty="0" smtClean="0"/>
              <a:t>FMCM RD34.LR7 </a:t>
            </a:r>
            <a:r>
              <a:rPr lang="en-US" dirty="0" smtClean="0"/>
              <a:t>on Sunday.</a:t>
            </a:r>
          </a:p>
          <a:p>
            <a:r>
              <a:rPr lang="en-US" dirty="0" smtClean="0"/>
              <a:t>Squeeze length.</a:t>
            </a:r>
          </a:p>
          <a:p>
            <a:pPr lvl="1"/>
            <a:r>
              <a:rPr lang="en-US" dirty="0" smtClean="0"/>
              <a:t>Decide soon – need to copy settings by hand 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440" y="836640"/>
            <a:ext cx="8137130" cy="5111750"/>
          </a:xfrm>
        </p:spPr>
        <p:txBody>
          <a:bodyPr/>
          <a:lstStyle/>
          <a:p>
            <a:r>
              <a:rPr lang="en-US" dirty="0" smtClean="0"/>
              <a:t>MKI fired but missed the beam (</a:t>
            </a:r>
            <a:r>
              <a:rPr lang="en-US" dirty="0" smtClean="0">
                <a:sym typeface="Wingdings" pitchFamily="2" charset="2"/>
              </a:rPr>
              <a:t> TDI) on Sunday.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To be investigated.</a:t>
            </a:r>
          </a:p>
          <a:p>
            <a:r>
              <a:rPr lang="en-US" dirty="0" smtClean="0">
                <a:sym typeface="Wingdings" pitchFamily="2" charset="2"/>
              </a:rPr>
              <a:t>Beam to TDI in IR2 : dump trigger from new TCTVA BLMs.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To be investigated – TCTVA intercepting beam ???</a:t>
            </a:r>
            <a:endParaRPr lang="en-US" dirty="0" smtClean="0"/>
          </a:p>
          <a:p>
            <a:r>
              <a:rPr lang="en-US" dirty="0" smtClean="0"/>
              <a:t>Suspected electrical </a:t>
            </a:r>
            <a:r>
              <a:rPr lang="en-US" dirty="0"/>
              <a:t>problem </a:t>
            </a:r>
            <a:r>
              <a:rPr lang="en-US" dirty="0" smtClean="0"/>
              <a:t>on a fire detection unit in UX85. Access required at the next occasion.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planning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740" y="1124680"/>
            <a:ext cx="9937380" cy="29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jwenning\AppData\Local\Microsoft\Windows\Temporary Internet Files\Content.IE5\SGUUSH8M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90" y="908650"/>
            <a:ext cx="507480" cy="507480"/>
          </a:xfrm>
          <a:prstGeom prst="rect">
            <a:avLst/>
          </a:prstGeom>
          <a:noFill/>
        </p:spPr>
      </p:pic>
      <p:pic>
        <p:nvPicPr>
          <p:cNvPr id="9" name="Picture 4" descr="C:\Users\jwenning\AppData\Local\Microsoft\Windows\Temporary Internet Files\Content.IE5\SGUUSH8M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940" y="1193280"/>
            <a:ext cx="507480" cy="507480"/>
          </a:xfrm>
          <a:prstGeom prst="rect">
            <a:avLst/>
          </a:prstGeom>
          <a:noFill/>
        </p:spPr>
      </p:pic>
      <p:pic>
        <p:nvPicPr>
          <p:cNvPr id="10" name="Picture 4" descr="C:\Users\jwenning\AppData\Local\Microsoft\Windows\Temporary Internet Files\Content.IE5\SGUUSH8M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450" y="1412720"/>
            <a:ext cx="507480" cy="50748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9440" y="4509150"/>
            <a:ext cx="8229600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to all who contributed to this fantastic start-up !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C:\Users\jwenning\AppData\Local\Microsoft\Windows\Temporary Internet Files\Content.IE5\SGUUSH8M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5070" y="1700760"/>
            <a:ext cx="507480" cy="50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– first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5400750"/>
          </a:xfrm>
        </p:spPr>
        <p:txBody>
          <a:bodyPr/>
          <a:lstStyle/>
          <a:p>
            <a:r>
              <a:rPr lang="en-US" dirty="0" smtClean="0"/>
              <a:t>16:00 </a:t>
            </a:r>
            <a:r>
              <a:rPr lang="en-US" b="1" u="sng" dirty="0" smtClean="0"/>
              <a:t>SPS ready</a:t>
            </a:r>
            <a:r>
              <a:rPr lang="en-US" dirty="0" smtClean="0"/>
              <a:t>, preparing for beam – last pre-cycle.</a:t>
            </a:r>
          </a:p>
          <a:p>
            <a:r>
              <a:rPr lang="en-US" dirty="0" smtClean="0"/>
              <a:t>18:00 Ready to inject…. </a:t>
            </a:r>
            <a:r>
              <a:rPr lang="en-US" dirty="0" smtClean="0">
                <a:solidFill>
                  <a:srgbClr val="FF0000"/>
                </a:solidFill>
              </a:rPr>
              <a:t>2 last minute problems!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One of the SPS SMP flags does not work.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MKE6 extraction kicker (Beam 1) does not pulse.</a:t>
            </a:r>
          </a:p>
          <a:p>
            <a:endParaRPr lang="en-US" dirty="0" smtClean="0"/>
          </a:p>
          <a:p>
            <a:r>
              <a:rPr lang="en-US" dirty="0" smtClean="0"/>
              <a:t>MKE6 problem was traced to an electronic card.</a:t>
            </a:r>
          </a:p>
          <a:p>
            <a:pPr lvl="1"/>
            <a:r>
              <a:rPr lang="en-US" dirty="0" smtClean="0"/>
              <a:t>At 21:30 MKE6 pulsing again.</a:t>
            </a:r>
          </a:p>
          <a:p>
            <a:r>
              <a:rPr lang="en-US" dirty="0" smtClean="0"/>
              <a:t>SPS SMP problem on the SPS Probe Beam Flag – flag is always FALSE.</a:t>
            </a:r>
          </a:p>
          <a:p>
            <a:pPr lvl="1"/>
            <a:r>
              <a:rPr lang="en-US" dirty="0" smtClean="0"/>
              <a:t>Must be TRUE to inject into empty ring (ensure low intensity).</a:t>
            </a:r>
          </a:p>
          <a:p>
            <a:pPr lvl="1"/>
            <a:r>
              <a:rPr lang="en-US" dirty="0" smtClean="0"/>
              <a:t>Traced to a reception error of a BCT information on the SPS SMP in the CCR.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SMP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0" y="908650"/>
            <a:ext cx="8229600" cy="4176580"/>
          </a:xfrm>
        </p:spPr>
        <p:txBody>
          <a:bodyPr/>
          <a:lstStyle/>
          <a:p>
            <a:r>
              <a:rPr lang="en-US" dirty="0" smtClean="0"/>
              <a:t>At 22:30 the SMP problem was solved by the SMP team and CO piquet with support from BI and CO/HT.</a:t>
            </a:r>
          </a:p>
          <a:p>
            <a:pPr lvl="1"/>
            <a:r>
              <a:rPr lang="en-US" dirty="0" smtClean="0"/>
              <a:t>Beam injection was blocked as the SMPC SPS could not receive information from the BCT4 / 40S in SPS.</a:t>
            </a:r>
          </a:p>
          <a:p>
            <a:pPr lvl="1"/>
            <a:r>
              <a:rPr lang="en-US" dirty="0" smtClean="0"/>
              <a:t>The problem was traced to a low RS485\MIL1553 transmission level in BA4, resulting in a low value of power being received in the CCR, which was unable to be decoded by the SPS SMPC.</a:t>
            </a:r>
          </a:p>
          <a:p>
            <a:pPr lvl="1"/>
            <a:r>
              <a:rPr lang="en-US" dirty="0" smtClean="0"/>
              <a:t>A set of electrical repeaters were installed in BA4 to boost the signal strength to levels which could be decoded in the CCR.</a:t>
            </a:r>
          </a:p>
          <a:p>
            <a:pPr lvl="1"/>
            <a:r>
              <a:rPr lang="en-US" dirty="0" smtClean="0"/>
              <a:t>Consolidation is required at next opportunity.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 Night : First beam in the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232310"/>
          </a:xfrm>
        </p:spPr>
        <p:txBody>
          <a:bodyPr/>
          <a:lstStyle/>
          <a:p>
            <a:r>
              <a:rPr lang="en-US" dirty="0" smtClean="0"/>
              <a:t>23:00 Injecting into LHC and moving from one IR to the next (collimators).</a:t>
            </a:r>
          </a:p>
          <a:p>
            <a:pPr lvl="1"/>
            <a:r>
              <a:rPr lang="en-US" dirty="0" smtClean="0"/>
              <a:t>Very little steering required.</a:t>
            </a:r>
          </a:p>
          <a:p>
            <a:r>
              <a:rPr lang="en-US" dirty="0" smtClean="0"/>
              <a:t>23:40 B1 circulating and partly captured.</a:t>
            </a:r>
          </a:p>
          <a:p>
            <a:r>
              <a:rPr lang="en-US" dirty="0" smtClean="0"/>
              <a:t>00:30 B2 circulating and partly captured.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2996940"/>
            <a:ext cx="8137130" cy="325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>
            <a:off x="4067930" y="3284980"/>
            <a:ext cx="2448340" cy="43206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239" y="306895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 Night : progress on capture and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1439915"/>
          </a:xfrm>
        </p:spPr>
        <p:txBody>
          <a:bodyPr/>
          <a:lstStyle/>
          <a:p>
            <a:r>
              <a:rPr lang="en-US" dirty="0" smtClean="0"/>
              <a:t>Work on orbit, tune, Q’ – in parallel to RF capture tuning.</a:t>
            </a:r>
          </a:p>
          <a:p>
            <a:r>
              <a:rPr lang="en-US" dirty="0" smtClean="0"/>
              <a:t>Thu 04:00 : ready for the optics measurements.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988800"/>
            <a:ext cx="5904820" cy="44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morning – optics at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497180" cy="4464620"/>
          </a:xfrm>
        </p:spPr>
        <p:txBody>
          <a:bodyPr/>
          <a:lstStyle/>
          <a:p>
            <a:r>
              <a:rPr lang="en-US" dirty="0" smtClean="0"/>
              <a:t>Beta-beat , dispersion and coupling measurements and corrections at 450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Beta-beating down to 5-10% from 20-40%.</a:t>
            </a:r>
          </a:p>
          <a:p>
            <a:pPr lvl="1"/>
            <a:r>
              <a:rPr lang="en-US" dirty="0" smtClean="0"/>
              <a:t>Dispersion beat in horizontal reduced.</a:t>
            </a:r>
          </a:p>
          <a:p>
            <a:pPr lvl="1"/>
            <a:r>
              <a:rPr lang="en-US" dirty="0" smtClean="0"/>
              <a:t>Local coupling corrections applied – significant reduction of the global coupling correction.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46031</TotalTime>
  <Words>2941</Words>
  <Application>Microsoft Office PowerPoint</Application>
  <PresentationFormat>On-screen Show (4:3)</PresentationFormat>
  <Paragraphs>483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Pixel</vt:lpstr>
      <vt:lpstr>Summary of week 11 Machine Checkout Beam Commissioning</vt:lpstr>
      <vt:lpstr>Week 11 overview &amp; milestones</vt:lpstr>
      <vt:lpstr>LHC machine check-out</vt:lpstr>
      <vt:lpstr>Summary of Machine Checkout</vt:lpstr>
      <vt:lpstr>Wednesday – first beams</vt:lpstr>
      <vt:lpstr>SPS SMP</vt:lpstr>
      <vt:lpstr>Wed Night : First beam in the LHC</vt:lpstr>
      <vt:lpstr>Wed Night : progress on capture and quality</vt:lpstr>
      <vt:lpstr>Thursday morning – optics at 450 GeV</vt:lpstr>
      <vt:lpstr>Beam 1 beta-beating at 450 GeV</vt:lpstr>
      <vt:lpstr>Beam 1 dispersion error at 450 GeV</vt:lpstr>
      <vt:lpstr>Thursday PM – nominal bunch &amp; flat orbit</vt:lpstr>
      <vt:lpstr>Injections</vt:lpstr>
      <vt:lpstr>Orbit with nominal bunch</vt:lpstr>
      <vt:lpstr>Reference – flat machine</vt:lpstr>
      <vt:lpstr>BPM quality</vt:lpstr>
      <vt:lpstr>BPM quality</vt:lpstr>
      <vt:lpstr>Interlock BPM issues – critical !!! </vt:lpstr>
      <vt:lpstr>On the way to 4 TeV</vt:lpstr>
      <vt:lpstr>Friday PM : on the way to 4 TeV</vt:lpstr>
      <vt:lpstr>4 TeV !!!</vt:lpstr>
      <vt:lpstr>Safe Beam Flag Beam 2</vt:lpstr>
      <vt:lpstr>Ramp to 4 TeV</vt:lpstr>
      <vt:lpstr>Squeeze : attempt no 1 – Saturday</vt:lpstr>
      <vt:lpstr>Squeeze to 60 cm</vt:lpstr>
      <vt:lpstr>Squeeze : attempt no 2 - Sunday </vt:lpstr>
      <vt:lpstr>Optics measurements in the squeeze</vt:lpstr>
      <vt:lpstr>Optics measurements in the squeeze</vt:lpstr>
      <vt:lpstr>Sunday PM: Towards final reference orbit at 450 GeV</vt:lpstr>
      <vt:lpstr>Difference all bumps - flat</vt:lpstr>
      <vt:lpstr>Dynamic reference for orbit FB</vt:lpstr>
      <vt:lpstr>Ramp &amp; squeeze – temporary configuration</vt:lpstr>
      <vt:lpstr>Status of ramp and squeeze</vt:lpstr>
      <vt:lpstr>Damper setting-up</vt:lpstr>
      <vt:lpstr>Loss map by controlled transverse blow-up</vt:lpstr>
      <vt:lpstr>Energy matching</vt:lpstr>
      <vt:lpstr>FIDEL</vt:lpstr>
      <vt:lpstr>A ‘new’ instrument</vt:lpstr>
      <vt:lpstr>FGC &amp; squeeze</vt:lpstr>
      <vt:lpstr>FGC &amp; squeeze</vt:lpstr>
      <vt:lpstr>Last 24 hours</vt:lpstr>
      <vt:lpstr>Last 24 hours.</vt:lpstr>
      <vt:lpstr>Time off – past, present…</vt:lpstr>
      <vt:lpstr>Time off – …future</vt:lpstr>
      <vt:lpstr>Issues</vt:lpstr>
      <vt:lpstr>Issues</vt:lpstr>
      <vt:lpstr>Tentative planning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3378</cp:revision>
  <dcterms:created xsi:type="dcterms:W3CDTF">2010-07-26T05:43:59Z</dcterms:created>
  <dcterms:modified xsi:type="dcterms:W3CDTF">2012-03-19T09:32:52Z</dcterms:modified>
</cp:coreProperties>
</file>