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898" r:id="rId2"/>
    <p:sldId id="909" r:id="rId3"/>
    <p:sldId id="911" r:id="rId4"/>
    <p:sldId id="912" r:id="rId5"/>
    <p:sldId id="913" r:id="rId6"/>
    <p:sldId id="914" r:id="rId7"/>
    <p:sldId id="910" r:id="rId8"/>
    <p:sldId id="915" r:id="rId9"/>
    <p:sldId id="916" r:id="rId10"/>
    <p:sldId id="917" r:id="rId11"/>
    <p:sldId id="919" r:id="rId12"/>
    <p:sldId id="922" r:id="rId13"/>
    <p:sldId id="923" r:id="rId14"/>
    <p:sldId id="920" r:id="rId15"/>
    <p:sldId id="921" r:id="rId16"/>
    <p:sldId id="908" r:id="rId1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77" d="100"/>
          <a:sy n="77" d="100"/>
        </p:scale>
        <p:origin x="-390" y="-7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52532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09h30 meeting: OK to go ahead with nominal bunch intensity from beam dump.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Last 24h: Very good on plan as presented yesterday 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 What is special on weekends</a:t>
            </a:r>
            <a:r>
              <a:rPr lang="en-US" dirty="0" smtClean="0">
                <a:sym typeface="Wingdings" pitchFamily="2" charset="2"/>
              </a:rPr>
              <a:t>? Can we declare the week as weekend?</a:t>
            </a:r>
            <a:endParaRPr lang="en-US" dirty="0" smtClean="0">
              <a:sym typeface="Wingdings" pitchFamily="2" charset="2"/>
            </a:endParaRPr>
          </a:p>
          <a:p>
            <a:pPr lvl="0">
              <a:lnSpc>
                <a:spcPct val="150000"/>
              </a:lnSpc>
            </a:pPr>
            <a:r>
              <a:rPr lang="en-US" dirty="0" smtClean="0"/>
              <a:t>10h20: Beam dump with RF interlock from freq. trim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Beta beat correction complete at 3.5 </a:t>
            </a:r>
            <a:r>
              <a:rPr lang="en-US" dirty="0" err="1" smtClean="0"/>
              <a:t>TeV</a:t>
            </a:r>
            <a:r>
              <a:rPr lang="en-US" dirty="0" smtClean="0"/>
              <a:t> down to 1.5m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Coupling correction complete at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Beta* measured but not corrected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Ramp down and recover.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March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01-03-2011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F-probl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006" y="1000125"/>
            <a:ext cx="644571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trip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83281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17h01 – 00h24: Injection </a:t>
            </a:r>
            <a:r>
              <a:rPr lang="en-US" dirty="0" err="1" smtClean="0"/>
              <a:t>prot</a:t>
            </a:r>
            <a:r>
              <a:rPr lang="en-US" dirty="0" smtClean="0"/>
              <a:t>. setup. Inj. </a:t>
            </a:r>
            <a:r>
              <a:rPr lang="en-US" dirty="0" err="1" smtClean="0"/>
              <a:t>prot</a:t>
            </a:r>
            <a:r>
              <a:rPr lang="en-US" dirty="0" smtClean="0"/>
              <a:t>. team.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TDI angle </a:t>
            </a:r>
            <a:r>
              <a:rPr lang="en-US" dirty="0" smtClean="0"/>
              <a:t>measurement: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took </a:t>
            </a:r>
            <a:r>
              <a:rPr lang="en-US" dirty="0" smtClean="0"/>
              <a:t>data for TDI.B1 -1mrad and TDI.B2 +/- 1 </a:t>
            </a:r>
            <a:r>
              <a:rPr lang="en-US" dirty="0" err="1" smtClean="0"/>
              <a:t>mrad</a:t>
            </a:r>
            <a:r>
              <a:rPr lang="en-US" dirty="0" smtClean="0"/>
              <a:t>, finished for the data, analysis </a:t>
            </a:r>
            <a:r>
              <a:rPr lang="en-US" dirty="0" smtClean="0"/>
              <a:t>pending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TCDI </a:t>
            </a:r>
            <a:r>
              <a:rPr lang="en-US" dirty="0" smtClean="0"/>
              <a:t>protection validation tests (phase coverage</a:t>
            </a:r>
            <a:r>
              <a:rPr lang="en-US" dirty="0" smtClean="0"/>
              <a:t>):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finished </a:t>
            </a:r>
            <a:r>
              <a:rPr lang="en-US" dirty="0" smtClean="0"/>
              <a:t>data taking for TI2, TI8 </a:t>
            </a:r>
            <a:r>
              <a:rPr lang="en-US" dirty="0" smtClean="0"/>
              <a:t>to </a:t>
            </a:r>
            <a:r>
              <a:rPr lang="en-US" dirty="0" smtClean="0"/>
              <a:t>be </a:t>
            </a:r>
            <a:r>
              <a:rPr lang="en-US" dirty="0" smtClean="0"/>
              <a:t>done in </a:t>
            </a:r>
            <a:r>
              <a:rPr lang="en-US" dirty="0" smtClean="0"/>
              <a:t>I&amp;D </a:t>
            </a:r>
            <a:r>
              <a:rPr lang="en-US" dirty="0" smtClean="0"/>
              <a:t>mode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TCDIs </a:t>
            </a:r>
            <a:r>
              <a:rPr lang="en-US" dirty="0" smtClean="0"/>
              <a:t>put to 5 sigma </a:t>
            </a:r>
            <a:r>
              <a:rPr lang="en-US" dirty="0" smtClean="0"/>
              <a:t>settings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TCP </a:t>
            </a:r>
            <a:r>
              <a:rPr lang="en-US" dirty="0" smtClean="0"/>
              <a:t>and TCLA in P3 closed to avoid </a:t>
            </a:r>
            <a:r>
              <a:rPr lang="en-US" dirty="0" smtClean="0"/>
              <a:t>losses </a:t>
            </a:r>
            <a:r>
              <a:rPr lang="en-US" dirty="0" smtClean="0"/>
              <a:t>in P6 </a:t>
            </a:r>
            <a:r>
              <a:rPr lang="en-US" dirty="0" smtClean="0"/>
              <a:t>(XPOC)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calibrated </a:t>
            </a:r>
            <a:r>
              <a:rPr lang="en-US" dirty="0" smtClean="0"/>
              <a:t>beam loss </a:t>
            </a:r>
            <a:r>
              <a:rPr lang="en-US" dirty="0" smtClean="0"/>
              <a:t>on </a:t>
            </a:r>
            <a:r>
              <a:rPr lang="en-US" dirty="0" smtClean="0"/>
              <a:t>the TCDIs for a 2 sigma orbit </a:t>
            </a:r>
            <a:r>
              <a:rPr lang="en-US" dirty="0" smtClean="0"/>
              <a:t>displacement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recorded </a:t>
            </a:r>
            <a:r>
              <a:rPr lang="en-US" dirty="0" smtClean="0"/>
              <a:t>beam losses in TL and ring for whole phases space in 30 deg steps for oscillation amplitudes of 4, 4.5, and 5 </a:t>
            </a:r>
            <a:r>
              <a:rPr lang="en-US" dirty="0" smtClean="0"/>
              <a:t>sigma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results </a:t>
            </a:r>
            <a:r>
              <a:rPr lang="en-US" dirty="0" smtClean="0"/>
              <a:t>look good but full analysis to be </a:t>
            </a:r>
            <a:r>
              <a:rPr lang="en-US" dirty="0" smtClean="0"/>
              <a:t>done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March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01-03-2011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l-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029" y="1000125"/>
            <a:ext cx="681566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collimator + protection settings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83281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During injection protection setup: several dump problems, requiring piquet and Etienne </a:t>
            </a:r>
            <a:r>
              <a:rPr lang="en-US" dirty="0" err="1" smtClean="0"/>
              <a:t>Carlier</a:t>
            </a:r>
            <a:r>
              <a:rPr lang="en-US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00h30: Loss maps.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Comparing two gap calculations (nominal and calibrated gaps).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Results to be analyzed.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Probably to be redone with nominal intensity.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05h30: Loss maps done. Prepare beam for collimation setup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March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01-03-2011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ss-m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550" y="1000125"/>
            <a:ext cx="6218625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01-03-2011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390" y="764630"/>
            <a:ext cx="889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ourier" pitchFamily="49" charset="0"/>
              </a:rPr>
              <a:t>Sun </a:t>
            </a:r>
            <a:r>
              <a:rPr lang="en-US" dirty="0" smtClean="0">
                <a:latin typeface="Courier" pitchFamily="49" charset="0"/>
              </a:rPr>
              <a:t>07:00   inject and ramp 1 nominal bunch to 3.5 </a:t>
            </a:r>
            <a:r>
              <a:rPr lang="en-US" dirty="0" err="1" smtClean="0">
                <a:latin typeface="Courier" pitchFamily="49" charset="0"/>
              </a:rPr>
              <a:t>TeV</a:t>
            </a:r>
            <a:r>
              <a:rPr lang="en-US" dirty="0" smtClean="0">
                <a:latin typeface="Courier" pitchFamily="49" charset="0"/>
              </a:rPr>
              <a:t> 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		(no squeeze)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 		Establish </a:t>
            </a:r>
            <a:r>
              <a:rPr lang="en-US" b="1" dirty="0" smtClean="0">
                <a:latin typeface="Courier" pitchFamily="49" charset="0"/>
              </a:rPr>
              <a:t>final reference</a:t>
            </a:r>
            <a:r>
              <a:rPr lang="en-US" dirty="0" smtClean="0">
                <a:latin typeface="Courier" pitchFamily="49" charset="0"/>
              </a:rPr>
              <a:t/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 		</a:t>
            </a:r>
            <a:r>
              <a:rPr lang="en-US" b="1" dirty="0" smtClean="0">
                <a:latin typeface="Courier" pitchFamily="49" charset="0"/>
              </a:rPr>
              <a:t>Collimation setup at 3.5 </a:t>
            </a:r>
            <a:r>
              <a:rPr lang="en-US" b="1" dirty="0" err="1" smtClean="0">
                <a:latin typeface="Courier" pitchFamily="49" charset="0"/>
              </a:rPr>
              <a:t>TeV</a:t>
            </a:r>
            <a:r>
              <a:rPr lang="en-US" dirty="0" smtClean="0">
                <a:latin typeface="Courier" pitchFamily="49" charset="0"/>
              </a:rPr>
              <a:t/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Sun 18:00	</a:t>
            </a:r>
            <a:r>
              <a:rPr lang="en-US" b="1" dirty="0" smtClean="0">
                <a:latin typeface="Courier" pitchFamily="49" charset="0"/>
              </a:rPr>
              <a:t>MPS</a:t>
            </a:r>
            <a:r>
              <a:rPr lang="en-US" dirty="0" smtClean="0">
                <a:latin typeface="Courier" pitchFamily="49" charset="0"/>
              </a:rPr>
              <a:t> checks at 450 </a:t>
            </a:r>
            <a:r>
              <a:rPr lang="en-US" dirty="0" err="1" smtClean="0">
                <a:latin typeface="Courier" pitchFamily="49" charset="0"/>
              </a:rPr>
              <a:t>GeV</a:t>
            </a:r>
            <a:r>
              <a:rPr lang="en-US" dirty="0" smtClean="0">
                <a:latin typeface="Courier" pitchFamily="49" charset="0"/>
              </a:rPr>
              <a:t/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Mon 00:00	</a:t>
            </a:r>
            <a:r>
              <a:rPr lang="en-US" b="1" dirty="0" smtClean="0">
                <a:latin typeface="Courier" pitchFamily="49" charset="0"/>
              </a:rPr>
              <a:t>Transverse damper </a:t>
            </a:r>
            <a:r>
              <a:rPr lang="en-US" dirty="0" smtClean="0">
                <a:latin typeface="Courier" pitchFamily="49" charset="0"/>
              </a:rPr>
              <a:t>setup at 450 </a:t>
            </a:r>
            <a:r>
              <a:rPr lang="en-US" dirty="0" err="1" smtClean="0">
                <a:latin typeface="Courier" pitchFamily="49" charset="0"/>
              </a:rPr>
              <a:t>GeV</a:t>
            </a:r>
            <a:r>
              <a:rPr lang="en-US" dirty="0" smtClean="0">
                <a:latin typeface="Courier" pitchFamily="49" charset="0"/>
              </a:rPr>
              <a:t> (Daniel 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		</a:t>
            </a:r>
            <a:r>
              <a:rPr lang="en-US" dirty="0" err="1" smtClean="0">
                <a:latin typeface="Courier" pitchFamily="49" charset="0"/>
              </a:rPr>
              <a:t>Valuch</a:t>
            </a:r>
            <a:r>
              <a:rPr lang="en-US" dirty="0" smtClean="0">
                <a:latin typeface="Courier" pitchFamily="49" charset="0"/>
              </a:rPr>
              <a:t> et al)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Mon 08:00 	Injection &amp; dump protection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Mon 16:00	Collimation setup at 3.5 </a:t>
            </a:r>
            <a:r>
              <a:rPr lang="en-US" dirty="0" err="1" smtClean="0">
                <a:latin typeface="Courier" pitchFamily="49" charset="0"/>
              </a:rPr>
              <a:t>TeV</a:t>
            </a:r>
            <a:endParaRPr lang="en-US" dirty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6" name="Picture 5" descr="beta-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95" y="643170"/>
            <a:ext cx="8143875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beta beat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6" name="Picture 5" descr="beta-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5" y="700320"/>
            <a:ext cx="809625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coupling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6" name="Picture 5" descr="couple-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90795"/>
            <a:ext cx="8077200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coupling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  <p:pic>
        <p:nvPicPr>
          <p:cNvPr id="6" name="Picture 5" descr="couple-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709845"/>
            <a:ext cx="8115300" cy="5743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692620"/>
            <a:ext cx="8229600" cy="552532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/>
              <a:t>11h20: Injection nom. bunch. Ramp.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12h53: At 3.5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/>
              <a:t>with 1 nominal bunch per beam.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Fine ramp.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Adjustments. Orbit saved.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Adjustment blow-up functions.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14h53: Dump. Ramp-down and recover.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15h09: RF module 2B2 down. RF piquet.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16h40: Ready for injection.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17h01: Start injection protection setup.</a:t>
            </a:r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March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01-03-2011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nom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6522" y="1000125"/>
            <a:ext cx="645668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ramp with nominal bunch…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p-life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9991" y="1000125"/>
            <a:ext cx="748974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f-blowup-ra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227" y="1000125"/>
            <a:ext cx="7989271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blowup and bunch length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28-2-2011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startup progress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47153</TotalTime>
  <Words>401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Saturday March 5th </vt:lpstr>
      <vt:lpstr>B1 beta beat</vt:lpstr>
      <vt:lpstr>B2 beta beat</vt:lpstr>
      <vt:lpstr>B1 coupling</vt:lpstr>
      <vt:lpstr>B2 coupling</vt:lpstr>
      <vt:lpstr>Saturday March 5th </vt:lpstr>
      <vt:lpstr>Fine ramp with nominal bunch…</vt:lpstr>
      <vt:lpstr>Lifetimes…</vt:lpstr>
      <vt:lpstr>RF blowup and bunch length</vt:lpstr>
      <vt:lpstr>RF trip</vt:lpstr>
      <vt:lpstr>Saturday March 5th </vt:lpstr>
      <vt:lpstr>Full collimator + protection settings B1</vt:lpstr>
      <vt:lpstr>Full collimator + protection settings B2</vt:lpstr>
      <vt:lpstr>Saturday March 5th </vt:lpstr>
      <vt:lpstr>Loss map example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1822</cp:revision>
  <dcterms:created xsi:type="dcterms:W3CDTF">2010-10-13T07:44:28Z</dcterms:created>
  <dcterms:modified xsi:type="dcterms:W3CDTF">2011-03-06T07:56:06Z</dcterms:modified>
</cp:coreProperties>
</file>