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14"/>
  </p:notesMasterIdLst>
  <p:handoutMasterIdLst>
    <p:handoutMasterId r:id="rId15"/>
  </p:handoutMasterIdLst>
  <p:sldIdLst>
    <p:sldId id="898" r:id="rId2"/>
    <p:sldId id="899" r:id="rId3"/>
    <p:sldId id="900" r:id="rId4"/>
    <p:sldId id="901" r:id="rId5"/>
    <p:sldId id="906" r:id="rId6"/>
    <p:sldId id="902" r:id="rId7"/>
    <p:sldId id="903" r:id="rId8"/>
    <p:sldId id="897" r:id="rId9"/>
    <p:sldId id="904" r:id="rId10"/>
    <p:sldId id="905" r:id="rId11"/>
    <p:sldId id="907" r:id="rId12"/>
    <p:sldId id="908" r:id="rId13"/>
  </p:sldIdLst>
  <p:sldSz cx="9144000" cy="6858000" type="screen4x3"/>
  <p:notesSz cx="6718300" cy="9855200"/>
  <p:defaultTextStyle>
    <a:defPPr>
      <a:defRPr lang="en-US"/>
    </a:defPPr>
    <a:lvl1pPr algn="ctr" rtl="0" eaLnBrk="0" fontAlgn="base" hangingPunct="0">
      <a:spcBef>
        <a:spcPct val="50000"/>
      </a:spcBef>
      <a:spcAft>
        <a:spcPct val="0"/>
      </a:spcAft>
      <a:defRPr sz="2000" kern="1200">
        <a:solidFill>
          <a:schemeClr val="bg2"/>
        </a:solidFill>
        <a:latin typeface="Arial" charset="0"/>
        <a:ea typeface="+mn-ea"/>
        <a:cs typeface="+mn-cs"/>
      </a:defRPr>
    </a:lvl1pPr>
    <a:lvl2pPr marL="457200" algn="ctr" rtl="0" eaLnBrk="0" fontAlgn="base" hangingPunct="0">
      <a:spcBef>
        <a:spcPct val="50000"/>
      </a:spcBef>
      <a:spcAft>
        <a:spcPct val="0"/>
      </a:spcAft>
      <a:defRPr sz="2000" kern="1200">
        <a:solidFill>
          <a:schemeClr val="bg2"/>
        </a:solidFill>
        <a:latin typeface="Arial" charset="0"/>
        <a:ea typeface="+mn-ea"/>
        <a:cs typeface="+mn-cs"/>
      </a:defRPr>
    </a:lvl2pPr>
    <a:lvl3pPr marL="914400" algn="ctr" rtl="0" eaLnBrk="0" fontAlgn="base" hangingPunct="0">
      <a:spcBef>
        <a:spcPct val="50000"/>
      </a:spcBef>
      <a:spcAft>
        <a:spcPct val="0"/>
      </a:spcAft>
      <a:defRPr sz="2000" kern="1200">
        <a:solidFill>
          <a:schemeClr val="bg2"/>
        </a:solidFill>
        <a:latin typeface="Arial" charset="0"/>
        <a:ea typeface="+mn-ea"/>
        <a:cs typeface="+mn-cs"/>
      </a:defRPr>
    </a:lvl3pPr>
    <a:lvl4pPr marL="1371600" algn="ctr" rtl="0" eaLnBrk="0" fontAlgn="base" hangingPunct="0">
      <a:spcBef>
        <a:spcPct val="50000"/>
      </a:spcBef>
      <a:spcAft>
        <a:spcPct val="0"/>
      </a:spcAft>
      <a:defRPr sz="2000" kern="1200">
        <a:solidFill>
          <a:schemeClr val="bg2"/>
        </a:solidFill>
        <a:latin typeface="Arial" charset="0"/>
        <a:ea typeface="+mn-ea"/>
        <a:cs typeface="+mn-cs"/>
      </a:defRPr>
    </a:lvl4pPr>
    <a:lvl5pPr marL="1828800" algn="ctr" rtl="0" eaLnBrk="0" fontAlgn="base" hangingPunct="0">
      <a:spcBef>
        <a:spcPct val="50000"/>
      </a:spcBef>
      <a:spcAft>
        <a:spcPct val="0"/>
      </a:spcAft>
      <a:defRPr sz="2000" kern="1200">
        <a:solidFill>
          <a:schemeClr val="bg2"/>
        </a:solidFill>
        <a:latin typeface="Arial" charset="0"/>
        <a:ea typeface="+mn-ea"/>
        <a:cs typeface="+mn-cs"/>
      </a:defRPr>
    </a:lvl5pPr>
    <a:lvl6pPr marL="2286000" algn="l" defTabSz="914400" rtl="0" eaLnBrk="1" latinLnBrk="0" hangingPunct="1">
      <a:defRPr sz="2000" kern="1200">
        <a:solidFill>
          <a:schemeClr val="bg2"/>
        </a:solidFill>
        <a:latin typeface="Arial" charset="0"/>
        <a:ea typeface="+mn-ea"/>
        <a:cs typeface="+mn-cs"/>
      </a:defRPr>
    </a:lvl6pPr>
    <a:lvl7pPr marL="2743200" algn="l" defTabSz="914400" rtl="0" eaLnBrk="1" latinLnBrk="0" hangingPunct="1">
      <a:defRPr sz="2000" kern="1200">
        <a:solidFill>
          <a:schemeClr val="bg2"/>
        </a:solidFill>
        <a:latin typeface="Arial" charset="0"/>
        <a:ea typeface="+mn-ea"/>
        <a:cs typeface="+mn-cs"/>
      </a:defRPr>
    </a:lvl7pPr>
    <a:lvl8pPr marL="3200400" algn="l" defTabSz="914400" rtl="0" eaLnBrk="1" latinLnBrk="0" hangingPunct="1">
      <a:defRPr sz="2000" kern="1200">
        <a:solidFill>
          <a:schemeClr val="bg2"/>
        </a:solidFill>
        <a:latin typeface="Arial" charset="0"/>
        <a:ea typeface="+mn-ea"/>
        <a:cs typeface="+mn-cs"/>
      </a:defRPr>
    </a:lvl8pPr>
    <a:lvl9pPr marL="3657600" algn="l" defTabSz="914400" rtl="0" eaLnBrk="1" latinLnBrk="0" hangingPunct="1">
      <a:defRPr sz="2000" kern="1200">
        <a:solidFill>
          <a:schemeClr val="bg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8000"/>
    <a:srgbClr val="FF0000"/>
    <a:srgbClr val="99FFCC"/>
    <a:srgbClr val="9FCAFF"/>
    <a:srgbClr val="DDDDDD"/>
    <a:srgbClr val="3399FF"/>
    <a:srgbClr val="FFCCCC"/>
    <a:srgbClr val="0000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97" autoAdjust="0"/>
    <p:restoredTop sz="95238" autoAdjust="0"/>
  </p:normalViewPr>
  <p:slideViewPr>
    <p:cSldViewPr>
      <p:cViewPr varScale="1">
        <p:scale>
          <a:sx n="77" d="100"/>
          <a:sy n="77" d="100"/>
        </p:scale>
        <p:origin x="-390" y="-78"/>
      </p:cViewPr>
      <p:guideLst>
        <p:guide orient="horz" pos="2160"/>
        <p:guide pos="510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3" d="100"/>
          <a:sy n="83" d="100"/>
        </p:scale>
        <p:origin x="-3272" y="-120"/>
      </p:cViewPr>
      <p:guideLst>
        <p:guide orient="horz" pos="3104"/>
        <p:guide pos="2116"/>
      </p:guideLst>
    </p:cSldViewPr>
  </p:notesViewPr>
  <p:gridSpacing cx="73737788" cy="7373778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1475" cy="4921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05238" y="0"/>
            <a:ext cx="2911475" cy="492125"/>
          </a:xfrm>
          <a:prstGeom prst="rect">
            <a:avLst/>
          </a:prstGeom>
        </p:spPr>
        <p:txBody>
          <a:bodyPr vert="horz" lIns="91440" tIns="45720" rIns="91440" bIns="45720" rtlCol="0"/>
          <a:lstStyle>
            <a:lvl1pPr algn="r">
              <a:defRPr sz="1200"/>
            </a:lvl1pPr>
          </a:lstStyle>
          <a:p>
            <a:fld id="{59C0DC6C-BFF8-144A-B30B-BD4EDED5E972}" type="datetimeFigureOut">
              <a:rPr lang="en-US" smtClean="0"/>
              <a:pPr/>
              <a:t>3/1/2011</a:t>
            </a:fld>
            <a:endParaRPr lang="en-US"/>
          </a:p>
        </p:txBody>
      </p:sp>
      <p:sp>
        <p:nvSpPr>
          <p:cNvPr id="4" name="Footer Placeholder 3"/>
          <p:cNvSpPr>
            <a:spLocks noGrp="1"/>
          </p:cNvSpPr>
          <p:nvPr>
            <p:ph type="ftr" sz="quarter" idx="2"/>
          </p:nvPr>
        </p:nvSpPr>
        <p:spPr>
          <a:xfrm>
            <a:off x="0" y="9361488"/>
            <a:ext cx="2911475" cy="4921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05238" y="9361488"/>
            <a:ext cx="2911475" cy="492125"/>
          </a:xfrm>
          <a:prstGeom prst="rect">
            <a:avLst/>
          </a:prstGeom>
        </p:spPr>
        <p:txBody>
          <a:bodyPr vert="horz" lIns="91440" tIns="45720" rIns="91440" bIns="45720" rtlCol="0" anchor="b"/>
          <a:lstStyle>
            <a:lvl1pPr algn="r">
              <a:defRPr sz="1200"/>
            </a:lvl1pPr>
          </a:lstStyle>
          <a:p>
            <a:fld id="{A02C2787-C011-484C-9C9F-47366145B8D0}" type="slidenum">
              <a:rPr lang="en-US" smtClean="0"/>
              <a:pPr/>
              <a:t>‹#›</a:t>
            </a:fld>
            <a:endParaRPr lang="en-US"/>
          </a:p>
        </p:txBody>
      </p:sp>
    </p:spTree>
    <p:extLst>
      <p:ext uri="{BB962C8B-B14F-4D97-AF65-F5344CB8AC3E}">
        <p14:creationId xmlns:p14="http://schemas.microsoft.com/office/powerpoint/2010/main" xmlns="" val="38532497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47" name="Rectangle 3"/>
          <p:cNvSpPr>
            <a:spLocks noGrp="1" noChangeArrowheads="1"/>
          </p:cNvSpPr>
          <p:nvPr>
            <p:ph type="dt" idx="1"/>
          </p:nvPr>
        </p:nvSpPr>
        <p:spPr bwMode="auto">
          <a:xfrm>
            <a:off x="3805238" y="0"/>
            <a:ext cx="2911475"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200" dirty="0">
                <a:solidFill>
                  <a:schemeClr val="tx1"/>
                </a:solidFill>
              </a:defRPr>
            </a:lvl1pPr>
          </a:lstStyle>
          <a:p>
            <a:pPr>
              <a:defRPr/>
            </a:pPr>
            <a:endParaRPr lang="en-US" dirty="0"/>
          </a:p>
        </p:txBody>
      </p:sp>
      <p:sp>
        <p:nvSpPr>
          <p:cNvPr id="38916" name="Rectangle 4"/>
          <p:cNvSpPr>
            <a:spLocks noGrp="1" noRot="1" noChangeAspect="1" noChangeArrowheads="1" noTextEdit="1"/>
          </p:cNvSpPr>
          <p:nvPr>
            <p:ph type="sldImg" idx="2"/>
          </p:nvPr>
        </p:nvSpPr>
        <p:spPr bwMode="auto">
          <a:xfrm>
            <a:off x="895350" y="739775"/>
            <a:ext cx="4927600" cy="36957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71513" y="4681538"/>
            <a:ext cx="5375275" cy="44338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solidFill>
                  <a:schemeClr val="tx1"/>
                </a:solidFill>
              </a:defRPr>
            </a:lvl1pPr>
          </a:lstStyle>
          <a:p>
            <a:pPr>
              <a:defRPr/>
            </a:pPr>
            <a:endParaRPr lang="en-US" dirty="0"/>
          </a:p>
        </p:txBody>
      </p:sp>
      <p:sp>
        <p:nvSpPr>
          <p:cNvPr id="31751" name="Rectangle 7"/>
          <p:cNvSpPr>
            <a:spLocks noGrp="1" noChangeArrowheads="1"/>
          </p:cNvSpPr>
          <p:nvPr>
            <p:ph type="sldNum" sz="quarter" idx="5"/>
          </p:nvPr>
        </p:nvSpPr>
        <p:spPr bwMode="auto">
          <a:xfrm>
            <a:off x="3805238" y="9361488"/>
            <a:ext cx="2911475"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200">
                <a:solidFill>
                  <a:schemeClr val="tx1"/>
                </a:solidFill>
              </a:defRPr>
            </a:lvl1pPr>
          </a:lstStyle>
          <a:p>
            <a:pPr>
              <a:defRPr/>
            </a:pPr>
            <a:fld id="{4CFAA86E-7117-48E8-AB4F-2D91C9F729B4}" type="slidenum">
              <a:rPr lang="en-US"/>
              <a:pPr>
                <a:defRPr/>
              </a:pPr>
              <a:t>‹#›</a:t>
            </a:fld>
            <a:endParaRPr lang="en-US" dirty="0"/>
          </a:p>
        </p:txBody>
      </p:sp>
    </p:spTree>
    <p:extLst>
      <p:ext uri="{BB962C8B-B14F-4D97-AF65-F5344CB8AC3E}">
        <p14:creationId xmlns:p14="http://schemas.microsoft.com/office/powerpoint/2010/main" xmlns="" val="1820194045"/>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eaLnBrk="1" hangingPunct="1">
                <a:spcBef>
                  <a:spcPct val="0"/>
                </a:spcBef>
                <a:defRPr/>
              </a:pPr>
              <a:endParaRPr lang="en-US" sz="2400" dirty="0">
                <a:solidFill>
                  <a:schemeClr val="tx1"/>
                </a:solidFill>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lgn="l" eaLnBrk="1" hangingPunct="1">
                  <a:spcBef>
                    <a:spcPct val="0"/>
                  </a:spcBef>
                  <a:defRPr/>
                </a:pPr>
                <a:endParaRPr lang="en-US" sz="2400" dirty="0">
                  <a:solidFill>
                    <a:schemeClr val="tx1"/>
                  </a:solidFill>
                  <a:latin typeface="Times New Roman" pitchFamily="18" charset="0"/>
                </a:endParaRPr>
              </a:p>
            </p:txBody>
          </p:sp>
        </p:grpSp>
      </p:grpSp>
      <p:sp>
        <p:nvSpPr>
          <p:cNvPr id="25619" name="Rectangle 19"/>
          <p:cNvSpPr>
            <a:spLocks noGrp="1" noChangeArrowheads="1"/>
          </p:cNvSpPr>
          <p:nvPr>
            <p:ph type="ctrTitle"/>
          </p:nvPr>
        </p:nvSpPr>
        <p:spPr>
          <a:xfrm>
            <a:off x="2971800" y="1828800"/>
            <a:ext cx="6019800" cy="2209800"/>
          </a:xfrm>
        </p:spPr>
        <p:txBody>
          <a:bodyPr/>
          <a:lstStyle>
            <a:lvl1pPr>
              <a:defRPr sz="3800">
                <a:solidFill>
                  <a:srgbClr val="FFFFFF"/>
                </a:solidFill>
              </a:defRPr>
            </a:lvl1pPr>
          </a:lstStyle>
          <a:p>
            <a:r>
              <a:rPr lang="en-US"/>
              <a:t>Click to edit Master title style</a:t>
            </a:r>
          </a:p>
        </p:txBody>
      </p:sp>
      <p:sp>
        <p:nvSpPr>
          <p:cNvPr id="2562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6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dirty="0">
                <a:solidFill>
                  <a:schemeClr val="tx1"/>
                </a:solidFill>
              </a:defRPr>
            </a:lvl1pPr>
          </a:lstStyle>
          <a:p>
            <a:pPr>
              <a:defRPr/>
            </a:pPr>
            <a:r>
              <a:rPr lang="en-US" smtClean="0"/>
              <a:t>28-2-2011</a:t>
            </a:r>
            <a:endParaRPr lang="en-US" dirty="0"/>
          </a:p>
        </p:txBody>
      </p:sp>
      <p:sp>
        <p:nvSpPr>
          <p:cNvPr id="19" name="Rectangle 17"/>
          <p:cNvSpPr>
            <a:spLocks noGrp="1" noChangeArrowheads="1"/>
          </p:cNvSpPr>
          <p:nvPr>
            <p:ph type="ftr" sz="quarter" idx="11"/>
          </p:nvPr>
        </p:nvSpPr>
        <p:spPr>
          <a:xfrm>
            <a:off x="3124200" y="6248400"/>
            <a:ext cx="2895600" cy="457200"/>
          </a:xfrm>
        </p:spPr>
        <p:txBody>
          <a:bodyPr/>
          <a:lstStyle>
            <a:lvl1pPr>
              <a:defRPr dirty="0">
                <a:solidFill>
                  <a:schemeClr val="tx1"/>
                </a:solidFill>
              </a:defRPr>
            </a:lvl1pPr>
          </a:lstStyle>
          <a:p>
            <a:pPr>
              <a:defRPr/>
            </a:pPr>
            <a:r>
              <a:rPr lang="en-US" smtClean="0"/>
              <a:t>LHC startup progress</a:t>
            </a:r>
            <a:endParaRPr lang="en-US" dirty="0"/>
          </a:p>
        </p:txBody>
      </p:sp>
      <p:sp>
        <p:nvSpPr>
          <p:cNvPr id="20" name="Rectangle 18"/>
          <p:cNvSpPr>
            <a:spLocks noGrp="1" noChangeArrowheads="1"/>
          </p:cNvSpPr>
          <p:nvPr>
            <p:ph type="sldNum" sz="quarter" idx="12"/>
          </p:nvPr>
        </p:nvSpPr>
        <p:spPr>
          <a:xfrm>
            <a:off x="6553200" y="6248400"/>
            <a:ext cx="2133600" cy="457200"/>
          </a:xfrm>
        </p:spPr>
        <p:txBody>
          <a:bodyPr/>
          <a:lstStyle>
            <a:lvl1pPr>
              <a:defRPr sz="1200">
                <a:solidFill>
                  <a:schemeClr val="tx1"/>
                </a:solidFill>
                <a:latin typeface="Arial Black" pitchFamily="34" charset="0"/>
              </a:defRPr>
            </a:lvl1pPr>
          </a:lstStyle>
          <a:p>
            <a:pPr>
              <a:defRPr/>
            </a:pPr>
            <a:fld id="{26E3E824-1D33-4083-932F-B12D7D09EB3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4C907FC7-9701-4F56-BA21-47F785F44AEB}"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5400"/>
            <a:ext cx="2112963" cy="6283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5400"/>
            <a:ext cx="6191250" cy="62833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6616FE21-7D5A-4944-9B4F-14EE2A8435CA}"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196975"/>
            <a:ext cx="8229600" cy="5111750"/>
          </a:xfrm>
        </p:spPr>
        <p:txBody>
          <a:bodyPr/>
          <a:lstStyle/>
          <a:p>
            <a:pPr lvl="0"/>
            <a:endParaRPr lang="en-US" noProof="0" dirty="0" smtClean="0"/>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A4143100-3704-4E7F-9742-368FE9AA1696}"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98AF8F70-BBF6-4832-98A0-56CA85B1B772}"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25400"/>
            <a:ext cx="8229600" cy="523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196975"/>
            <a:ext cx="4038600" cy="51117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196975"/>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829050"/>
            <a:ext cx="4038600" cy="24796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7" name="Rectangle 3"/>
          <p:cNvSpPr>
            <a:spLocks noGrp="1" noChangeArrowheads="1"/>
          </p:cNvSpPr>
          <p:nvPr>
            <p:ph type="sldNum" sz="quarter" idx="11"/>
          </p:nvPr>
        </p:nvSpPr>
        <p:spPr>
          <a:ln/>
        </p:spPr>
        <p:txBody>
          <a:bodyPr/>
          <a:lstStyle>
            <a:lvl1pPr>
              <a:defRPr/>
            </a:lvl1pPr>
          </a:lstStyle>
          <a:p>
            <a:pPr>
              <a:defRPr/>
            </a:pPr>
            <a:fld id="{1D9A8A3B-17E3-4A11-B239-2716609288BA}" type="slidenum">
              <a:rPr lang="en-US"/>
              <a:pPr>
                <a:defRPr/>
              </a:pPr>
              <a:t>‹#›</a:t>
            </a:fld>
            <a:endParaRPr lang="en-US" dirty="0"/>
          </a:p>
        </p:txBody>
      </p:sp>
      <p:sp>
        <p:nvSpPr>
          <p:cNvPr id="8"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000108"/>
            <a:ext cx="8229600" cy="5111750"/>
          </a:xfrm>
        </p:spPr>
        <p:txBody>
          <a:bodyPr/>
          <a:lstStyle>
            <a:lvl3pPr>
              <a:defRPr>
                <a:solidFill>
                  <a:schemeClr val="bg2">
                    <a:lumMod val="40000"/>
                    <a:lumOff val="60000"/>
                  </a:schemeClr>
                </a:solidFill>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7" name="Date Placeholder 16"/>
          <p:cNvSpPr>
            <a:spLocks noGrp="1"/>
          </p:cNvSpPr>
          <p:nvPr>
            <p:ph type="dt" sz="half" idx="10"/>
          </p:nvPr>
        </p:nvSpPr>
        <p:spPr/>
        <p:txBody>
          <a:bodyPr/>
          <a:lstStyle/>
          <a:p>
            <a:pPr>
              <a:defRPr/>
            </a:pPr>
            <a:r>
              <a:rPr lang="en-US" smtClean="0"/>
              <a:t>28-2-2011</a:t>
            </a:r>
            <a:endParaRPr lang="en-US" dirty="0"/>
          </a:p>
        </p:txBody>
      </p:sp>
      <p:sp>
        <p:nvSpPr>
          <p:cNvPr id="18" name="Slide Number Placeholder 17"/>
          <p:cNvSpPr>
            <a:spLocks noGrp="1"/>
          </p:cNvSpPr>
          <p:nvPr>
            <p:ph type="sldNum" sz="quarter" idx="11"/>
          </p:nvPr>
        </p:nvSpPr>
        <p:spPr/>
        <p:txBody>
          <a:bodyPr/>
          <a:lstStyle/>
          <a:p>
            <a:pPr>
              <a:defRPr/>
            </a:pPr>
            <a:fld id="{69CF8F24-2345-4359-A23A-40838D5E6DC1}" type="slidenum">
              <a:rPr lang="en-US" smtClean="0"/>
              <a:pPr>
                <a:defRPr/>
              </a:pPr>
              <a:t>‹#›</a:t>
            </a:fld>
            <a:endParaRPr lang="en-US" dirty="0"/>
          </a:p>
        </p:txBody>
      </p:sp>
      <p:sp>
        <p:nvSpPr>
          <p:cNvPr id="19" name="Footer Placeholder 18"/>
          <p:cNvSpPr>
            <a:spLocks noGrp="1"/>
          </p:cNvSpPr>
          <p:nvPr>
            <p:ph type="ftr" sz="quarter" idx="12"/>
          </p:nvPr>
        </p:nvSpPr>
        <p:spPr/>
        <p:txBody>
          <a:bodyPr/>
          <a:lstStyle/>
          <a:p>
            <a:pPr>
              <a:defRPr/>
            </a:pPr>
            <a:r>
              <a:rPr lang="en-US" smtClean="0"/>
              <a:t>LHC startup progress</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5" name="Rectangle 3"/>
          <p:cNvSpPr>
            <a:spLocks noGrp="1" noChangeArrowheads="1"/>
          </p:cNvSpPr>
          <p:nvPr>
            <p:ph type="sldNum" sz="quarter" idx="11"/>
          </p:nvPr>
        </p:nvSpPr>
        <p:spPr>
          <a:ln/>
        </p:spPr>
        <p:txBody>
          <a:bodyPr/>
          <a:lstStyle>
            <a:lvl1pPr>
              <a:defRPr/>
            </a:lvl1pPr>
          </a:lstStyle>
          <a:p>
            <a:pPr>
              <a:defRPr/>
            </a:pPr>
            <a:fld id="{DA1C38A6-77F0-4FCF-B06D-A581D0D4EF24}" type="slidenum">
              <a:rPr lang="en-US"/>
              <a:pPr>
                <a:defRPr/>
              </a:pPr>
              <a:t>‹#›</a:t>
            </a:fld>
            <a:endParaRPr lang="en-US" dirty="0"/>
          </a:p>
        </p:txBody>
      </p:sp>
      <p:sp>
        <p:nvSpPr>
          <p:cNvPr id="6"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96975"/>
            <a:ext cx="4038600" cy="5111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B0531215-DB5D-475E-B8AB-8117DA16C71B}"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8" name="Rectangle 3"/>
          <p:cNvSpPr>
            <a:spLocks noGrp="1" noChangeArrowheads="1"/>
          </p:cNvSpPr>
          <p:nvPr>
            <p:ph type="sldNum" sz="quarter" idx="11"/>
          </p:nvPr>
        </p:nvSpPr>
        <p:spPr>
          <a:ln/>
        </p:spPr>
        <p:txBody>
          <a:bodyPr/>
          <a:lstStyle>
            <a:lvl1pPr>
              <a:defRPr/>
            </a:lvl1pPr>
          </a:lstStyle>
          <a:p>
            <a:pPr>
              <a:defRPr/>
            </a:pPr>
            <a:fld id="{0FF503C1-DF11-4A20-A24B-2DE152F8D07C}" type="slidenum">
              <a:rPr lang="en-US"/>
              <a:pPr>
                <a:defRPr/>
              </a:pPr>
              <a:t>‹#›</a:t>
            </a:fld>
            <a:endParaRPr lang="en-US" dirty="0"/>
          </a:p>
        </p:txBody>
      </p:sp>
      <p:sp>
        <p:nvSpPr>
          <p:cNvPr id="9"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4" name="Rectangle 3"/>
          <p:cNvSpPr>
            <a:spLocks noGrp="1" noChangeArrowheads="1"/>
          </p:cNvSpPr>
          <p:nvPr>
            <p:ph type="sldNum" sz="quarter" idx="11"/>
          </p:nvPr>
        </p:nvSpPr>
        <p:spPr>
          <a:ln/>
        </p:spPr>
        <p:txBody>
          <a:bodyPr/>
          <a:lstStyle>
            <a:lvl1pPr>
              <a:defRPr/>
            </a:lvl1pPr>
          </a:lstStyle>
          <a:p>
            <a:pPr>
              <a:defRPr/>
            </a:pPr>
            <a:fld id="{EE9A8FA0-5CB1-47CC-8E14-97CA62F167CF}" type="slidenum">
              <a:rPr lang="en-US"/>
              <a:pPr>
                <a:defRPr/>
              </a:pPr>
              <a:t>‹#›</a:t>
            </a:fld>
            <a:endParaRPr lang="en-US" dirty="0"/>
          </a:p>
        </p:txBody>
      </p:sp>
      <p:sp>
        <p:nvSpPr>
          <p:cNvPr id="5"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3" name="Rectangle 3"/>
          <p:cNvSpPr>
            <a:spLocks noGrp="1" noChangeArrowheads="1"/>
          </p:cNvSpPr>
          <p:nvPr>
            <p:ph type="sldNum" sz="quarter" idx="11"/>
          </p:nvPr>
        </p:nvSpPr>
        <p:spPr>
          <a:ln/>
        </p:spPr>
        <p:txBody>
          <a:bodyPr/>
          <a:lstStyle>
            <a:lvl1pPr>
              <a:defRPr/>
            </a:lvl1pPr>
          </a:lstStyle>
          <a:p>
            <a:pPr>
              <a:defRPr/>
            </a:pPr>
            <a:fld id="{15DAADED-51EB-4F42-B5F1-2ACE1DF1E144}" type="slidenum">
              <a:rPr lang="en-US"/>
              <a:pPr>
                <a:defRPr/>
              </a:pPr>
              <a:t>‹#›</a:t>
            </a:fld>
            <a:endParaRPr lang="en-US" dirty="0"/>
          </a:p>
        </p:txBody>
      </p:sp>
      <p:sp>
        <p:nvSpPr>
          <p:cNvPr id="4"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F084457D-55E5-4A3A-B391-7D7C2479BC6E}"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en-US" smtClean="0"/>
              <a:t>LHC startup progress</a:t>
            </a:r>
            <a:endParaRPr lang="en-US" dirty="0"/>
          </a:p>
        </p:txBody>
      </p:sp>
      <p:sp>
        <p:nvSpPr>
          <p:cNvPr id="6" name="Rectangle 3"/>
          <p:cNvSpPr>
            <a:spLocks noGrp="1" noChangeArrowheads="1"/>
          </p:cNvSpPr>
          <p:nvPr>
            <p:ph type="sldNum" sz="quarter" idx="11"/>
          </p:nvPr>
        </p:nvSpPr>
        <p:spPr>
          <a:ln/>
        </p:spPr>
        <p:txBody>
          <a:bodyPr/>
          <a:lstStyle>
            <a:lvl1pPr>
              <a:defRPr/>
            </a:lvl1pPr>
          </a:lstStyle>
          <a:p>
            <a:pPr>
              <a:defRPr/>
            </a:pPr>
            <a:fld id="{8EA2502F-1A98-441D-8A55-88868DC7B226}" type="slidenum">
              <a:rPr lang="en-US"/>
              <a:pPr>
                <a:defRPr/>
              </a:pPr>
              <a:t>‹#›</a:t>
            </a:fld>
            <a:endParaRPr lang="en-US" dirty="0"/>
          </a:p>
        </p:txBody>
      </p:sp>
      <p:sp>
        <p:nvSpPr>
          <p:cNvPr id="7" name="Rectangle 16"/>
          <p:cNvSpPr>
            <a:spLocks noGrp="1" noChangeArrowheads="1"/>
          </p:cNvSpPr>
          <p:nvPr>
            <p:ph type="dt" sz="half" idx="12"/>
          </p:nvPr>
        </p:nvSpPr>
        <p:spPr>
          <a:ln/>
        </p:spPr>
        <p:txBody>
          <a:bodyPr/>
          <a:lstStyle>
            <a:lvl1pPr>
              <a:defRPr/>
            </a:lvl1pPr>
          </a:lstStyle>
          <a:p>
            <a:pPr>
              <a:defRPr/>
            </a:pPr>
            <a:r>
              <a:rPr lang="en-US" smtClean="0"/>
              <a:t>28-2-2011</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ftr" sz="quarter" idx="3"/>
          </p:nvPr>
        </p:nvSpPr>
        <p:spPr bwMode="auto">
          <a:xfrm>
            <a:off x="3124200" y="6632575"/>
            <a:ext cx="2895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spcBef>
                <a:spcPct val="0"/>
              </a:spcBef>
              <a:defRPr sz="1200" dirty="0"/>
            </a:lvl1pPr>
          </a:lstStyle>
          <a:p>
            <a:pPr>
              <a:defRPr/>
            </a:pPr>
            <a:r>
              <a:rPr lang="en-US" smtClean="0"/>
              <a:t>LHC startup progress</a:t>
            </a:r>
            <a:endParaRPr lang="en-US" dirty="0"/>
          </a:p>
        </p:txBody>
      </p:sp>
      <p:sp>
        <p:nvSpPr>
          <p:cNvPr id="24579" name="Rectangle 3"/>
          <p:cNvSpPr>
            <a:spLocks noGrp="1" noChangeArrowheads="1"/>
          </p:cNvSpPr>
          <p:nvPr>
            <p:ph type="sldNum" sz="quarter" idx="4"/>
          </p:nvPr>
        </p:nvSpPr>
        <p:spPr bwMode="auto">
          <a:xfrm>
            <a:off x="6902450" y="6632575"/>
            <a:ext cx="2133600" cy="252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spcBef>
                <a:spcPct val="0"/>
              </a:spcBef>
              <a:defRPr sz="1000"/>
            </a:lvl1pPr>
          </a:lstStyle>
          <a:p>
            <a:pPr>
              <a:defRPr/>
            </a:pPr>
            <a:fld id="{69CF8F24-2345-4359-A23A-40838D5E6DC1}" type="slidenum">
              <a:rPr lang="en-US"/>
              <a:pPr>
                <a:defRPr/>
              </a:pPr>
              <a:t>‹#›</a:t>
            </a:fld>
            <a:endParaRPr lang="en-US" dirty="0"/>
          </a:p>
        </p:txBody>
      </p:sp>
      <p:sp>
        <p:nvSpPr>
          <p:cNvPr id="9220" name="Rectangle 14"/>
          <p:cNvSpPr>
            <a:spLocks noGrp="1" noChangeArrowheads="1"/>
          </p:cNvSpPr>
          <p:nvPr>
            <p:ph type="title"/>
          </p:nvPr>
        </p:nvSpPr>
        <p:spPr bwMode="auto">
          <a:xfrm>
            <a:off x="684213" y="25400"/>
            <a:ext cx="8229600" cy="5238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9221" name="Rectangle 15"/>
          <p:cNvSpPr>
            <a:spLocks noGrp="1" noChangeArrowheads="1"/>
          </p:cNvSpPr>
          <p:nvPr>
            <p:ph type="body" idx="1"/>
          </p:nvPr>
        </p:nvSpPr>
        <p:spPr bwMode="auto">
          <a:xfrm>
            <a:off x="457200" y="1196975"/>
            <a:ext cx="8229600" cy="5111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92" name="Rectangle 16"/>
          <p:cNvSpPr>
            <a:spLocks noGrp="1" noChangeArrowheads="1"/>
          </p:cNvSpPr>
          <p:nvPr>
            <p:ph type="dt" sz="half" idx="2"/>
          </p:nvPr>
        </p:nvSpPr>
        <p:spPr bwMode="auto">
          <a:xfrm>
            <a:off x="34925" y="6616700"/>
            <a:ext cx="2133600" cy="2682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spcBef>
                <a:spcPct val="0"/>
              </a:spcBef>
              <a:defRPr sz="1200" dirty="0"/>
            </a:lvl1pPr>
          </a:lstStyle>
          <a:p>
            <a:pPr>
              <a:defRPr/>
            </a:pPr>
            <a:r>
              <a:rPr lang="en-US" smtClean="0"/>
              <a:t>28-2-2011</a:t>
            </a:r>
            <a:endParaRPr lang="en-US" dirty="0"/>
          </a:p>
        </p:txBody>
      </p:sp>
      <p:sp>
        <p:nvSpPr>
          <p:cNvPr id="24593" name="Line 17"/>
          <p:cNvSpPr>
            <a:spLocks noChangeShapeType="1"/>
          </p:cNvSpPr>
          <p:nvPr userDrawn="1"/>
        </p:nvSpPr>
        <p:spPr bwMode="auto">
          <a:xfrm>
            <a:off x="684213" y="620713"/>
            <a:ext cx="8280400" cy="0"/>
          </a:xfrm>
          <a:prstGeom prst="line">
            <a:avLst/>
          </a:prstGeom>
          <a:noFill/>
          <a:ln w="25400" cap="sq">
            <a:solidFill>
              <a:schemeClr val="bg2"/>
            </a:solidFill>
            <a:round/>
            <a:headEnd/>
            <a:tailEnd type="none" w="lg" len="lg"/>
          </a:ln>
          <a:effectLst/>
        </p:spPr>
        <p:txBody>
          <a:bodyPr wrap="none" anchor="ctr"/>
          <a:lstStyle/>
          <a:p>
            <a:pPr>
              <a:defRPr/>
            </a:pPr>
            <a:endParaRPr lang="en-US" dirty="0"/>
          </a:p>
        </p:txBody>
      </p:sp>
      <p:pic>
        <p:nvPicPr>
          <p:cNvPr id="9224" name="Picture 18"/>
          <p:cNvPicPr>
            <a:picLocks noChangeAspect="1" noChangeArrowheads="1"/>
          </p:cNvPicPr>
          <p:nvPr userDrawn="1"/>
        </p:nvPicPr>
        <p:blipFill>
          <a:blip r:embed="rId16" cstate="print"/>
          <a:srcRect/>
          <a:stretch>
            <a:fillRect/>
          </a:stretch>
        </p:blipFill>
        <p:spPr bwMode="auto">
          <a:xfrm>
            <a:off x="0" y="0"/>
            <a:ext cx="654050" cy="623888"/>
          </a:xfrm>
          <a:prstGeom prst="rect">
            <a:avLst/>
          </a:prstGeom>
          <a:noFill/>
          <a:ln w="12700" cap="sq" algn="ctr">
            <a:noFill/>
            <a:miter lim="800000"/>
            <a:headEnd/>
            <a:tailEnd type="none" w="lg" len="lg"/>
          </a:ln>
        </p:spPr>
      </p:pic>
    </p:spTree>
  </p:cSld>
  <p:clrMap bg1="lt1" tx1="dk1" bg2="lt2" tx2="dk2" accent1="accent1" accent2="accent2" accent3="accent3" accent4="accent4" accent5="accent5" accent6="accent6" hlink="hlink" folHlink="folHlink"/>
  <p:sldLayoutIdLst>
    <p:sldLayoutId id="2147483713"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Lst>
  <p:hf sldNum="0" hdr="0"/>
  <p:txStyles>
    <p:titleStyle>
      <a:lvl1pPr algn="l" rtl="0" eaLnBrk="0" fontAlgn="base" hangingPunct="0">
        <a:spcBef>
          <a:spcPct val="0"/>
        </a:spcBef>
        <a:spcAft>
          <a:spcPct val="0"/>
        </a:spcAft>
        <a:defRPr sz="3200">
          <a:solidFill>
            <a:schemeClr val="bg2"/>
          </a:solidFill>
          <a:latin typeface="+mj-lt"/>
          <a:ea typeface="+mj-ea"/>
          <a:cs typeface="+mj-cs"/>
        </a:defRPr>
      </a:lvl1pPr>
      <a:lvl2pPr algn="l" rtl="0" eaLnBrk="0" fontAlgn="base" hangingPunct="0">
        <a:spcBef>
          <a:spcPct val="0"/>
        </a:spcBef>
        <a:spcAft>
          <a:spcPct val="0"/>
        </a:spcAft>
        <a:defRPr sz="3200">
          <a:solidFill>
            <a:schemeClr val="bg2"/>
          </a:solidFill>
          <a:latin typeface="Arial" charset="0"/>
        </a:defRPr>
      </a:lvl2pPr>
      <a:lvl3pPr algn="l" rtl="0" eaLnBrk="0" fontAlgn="base" hangingPunct="0">
        <a:spcBef>
          <a:spcPct val="0"/>
        </a:spcBef>
        <a:spcAft>
          <a:spcPct val="0"/>
        </a:spcAft>
        <a:defRPr sz="3200">
          <a:solidFill>
            <a:schemeClr val="bg2"/>
          </a:solidFill>
          <a:latin typeface="Arial" charset="0"/>
        </a:defRPr>
      </a:lvl3pPr>
      <a:lvl4pPr algn="l" rtl="0" eaLnBrk="0" fontAlgn="base" hangingPunct="0">
        <a:spcBef>
          <a:spcPct val="0"/>
        </a:spcBef>
        <a:spcAft>
          <a:spcPct val="0"/>
        </a:spcAft>
        <a:defRPr sz="3200">
          <a:solidFill>
            <a:schemeClr val="bg2"/>
          </a:solidFill>
          <a:latin typeface="Arial" charset="0"/>
        </a:defRPr>
      </a:lvl4pPr>
      <a:lvl5pPr algn="l" rtl="0" eaLnBrk="0" fontAlgn="base" hangingPunct="0">
        <a:spcBef>
          <a:spcPct val="0"/>
        </a:spcBef>
        <a:spcAft>
          <a:spcPct val="0"/>
        </a:spcAft>
        <a:defRPr sz="3200">
          <a:solidFill>
            <a:schemeClr val="bg2"/>
          </a:solidFill>
          <a:latin typeface="Arial" charset="0"/>
        </a:defRPr>
      </a:lvl5pPr>
      <a:lvl6pPr marL="457200" algn="l" rtl="0" fontAlgn="base">
        <a:spcBef>
          <a:spcPct val="0"/>
        </a:spcBef>
        <a:spcAft>
          <a:spcPct val="0"/>
        </a:spcAft>
        <a:defRPr sz="3200">
          <a:solidFill>
            <a:schemeClr val="bg2"/>
          </a:solidFill>
          <a:latin typeface="Arial" charset="0"/>
        </a:defRPr>
      </a:lvl6pPr>
      <a:lvl7pPr marL="914400" algn="l" rtl="0" fontAlgn="base">
        <a:spcBef>
          <a:spcPct val="0"/>
        </a:spcBef>
        <a:spcAft>
          <a:spcPct val="0"/>
        </a:spcAft>
        <a:defRPr sz="3200">
          <a:solidFill>
            <a:schemeClr val="bg2"/>
          </a:solidFill>
          <a:latin typeface="Arial" charset="0"/>
        </a:defRPr>
      </a:lvl7pPr>
      <a:lvl8pPr marL="1371600" algn="l" rtl="0" fontAlgn="base">
        <a:spcBef>
          <a:spcPct val="0"/>
        </a:spcBef>
        <a:spcAft>
          <a:spcPct val="0"/>
        </a:spcAft>
        <a:defRPr sz="3200">
          <a:solidFill>
            <a:schemeClr val="bg2"/>
          </a:solidFill>
          <a:latin typeface="Arial" charset="0"/>
        </a:defRPr>
      </a:lvl8pPr>
      <a:lvl9pPr marL="1828800" algn="l" rtl="0" fontAlgn="base">
        <a:spcBef>
          <a:spcPct val="0"/>
        </a:spcBef>
        <a:spcAft>
          <a:spcPct val="0"/>
        </a:spcAft>
        <a:defRPr sz="3200">
          <a:solidFill>
            <a:schemeClr val="bg2"/>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2400">
          <a:solidFill>
            <a:schemeClr val="bg2"/>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000">
          <a:solidFill>
            <a:srgbClr val="0000FF"/>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a:solidFill>
            <a:schemeClr val="accent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16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16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5525322"/>
          </a:xfrm>
        </p:spPr>
        <p:txBody>
          <a:bodyPr/>
          <a:lstStyle/>
          <a:p>
            <a:pPr lvl="0"/>
            <a:r>
              <a:rPr lang="en-US" dirty="0" smtClean="0"/>
              <a:t>8h00</a:t>
            </a:r>
            <a:r>
              <a:rPr lang="en-US" dirty="0" smtClean="0"/>
              <a:t>: Injection</a:t>
            </a:r>
          </a:p>
          <a:p>
            <a:pPr lvl="0"/>
            <a:r>
              <a:rPr lang="en-US" dirty="0" smtClean="0"/>
              <a:t>8h41: Injection and dump protection setup</a:t>
            </a:r>
          </a:p>
          <a:p>
            <a:pPr lvl="0"/>
            <a:r>
              <a:rPr lang="en-US" dirty="0" smtClean="0"/>
              <a:t>14h21: XPOC problem</a:t>
            </a:r>
          </a:p>
          <a:p>
            <a:pPr lvl="0"/>
            <a:r>
              <a:rPr lang="en-US" dirty="0" smtClean="0"/>
              <a:t>15h28: RF calibration</a:t>
            </a:r>
          </a:p>
          <a:p>
            <a:pPr lvl="0"/>
            <a:r>
              <a:rPr lang="en-US" dirty="0" smtClean="0"/>
              <a:t>17h42: Access for RF</a:t>
            </a:r>
          </a:p>
          <a:p>
            <a:pPr lvl="0"/>
            <a:r>
              <a:rPr lang="en-US" dirty="0" smtClean="0"/>
              <a:t>20h16: </a:t>
            </a:r>
            <a:r>
              <a:rPr lang="en-US" dirty="0" smtClean="0"/>
              <a:t>Access finished. Pre-cycle</a:t>
            </a:r>
            <a:endParaRPr lang="en-US" dirty="0" smtClean="0"/>
          </a:p>
          <a:p>
            <a:pPr lvl="0"/>
            <a:r>
              <a:rPr lang="en-US" dirty="0" smtClean="0"/>
              <a:t>21h30: Injection</a:t>
            </a:r>
          </a:p>
          <a:p>
            <a:pPr lvl="0"/>
            <a:r>
              <a:rPr lang="en-US" dirty="0" smtClean="0"/>
              <a:t>22h34: Ramp</a:t>
            </a:r>
          </a:p>
          <a:p>
            <a:r>
              <a:rPr lang="en-US" dirty="0" smtClean="0"/>
              <a:t>22h52: Squeeze for orbit checks</a:t>
            </a:r>
            <a:r>
              <a:rPr lang="en-US" dirty="0" smtClean="0"/>
              <a:t/>
            </a:r>
            <a:br>
              <a:rPr lang="en-US" dirty="0" smtClean="0"/>
            </a:br>
            <a:endParaRPr lang="en-GB" dirty="0"/>
          </a:p>
        </p:txBody>
      </p:sp>
      <p:sp>
        <p:nvSpPr>
          <p:cNvPr id="3" name="Title 2"/>
          <p:cNvSpPr>
            <a:spLocks noGrp="1"/>
          </p:cNvSpPr>
          <p:nvPr>
            <p:ph type="title"/>
          </p:nvPr>
        </p:nvSpPr>
        <p:spPr/>
        <p:txBody>
          <a:bodyPr/>
          <a:lstStyle/>
          <a:p>
            <a:r>
              <a:rPr lang="en-GB" dirty="0" smtClean="0"/>
              <a:t>Monday February 28</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Tuesday March 1</a:t>
            </a:r>
            <a:r>
              <a:rPr lang="en-GB" baseline="30000" dirty="0" smtClean="0"/>
              <a:t>st</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pic>
        <p:nvPicPr>
          <p:cNvPr id="25601" name="Picture 1" descr="https://ab-dep-op-elogbook.web.cern.ch/ab-dep-op-elogbook/elogbook/attach.php?attachId=1135465&amp;type=png&amp;fname=20110301070100.png"/>
          <p:cNvPicPr>
            <a:picLocks noChangeAspect="1" noChangeArrowheads="1"/>
          </p:cNvPicPr>
          <p:nvPr/>
        </p:nvPicPr>
        <p:blipFill>
          <a:blip r:embed="rId2" cstate="print"/>
          <a:srcRect/>
          <a:stretch>
            <a:fillRect/>
          </a:stretch>
        </p:blipFill>
        <p:spPr bwMode="auto">
          <a:xfrm>
            <a:off x="683460" y="733085"/>
            <a:ext cx="7839075" cy="564832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Tuesday March 1</a:t>
            </a:r>
            <a:r>
              <a:rPr lang="en-GB" baseline="30000" dirty="0" smtClean="0"/>
              <a:t>st</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pic>
        <p:nvPicPr>
          <p:cNvPr id="28673" name="Picture 1" descr="https://ab-dep-op-elogbook.web.cern.ch/ab-dep-op-elogbook/elogbook/attach.php?attachId=1135466&amp;type=png&amp;fname=20110301074841.png"/>
          <p:cNvPicPr>
            <a:picLocks noChangeAspect="1" noChangeArrowheads="1"/>
          </p:cNvPicPr>
          <p:nvPr/>
        </p:nvPicPr>
        <p:blipFill>
          <a:blip r:embed="rId2" cstate="print"/>
          <a:srcRect/>
          <a:stretch>
            <a:fillRect/>
          </a:stretch>
        </p:blipFill>
        <p:spPr bwMode="auto">
          <a:xfrm>
            <a:off x="755470" y="692620"/>
            <a:ext cx="7753350" cy="566737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Ahead</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graphicFrame>
        <p:nvGraphicFramePr>
          <p:cNvPr id="7" name="Table 6"/>
          <p:cNvGraphicFramePr>
            <a:graphicFrameLocks noGrp="1"/>
          </p:cNvGraphicFramePr>
          <p:nvPr/>
        </p:nvGraphicFramePr>
        <p:xfrm>
          <a:off x="251400" y="836640"/>
          <a:ext cx="8569190" cy="5367598"/>
        </p:xfrm>
        <a:graphic>
          <a:graphicData uri="http://schemas.openxmlformats.org/drawingml/2006/table">
            <a:tbl>
              <a:tblPr/>
              <a:tblGrid>
                <a:gridCol w="432060"/>
                <a:gridCol w="516224"/>
                <a:gridCol w="567373"/>
                <a:gridCol w="522089"/>
                <a:gridCol w="6531444"/>
              </a:tblGrid>
              <a:tr h="313691">
                <a:tc>
                  <a:txBody>
                    <a:bodyPr/>
                    <a:lstStyle/>
                    <a:p>
                      <a:pPr algn="l" fontAlgn="b"/>
                      <a:r>
                        <a:rPr lang="en-US" sz="1600" b="1" i="0" u="none" strike="noStrike" dirty="0">
                          <a:latin typeface="Arial"/>
                        </a:rPr>
                        <a:t>28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1" i="0" u="none" strike="noStrike">
                          <a:latin typeface="Arial"/>
                        </a:rPr>
                        <a:t>MO</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1" i="0" u="none" strike="noStrike">
                          <a:latin typeface="Arial"/>
                        </a:rPr>
                        <a:t>23:00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b"/>
                      <a:r>
                        <a:rPr lang="en-US" sz="1600" b="1" i="0" u="none" strike="noStrike">
                          <a:solidFill>
                            <a:srgbClr val="006600"/>
                          </a:solidFill>
                          <a:latin typeface="Arial"/>
                        </a:rPr>
                        <a:t>Beta beating &amp; coupling correction and measurement through the squeeze</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4509">
                <a:tc>
                  <a:txBody>
                    <a:bodyPr/>
                    <a:lstStyle/>
                    <a:p>
                      <a:pPr algn="l" fontAlgn="b"/>
                      <a:r>
                        <a:rPr lang="en-US" sz="1600" b="1" i="0" u="none" strike="noStrike">
                          <a:latin typeface="Arial"/>
                        </a:rPr>
                        <a:t>1</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TUE</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latin typeface="Arial"/>
                        </a:rPr>
                        <a:t>9:00</a:t>
                      </a:r>
                      <a:endParaRPr lang="en-US" sz="16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6600"/>
                          </a:solidFill>
                          <a:latin typeface="Arial"/>
                        </a:rPr>
                        <a:t>Collimation continued</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324509">
                <a:tc>
                  <a:txBody>
                    <a:bodyPr/>
                    <a:lstStyle/>
                    <a:p>
                      <a:pPr algn="l" fontAlgn="b"/>
                      <a:r>
                        <a:rPr lang="en-US" sz="1600" b="1" i="0" u="none" strike="noStrike">
                          <a:latin typeface="Arial"/>
                        </a:rPr>
                        <a:t>1</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TUE</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latin typeface="Arial"/>
                        </a:rPr>
                        <a:t>13:00</a:t>
                      </a:r>
                      <a:endParaRPr lang="en-US" sz="16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6</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6600"/>
                          </a:solidFill>
                          <a:latin typeface="Arial"/>
                        </a:rPr>
                        <a:t>Inj. &amp; dump  protection -  450 GeV</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24509">
                <a:tc>
                  <a:txBody>
                    <a:bodyPr/>
                    <a:lstStyle/>
                    <a:p>
                      <a:pPr algn="l" fontAlgn="b"/>
                      <a:r>
                        <a:rPr lang="en-US" sz="1600" b="1" i="0" u="none" strike="noStrike" dirty="0">
                          <a:latin typeface="Arial"/>
                        </a:rPr>
                        <a:t>1</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TUE</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dirty="0" smtClean="0">
                          <a:latin typeface="Arial"/>
                        </a:rPr>
                        <a:t>19:00</a:t>
                      </a:r>
                      <a:endParaRPr lang="en-US" sz="16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6</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600" b="1" i="0" u="none" strike="noStrike">
                          <a:solidFill>
                            <a:srgbClr val="006600"/>
                          </a:solidFill>
                          <a:latin typeface="Arial"/>
                        </a:rPr>
                        <a:t>Ramp and squeeze to 3.5 TeV: MP and test collisions</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81241">
                <a:tc>
                  <a:txBody>
                    <a:bodyPr/>
                    <a:lstStyle/>
                    <a:p>
                      <a:pPr algn="l" fontAlgn="b"/>
                      <a:r>
                        <a:rPr lang="en-US" sz="1600" b="1" i="0" u="none" strike="noStrike">
                          <a:latin typeface="Arial"/>
                        </a:rPr>
                        <a:t>1</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1" i="0" u="none" strike="noStrike">
                          <a:latin typeface="Arial"/>
                        </a:rPr>
                        <a:t>TUE</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1" i="0" u="none" strike="noStrike" dirty="0" smtClean="0">
                          <a:latin typeface="Arial"/>
                        </a:rPr>
                        <a:t>2:00</a:t>
                      </a:r>
                      <a:endParaRPr lang="en-US" sz="16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b"/>
                      <a:r>
                        <a:rPr lang="en-US" sz="1600" b="1" i="0" u="none" strike="noStrike" dirty="0" smtClean="0">
                          <a:latin typeface="Arial"/>
                        </a:rPr>
                        <a:t>6</a:t>
                      </a:r>
                      <a:endParaRPr lang="en-US" sz="1600" b="1" i="0" u="none" strike="noStrike" dirty="0">
                        <a:latin typeface="Arial"/>
                      </a:endParaRP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l" fontAlgn="ctr"/>
                      <a:r>
                        <a:rPr lang="en-US" sz="1600" b="1" i="0" u="none" strike="noStrike">
                          <a:solidFill>
                            <a:srgbClr val="006600"/>
                          </a:solidFill>
                          <a:latin typeface="Arial"/>
                        </a:rPr>
                        <a:t>Collimation validation at 450 GeV</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dirty="0">
                          <a:latin typeface="Arial"/>
                        </a:rPr>
                        <a:t>2</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WED</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9:00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6600"/>
                          </a:solidFill>
                          <a:latin typeface="Arial"/>
                        </a:rPr>
                        <a:t>Trial ramp to 3.5 TeV with 1 nominal bunch (RF blowup, orbit, emittance, damper, ...)</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a:latin typeface="Arial"/>
                        </a:rPr>
                        <a:t>2</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WED</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15:00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8000"/>
                          </a:solidFill>
                          <a:latin typeface="Arial"/>
                        </a:rPr>
                        <a:t>Transverse damper for multi-bunch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a:latin typeface="Arial"/>
                        </a:rPr>
                        <a:t>2</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WED</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19:00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5</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8000"/>
                          </a:solidFill>
                          <a:latin typeface="Arial"/>
                        </a:rPr>
                        <a:t>1.38 TeV ramp with pilot bunch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dirty="0">
                          <a:latin typeface="Arial"/>
                        </a:rPr>
                        <a:t>3</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THU</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0:00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8000"/>
                          </a:solidFill>
                          <a:latin typeface="Arial"/>
                        </a:rPr>
                        <a:t>Check of beta beat, orbit, coupling</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a:latin typeface="Arial"/>
                        </a:rPr>
                        <a:t>3</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THU</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8:00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8000"/>
                          </a:solidFill>
                          <a:latin typeface="Arial"/>
                        </a:rPr>
                        <a:t>Collimation setup 3.5 TeV before squeeze, 1 nominal bunch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dirty="0">
                          <a:latin typeface="Arial"/>
                        </a:rPr>
                        <a:t>3</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THU</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16:00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8000"/>
                          </a:solidFill>
                          <a:latin typeface="Arial"/>
                        </a:rPr>
                        <a:t>Injection and dump setup (higher inetnsity, MP, …)</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dirty="0">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FRI</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0:00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8000"/>
                          </a:solidFill>
                          <a:latin typeface="Arial"/>
                        </a:rPr>
                        <a:t>TL measurements</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FRI</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4:00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8000"/>
                          </a:solidFill>
                          <a:latin typeface="Arial"/>
                        </a:rPr>
                        <a:t>Ramp to 1.38 TeV, 1 nom bunch, test collisions</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6142">
                <a:tc>
                  <a:txBody>
                    <a:bodyPr/>
                    <a:lstStyle/>
                    <a:p>
                      <a:pPr algn="l" fontAlgn="b"/>
                      <a:r>
                        <a:rPr lang="en-US" sz="1600" b="1" i="0" u="none" strike="noStrike" dirty="0">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FRI</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8:00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a:solidFill>
                            <a:srgbClr val="008000"/>
                          </a:solidFill>
                          <a:latin typeface="Arial"/>
                        </a:rPr>
                        <a:t>Collimation setup 3.5 TeV before squeeze, 1 nominal bunch</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56960">
                <a:tc>
                  <a:txBody>
                    <a:bodyPr/>
                    <a:lstStyle/>
                    <a:p>
                      <a:pPr algn="l" fontAlgn="b"/>
                      <a:r>
                        <a:rPr lang="en-US" sz="1600" b="1" i="0" u="none" strike="noStrike" dirty="0">
                          <a:latin typeface="Arial"/>
                        </a:rPr>
                        <a:t>4</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FRI</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16:00</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600" b="1" i="0" u="none" strike="noStrike">
                          <a:latin typeface="Arial"/>
                        </a:rPr>
                        <a:t>8</a:t>
                      </a:r>
                    </a:p>
                  </a:txBody>
                  <a:tcPr marL="5687" marR="5687" marT="56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600" b="1" i="0" u="none" strike="noStrike" dirty="0">
                          <a:solidFill>
                            <a:srgbClr val="008000"/>
                          </a:solidFill>
                          <a:latin typeface="Arial"/>
                        </a:rPr>
                        <a:t>Injection and dump setup (higher </a:t>
                      </a:r>
                      <a:r>
                        <a:rPr lang="en-US" sz="1600" b="1" i="0" u="none" strike="noStrike" dirty="0" err="1">
                          <a:solidFill>
                            <a:srgbClr val="008000"/>
                          </a:solidFill>
                          <a:latin typeface="Arial"/>
                        </a:rPr>
                        <a:t>inetnsity</a:t>
                      </a:r>
                      <a:r>
                        <a:rPr lang="en-US" sz="1600" b="1" i="0" u="none" strike="noStrike" dirty="0">
                          <a:solidFill>
                            <a:srgbClr val="008000"/>
                          </a:solidFill>
                          <a:latin typeface="Arial"/>
                        </a:rPr>
                        <a:t>, MP, …)</a:t>
                      </a:r>
                    </a:p>
                  </a:txBody>
                  <a:tcPr marL="5687" marR="5687" marT="5687"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Monday February 28</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
        <p:nvSpPr>
          <p:cNvPr id="6" name="Content Placeholder 5"/>
          <p:cNvSpPr>
            <a:spLocks noGrp="1"/>
          </p:cNvSpPr>
          <p:nvPr>
            <p:ph idx="1"/>
          </p:nvPr>
        </p:nvSpPr>
        <p:spPr/>
        <p:txBody>
          <a:bodyPr/>
          <a:lstStyle/>
          <a:p>
            <a:r>
              <a:rPr lang="en-US" dirty="0" smtClean="0"/>
              <a:t>SUMMARY of injection </a:t>
            </a:r>
            <a:r>
              <a:rPr lang="en-US" dirty="0" smtClean="0"/>
              <a:t>studies (</a:t>
            </a:r>
            <a:r>
              <a:rPr lang="en-US" dirty="0" err="1" smtClean="0"/>
              <a:t>Verena</a:t>
            </a:r>
            <a:r>
              <a:rPr lang="en-US" dirty="0" smtClean="0"/>
              <a:t>, Wolfgang, </a:t>
            </a:r>
            <a:r>
              <a:rPr lang="en-US" dirty="0" err="1" smtClean="0"/>
              <a:t>Chiara</a:t>
            </a:r>
            <a:r>
              <a:rPr lang="en-US" dirty="0" smtClean="0"/>
              <a:t>):</a:t>
            </a:r>
          </a:p>
          <a:p>
            <a:pPr lvl="1"/>
            <a:r>
              <a:rPr lang="en-US" dirty="0" smtClean="0"/>
              <a:t>Defined reference </a:t>
            </a:r>
            <a:r>
              <a:rPr lang="en-US" dirty="0" smtClean="0"/>
              <a:t>trajectories for B1 and B2 pilot and nominal bunch, in the </a:t>
            </a:r>
            <a:r>
              <a:rPr lang="en-US" dirty="0" smtClean="0"/>
              <a:t>catalog</a:t>
            </a:r>
          </a:p>
          <a:p>
            <a:pPr lvl="1"/>
            <a:r>
              <a:rPr lang="en-US" dirty="0" err="1" smtClean="0"/>
              <a:t>Recentered</a:t>
            </a:r>
            <a:r>
              <a:rPr lang="en-US" dirty="0" smtClean="0"/>
              <a:t> </a:t>
            </a:r>
            <a:r>
              <a:rPr lang="en-US" dirty="0" smtClean="0"/>
              <a:t>4 TCDI collimators (3 </a:t>
            </a:r>
            <a:r>
              <a:rPr lang="en-US" dirty="0" err="1" smtClean="0"/>
              <a:t>vertial</a:t>
            </a:r>
            <a:r>
              <a:rPr lang="en-US" dirty="0" smtClean="0"/>
              <a:t> and 1 horizontal), new settings and thresholds (1/4 of sigma around actual position) updated in the trim </a:t>
            </a:r>
            <a:r>
              <a:rPr lang="en-US" dirty="0" err="1" smtClean="0"/>
              <a:t>application.The</a:t>
            </a:r>
            <a:r>
              <a:rPr lang="en-US" dirty="0" smtClean="0"/>
              <a:t> setup was done with pilot bunch in inject and dump mode. Settings should be rechecked when injecting nominal bunch </a:t>
            </a:r>
            <a:r>
              <a:rPr lang="en-US" dirty="0" smtClean="0"/>
              <a:t>intensity.</a:t>
            </a:r>
          </a:p>
          <a:p>
            <a:pPr lvl="1"/>
            <a:r>
              <a:rPr lang="en-US" dirty="0" smtClean="0"/>
              <a:t>New </a:t>
            </a:r>
            <a:r>
              <a:rPr lang="en-US" dirty="0" smtClean="0"/>
              <a:t>settings @ 4.5 sigma:</a:t>
            </a:r>
            <a:br>
              <a:rPr lang="en-US" dirty="0" smtClean="0"/>
            </a:br>
            <a:r>
              <a:rPr lang="en-US" dirty="0" smtClean="0"/>
              <a:t/>
            </a:r>
            <a:br>
              <a:rPr lang="en-US" dirty="0" smtClean="0"/>
            </a:br>
            <a:r>
              <a:rPr lang="en-US" dirty="0" smtClean="0"/>
              <a:t>                </a:t>
            </a:r>
            <a:r>
              <a:rPr lang="en-US" dirty="0" smtClean="0"/>
              <a:t>	Left</a:t>
            </a:r>
            <a:r>
              <a:rPr lang="en-US" dirty="0" smtClean="0"/>
              <a:t>            </a:t>
            </a:r>
            <a:r>
              <a:rPr lang="en-US" dirty="0" smtClean="0"/>
              <a:t>	Right</a:t>
            </a:r>
            <a:r>
              <a:rPr lang="en-US" dirty="0" smtClean="0"/>
              <a:t/>
            </a:r>
            <a:br>
              <a:rPr lang="en-US" dirty="0" smtClean="0"/>
            </a:br>
            <a:r>
              <a:rPr lang="en-US" dirty="0" smtClean="0"/>
              <a:t>TCDIV.29012     </a:t>
            </a:r>
            <a:r>
              <a:rPr lang="en-US" dirty="0" smtClean="0"/>
              <a:t>	2.37mm</a:t>
            </a:r>
            <a:r>
              <a:rPr lang="en-US" dirty="0" smtClean="0"/>
              <a:t>          -2.14mm</a:t>
            </a:r>
            <a:br>
              <a:rPr lang="en-US" dirty="0" smtClean="0"/>
            </a:br>
            <a:r>
              <a:rPr lang="en-US" dirty="0" smtClean="0"/>
              <a:t>TDIH.29050      </a:t>
            </a:r>
            <a:r>
              <a:rPr lang="en-US" dirty="0" smtClean="0"/>
              <a:t>	3.92mm</a:t>
            </a:r>
            <a:r>
              <a:rPr lang="en-US" dirty="0" smtClean="0"/>
              <a:t>          -2.97mm</a:t>
            </a:r>
            <a:br>
              <a:rPr lang="en-US" dirty="0" smtClean="0"/>
            </a:br>
            <a:r>
              <a:rPr lang="en-US" dirty="0" smtClean="0"/>
              <a:t>TCDIV.29234     </a:t>
            </a:r>
            <a:r>
              <a:rPr lang="en-US" dirty="0" smtClean="0"/>
              <a:t>	2.88mm</a:t>
            </a:r>
            <a:r>
              <a:rPr lang="en-US" dirty="0" smtClean="0"/>
              <a:t>          -2.65mm</a:t>
            </a:r>
            <a:br>
              <a:rPr lang="en-US" dirty="0" smtClean="0"/>
            </a:br>
            <a:r>
              <a:rPr lang="en-US" dirty="0" smtClean="0"/>
              <a:t>TCDIV.29509     </a:t>
            </a:r>
            <a:r>
              <a:rPr lang="en-US" dirty="0" smtClean="0"/>
              <a:t>	7.88mm</a:t>
            </a:r>
            <a:r>
              <a:rPr lang="en-US" dirty="0" smtClean="0"/>
              <a:t>          -3.87mm</a:t>
            </a:r>
            <a:br>
              <a:rPr lang="en-US" dirty="0" smtClean="0"/>
            </a:br>
            <a:r>
              <a:rPr lang="en-US" dirty="0" smtClean="0"/>
              <a:t/>
            </a:r>
            <a:br>
              <a:rPr lang="en-US"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Monday February 28</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
        <p:nvSpPr>
          <p:cNvPr id="6" name="Content Placeholder 5"/>
          <p:cNvSpPr>
            <a:spLocks noGrp="1"/>
          </p:cNvSpPr>
          <p:nvPr>
            <p:ph idx="1"/>
          </p:nvPr>
        </p:nvSpPr>
        <p:spPr/>
        <p:txBody>
          <a:bodyPr/>
          <a:lstStyle/>
          <a:p>
            <a:endParaRPr lang="en-US"/>
          </a:p>
        </p:txBody>
      </p:sp>
      <p:pic>
        <p:nvPicPr>
          <p:cNvPr id="3073" name="Picture 1" descr="https://ab-dep-op-elogbook.web.cern.ch/ab-dep-op-elogbook/elogbook/attach.php?attachId=1135314&amp;type=png&amp;fname=20110228104330.png"/>
          <p:cNvPicPr>
            <a:picLocks noChangeAspect="1" noChangeArrowheads="1"/>
          </p:cNvPicPr>
          <p:nvPr/>
        </p:nvPicPr>
        <p:blipFill>
          <a:blip r:embed="rId2" cstate="print"/>
          <a:srcRect/>
          <a:stretch>
            <a:fillRect/>
          </a:stretch>
        </p:blipFill>
        <p:spPr bwMode="auto">
          <a:xfrm>
            <a:off x="179390" y="908650"/>
            <a:ext cx="6497950" cy="2707479"/>
          </a:xfrm>
          <a:prstGeom prst="rect">
            <a:avLst/>
          </a:prstGeom>
          <a:noFill/>
        </p:spPr>
      </p:pic>
      <p:pic>
        <p:nvPicPr>
          <p:cNvPr id="3074" name="Picture 2" descr="https://ab-dep-op-elogbook.web.cern.ch/ab-dep-op-elogbook/elogbook/attach.php?attachId=1135315&amp;type=png&amp;fname=20110228104338.png"/>
          <p:cNvPicPr>
            <a:picLocks noChangeAspect="1" noChangeArrowheads="1"/>
          </p:cNvPicPr>
          <p:nvPr/>
        </p:nvPicPr>
        <p:blipFill>
          <a:blip r:embed="rId3" cstate="print"/>
          <a:srcRect/>
          <a:stretch>
            <a:fillRect/>
          </a:stretch>
        </p:blipFill>
        <p:spPr bwMode="auto">
          <a:xfrm>
            <a:off x="179390" y="3682138"/>
            <a:ext cx="6480900" cy="270037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Monday February 28</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
        <p:nvSpPr>
          <p:cNvPr id="6" name="Content Placeholder 5"/>
          <p:cNvSpPr>
            <a:spLocks noGrp="1"/>
          </p:cNvSpPr>
          <p:nvPr>
            <p:ph idx="1"/>
          </p:nvPr>
        </p:nvSpPr>
        <p:spPr>
          <a:xfrm>
            <a:off x="467430" y="621570"/>
            <a:ext cx="8229600" cy="5111750"/>
          </a:xfrm>
        </p:spPr>
        <p:txBody>
          <a:bodyPr/>
          <a:lstStyle/>
          <a:p>
            <a:r>
              <a:rPr lang="en-US" dirty="0" smtClean="0"/>
              <a:t>RF study </a:t>
            </a:r>
            <a:r>
              <a:rPr lang="en-US" dirty="0" smtClean="0"/>
              <a:t>summary I (Philippe</a:t>
            </a:r>
            <a:r>
              <a:rPr lang="en-US" dirty="0" smtClean="0"/>
              <a:t>, Greg, Jose)</a:t>
            </a:r>
            <a:endParaRPr lang="en-US" dirty="0" smtClean="0"/>
          </a:p>
          <a:p>
            <a:pPr lvl="1"/>
            <a:r>
              <a:rPr lang="en-US" dirty="0" smtClean="0"/>
              <a:t>F</a:t>
            </a:r>
            <a:r>
              <a:rPr lang="en-US" dirty="0" smtClean="0"/>
              <a:t>irst </a:t>
            </a:r>
            <a:r>
              <a:rPr lang="en-US" b="1" u="sng" dirty="0" smtClean="0"/>
              <a:t>cavity </a:t>
            </a:r>
            <a:r>
              <a:rPr lang="en-US" b="1" u="sng" dirty="0" smtClean="0"/>
              <a:t>phasing</a:t>
            </a:r>
            <a:r>
              <a:rPr lang="en-US" dirty="0" smtClean="0"/>
              <a:t>. </a:t>
            </a:r>
            <a:r>
              <a:rPr lang="en-US" dirty="0" smtClean="0"/>
              <a:t>Identical </a:t>
            </a:r>
            <a:r>
              <a:rPr lang="en-US" dirty="0" smtClean="0"/>
              <a:t>set-phase from the function </a:t>
            </a:r>
            <a:r>
              <a:rPr lang="en-US" dirty="0" smtClean="0"/>
              <a:t>generators: beam </a:t>
            </a:r>
            <a:r>
              <a:rPr lang="en-US" dirty="0" smtClean="0"/>
              <a:t>to see identical phase of the cavity field when crossing each cavity. </a:t>
            </a:r>
            <a:r>
              <a:rPr lang="en-US" dirty="0" smtClean="0"/>
              <a:t>Use beam </a:t>
            </a:r>
            <a:r>
              <a:rPr lang="en-US" dirty="0" smtClean="0"/>
              <a:t>as a probe: </a:t>
            </a:r>
            <a:r>
              <a:rPr lang="en-US" dirty="0" smtClean="0"/>
              <a:t>observe </a:t>
            </a:r>
            <a:r>
              <a:rPr lang="en-US" dirty="0" smtClean="0"/>
              <a:t>beam longitudinal position (beam phase) in SR4, compared to the phase of the corresponding RF, while we create a bucket with a single cavity. We transfer the bunch from one cavity bucket to next cavity bucket (temporarily having two cavities ON for the transfer) and wish to observe no difference in beam longitudinal position (resolution better than 0.5 degree at 400 MHz</a:t>
            </a:r>
            <a:r>
              <a:rPr lang="en-US" dirty="0" smtClean="0"/>
              <a:t>).</a:t>
            </a:r>
          </a:p>
          <a:p>
            <a:pPr lvl="1"/>
            <a:r>
              <a:rPr lang="en-US" dirty="0" smtClean="0"/>
              <a:t>Then </a:t>
            </a:r>
            <a:r>
              <a:rPr lang="en-US" dirty="0" smtClean="0"/>
              <a:t>move on to the </a:t>
            </a:r>
            <a:r>
              <a:rPr lang="en-US" b="1" u="sng" dirty="0" smtClean="0"/>
              <a:t>calibration of the Vector Sum of 8 cavities </a:t>
            </a:r>
            <a:r>
              <a:rPr lang="en-US" dirty="0" smtClean="0"/>
              <a:t>(per beam) used by the beam phase loop. With cavities correctly phased (see above) we now observe the cavity sum output in amplitude and phase (</a:t>
            </a:r>
            <a:r>
              <a:rPr lang="en-US" dirty="0" err="1" smtClean="0"/>
              <a:t>w.r</a:t>
            </a:r>
            <a:r>
              <a:rPr lang="en-US" dirty="0" smtClean="0"/>
              <a:t>. to the SR4 RF reference) and again, use one cavity at the time and wish to see no variation in amplitude/phase. This is </a:t>
            </a:r>
            <a:r>
              <a:rPr lang="en-US" b="1" u="sng" dirty="0" smtClean="0"/>
              <a:t>done without beam and implies adjustment of RF attenuators and delay lines in UX45, thereby calling for access to the cavern</a:t>
            </a:r>
            <a:r>
              <a:rPr lang="en-US" dirty="0" smtClean="0"/>
              <a:t>.</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Monday February 28</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
        <p:nvSpPr>
          <p:cNvPr id="6" name="Content Placeholder 5"/>
          <p:cNvSpPr>
            <a:spLocks noGrp="1"/>
          </p:cNvSpPr>
          <p:nvPr>
            <p:ph idx="1"/>
          </p:nvPr>
        </p:nvSpPr>
        <p:spPr/>
        <p:txBody>
          <a:bodyPr/>
          <a:lstStyle/>
          <a:p>
            <a:r>
              <a:rPr lang="en-US" dirty="0" smtClean="0"/>
              <a:t>RF study </a:t>
            </a:r>
            <a:r>
              <a:rPr lang="en-US" dirty="0" smtClean="0"/>
              <a:t>summary II (Philippe, Greg, Jose)</a:t>
            </a:r>
          </a:p>
          <a:p>
            <a:pPr lvl="1"/>
            <a:r>
              <a:rPr lang="en-US" dirty="0" smtClean="0"/>
              <a:t>All </a:t>
            </a:r>
            <a:r>
              <a:rPr lang="en-US" b="1" u="sng" dirty="0" smtClean="0"/>
              <a:t>calibrations fit very well with 2009 and 2010 settings </a:t>
            </a:r>
            <a:r>
              <a:rPr lang="en-US" dirty="0" smtClean="0"/>
              <a:t>(see more details attached) except for Cav4B1 where one cable was replaced during the </a:t>
            </a:r>
            <a:r>
              <a:rPr lang="en-US" dirty="0" err="1" smtClean="0"/>
              <a:t>hdw</a:t>
            </a:r>
            <a:r>
              <a:rPr lang="en-US" dirty="0" smtClean="0"/>
              <a:t> commissioning 2011.</a:t>
            </a:r>
            <a:br>
              <a:rPr lang="en-US" dirty="0" smtClean="0"/>
            </a:br>
            <a:r>
              <a:rPr lang="en-US" dirty="0" smtClean="0"/>
              <a:t/>
            </a:r>
            <a:br>
              <a:rPr lang="en-US" dirty="0" smtClean="0"/>
            </a:b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Monday February 28</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
        <p:nvSpPr>
          <p:cNvPr id="6" name="Content Placeholder 5"/>
          <p:cNvSpPr>
            <a:spLocks noGrp="1"/>
          </p:cNvSpPr>
          <p:nvPr>
            <p:ph idx="1"/>
          </p:nvPr>
        </p:nvSpPr>
        <p:spPr>
          <a:xfrm>
            <a:off x="467430" y="836640"/>
            <a:ext cx="8229600" cy="5111750"/>
          </a:xfrm>
        </p:spPr>
        <p:txBody>
          <a:bodyPr/>
          <a:lstStyle/>
          <a:p>
            <a:r>
              <a:rPr lang="en-US" dirty="0" smtClean="0"/>
              <a:t>Summary </a:t>
            </a:r>
            <a:r>
              <a:rPr lang="en-US" dirty="0" smtClean="0"/>
              <a:t>of the squeeze test for </a:t>
            </a:r>
            <a:r>
              <a:rPr lang="en-US" dirty="0" smtClean="0"/>
              <a:t>orbit (</a:t>
            </a:r>
            <a:r>
              <a:rPr lang="en-US" dirty="0" err="1" smtClean="0"/>
              <a:t>Joerg</a:t>
            </a:r>
            <a:r>
              <a:rPr lang="en-US" dirty="0" smtClean="0"/>
              <a:t>, </a:t>
            </a:r>
            <a:r>
              <a:rPr lang="en-US" dirty="0" err="1" smtClean="0"/>
              <a:t>Kajetan</a:t>
            </a:r>
            <a:r>
              <a:rPr lang="en-US" dirty="0" smtClean="0"/>
              <a:t>):</a:t>
            </a:r>
          </a:p>
          <a:p>
            <a:pPr lvl="1"/>
            <a:r>
              <a:rPr lang="en-US" dirty="0" smtClean="0"/>
              <a:t>We </a:t>
            </a:r>
            <a:r>
              <a:rPr lang="en-US" dirty="0" smtClean="0"/>
              <a:t>stepped in one go </a:t>
            </a:r>
            <a:r>
              <a:rPr lang="en-US" b="1" u="sng" dirty="0" smtClean="0"/>
              <a:t>through the squeeze with a varying reference</a:t>
            </a:r>
            <a:r>
              <a:rPr lang="en-US" dirty="0" smtClean="0"/>
              <a:t>. </a:t>
            </a:r>
            <a:r>
              <a:rPr lang="en-US" dirty="0" smtClean="0"/>
              <a:t>- The start of squeeze reference consisted of the base orbit with the bumps matched to 10/11 m. The end squeeze reference consisted of the base orbit with the bumps matched to 1.5/3 m. </a:t>
            </a:r>
            <a:endParaRPr lang="en-US" dirty="0" smtClean="0"/>
          </a:p>
          <a:p>
            <a:pPr lvl="1"/>
            <a:r>
              <a:rPr lang="en-US" dirty="0" smtClean="0"/>
              <a:t>The </a:t>
            </a:r>
            <a:r>
              <a:rPr lang="en-US" dirty="0" smtClean="0"/>
              <a:t>10/11 m bumps were programmed to be taken out linearly through the squeeze, while the 1.5/3 m bumps were programmed in linearly. </a:t>
            </a:r>
            <a:endParaRPr lang="en-US" dirty="0" smtClean="0"/>
          </a:p>
          <a:p>
            <a:pPr lvl="1"/>
            <a:r>
              <a:rPr lang="en-US" dirty="0" smtClean="0"/>
              <a:t>The </a:t>
            </a:r>
            <a:r>
              <a:rPr lang="en-US" dirty="0" smtClean="0"/>
              <a:t>result was an </a:t>
            </a:r>
            <a:r>
              <a:rPr lang="en-US" b="1" u="sng" dirty="0" smtClean="0"/>
              <a:t>orbit error of </a:t>
            </a:r>
            <a:r>
              <a:rPr lang="en-US" b="1" u="sng" dirty="0" err="1" smtClean="0"/>
              <a:t>arround</a:t>
            </a:r>
            <a:r>
              <a:rPr lang="en-US" b="1" u="sng" dirty="0" smtClean="0"/>
              <a:t> 1 mm on the outgoing beam sides in IR8, roughly half as much on the incoming sides</a:t>
            </a:r>
            <a:r>
              <a:rPr lang="en-US" dirty="0" smtClean="0"/>
              <a:t>. Below 6 m the effects in IR8 became even smaller. This looks like an </a:t>
            </a:r>
            <a:r>
              <a:rPr lang="en-US" b="1" u="sng" dirty="0" smtClean="0"/>
              <a:t>acceptable</a:t>
            </a:r>
            <a:r>
              <a:rPr lang="en-US" dirty="0" smtClean="0"/>
              <a:t> way of operating until a cleaner solution is </a:t>
            </a:r>
            <a:r>
              <a:rPr lang="en-US" dirty="0" smtClean="0"/>
              <a:t>implemented.</a:t>
            </a:r>
          </a:p>
          <a:p>
            <a:pPr lvl="1"/>
            <a:r>
              <a:rPr lang="en-US" dirty="0" smtClean="0"/>
              <a:t>We </a:t>
            </a:r>
            <a:r>
              <a:rPr lang="en-US" dirty="0" smtClean="0"/>
              <a:t>also observed some </a:t>
            </a:r>
            <a:r>
              <a:rPr lang="en-US" b="1" u="sng" dirty="0" smtClean="0"/>
              <a:t>spikes of up to 0.3 mm </a:t>
            </a:r>
            <a:r>
              <a:rPr lang="en-US" b="1" u="sng" dirty="0" err="1" smtClean="0"/>
              <a:t>rms</a:t>
            </a:r>
            <a:r>
              <a:rPr lang="en-US" b="1" u="sng" dirty="0" smtClean="0"/>
              <a:t> of the orbit at different moments in the squeeze </a:t>
            </a:r>
            <a:r>
              <a:rPr lang="en-US" dirty="0" smtClean="0"/>
              <a:t>and that seemed to correlate with the stop points. To be understood tomorrow.</a:t>
            </a:r>
            <a:br>
              <a:rPr lang="en-US" dirty="0" smtClean="0"/>
            </a:b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Monday February 28</a:t>
            </a:r>
            <a:r>
              <a:rPr lang="en-GB" baseline="30000" dirty="0" smtClean="0"/>
              <a:t>th</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
        <p:nvSpPr>
          <p:cNvPr id="6" name="Content Placeholder 5"/>
          <p:cNvSpPr>
            <a:spLocks noGrp="1"/>
          </p:cNvSpPr>
          <p:nvPr>
            <p:ph idx="1"/>
          </p:nvPr>
        </p:nvSpPr>
        <p:spPr/>
        <p:txBody>
          <a:bodyPr/>
          <a:lstStyle/>
          <a:p>
            <a:endParaRPr lang="en-US"/>
          </a:p>
        </p:txBody>
      </p:sp>
      <p:pic>
        <p:nvPicPr>
          <p:cNvPr id="27649" name="Picture 1" descr="https://ab-dep-op-elogbook.web.cern.ch/ab-dep-op-elogbook/elogbook/attach.php?attachId=1135381&amp;type=png&amp;fname=20110301000344.png"/>
          <p:cNvPicPr>
            <a:picLocks noChangeAspect="1" noChangeArrowheads="1"/>
          </p:cNvPicPr>
          <p:nvPr/>
        </p:nvPicPr>
        <p:blipFill>
          <a:blip r:embed="rId2" cstate="print"/>
          <a:srcRect/>
          <a:stretch>
            <a:fillRect/>
          </a:stretch>
        </p:blipFill>
        <p:spPr bwMode="auto">
          <a:xfrm>
            <a:off x="539440" y="476590"/>
            <a:ext cx="7982340" cy="3173778"/>
          </a:xfrm>
          <a:prstGeom prst="rect">
            <a:avLst/>
          </a:prstGeom>
          <a:noFill/>
        </p:spPr>
      </p:pic>
      <p:pic>
        <p:nvPicPr>
          <p:cNvPr id="27650" name="Picture 2" descr="https://ab-dep-op-elogbook.web.cern.ch/ab-dep-op-elogbook/elogbook/attach.php?attachId=1135382&amp;type=png&amp;fname=20110301000409.png"/>
          <p:cNvPicPr>
            <a:picLocks noChangeAspect="1" noChangeArrowheads="1"/>
          </p:cNvPicPr>
          <p:nvPr/>
        </p:nvPicPr>
        <p:blipFill>
          <a:blip r:embed="rId3" cstate="print"/>
          <a:srcRect/>
          <a:stretch>
            <a:fillRect/>
          </a:stretch>
        </p:blipFill>
        <p:spPr bwMode="auto">
          <a:xfrm>
            <a:off x="467430" y="3631952"/>
            <a:ext cx="8065120" cy="3226048"/>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0034" y="1000108"/>
            <a:ext cx="8229600" cy="5525322"/>
          </a:xfrm>
        </p:spPr>
        <p:txBody>
          <a:bodyPr/>
          <a:lstStyle/>
          <a:p>
            <a:pPr lvl="0"/>
            <a:r>
              <a:rPr lang="en-US" dirty="0" smtClean="0"/>
              <a:t>00h01: MPS tests (RD1.LR1 off). Recover and </a:t>
            </a:r>
            <a:r>
              <a:rPr lang="en-US" dirty="0" err="1" smtClean="0"/>
              <a:t>rampdown</a:t>
            </a:r>
            <a:r>
              <a:rPr lang="en-US" dirty="0" smtClean="0"/>
              <a:t>.</a:t>
            </a:r>
          </a:p>
          <a:p>
            <a:pPr lvl="0"/>
            <a:r>
              <a:rPr lang="en-US" dirty="0" smtClean="0"/>
              <a:t>00h51: Injection. Reboot of OFC and OFSU fixed problem.</a:t>
            </a:r>
          </a:p>
          <a:p>
            <a:pPr lvl="0"/>
            <a:r>
              <a:rPr lang="en-US" dirty="0" smtClean="0"/>
              <a:t>02h36: Ramp</a:t>
            </a:r>
          </a:p>
          <a:p>
            <a:r>
              <a:rPr lang="en-US" dirty="0" smtClean="0"/>
              <a:t>03h06: Squeeze. </a:t>
            </a:r>
            <a:endParaRPr lang="en-US" dirty="0" smtClean="0"/>
          </a:p>
          <a:p>
            <a:pPr lvl="1"/>
            <a:r>
              <a:rPr lang="en-US" dirty="0" smtClean="0"/>
              <a:t>Beta </a:t>
            </a:r>
            <a:r>
              <a:rPr lang="en-US" dirty="0" smtClean="0"/>
              <a:t>beat correction (B1 complete, B2 to be completed). </a:t>
            </a:r>
            <a:endParaRPr lang="en-US" dirty="0" smtClean="0"/>
          </a:p>
          <a:p>
            <a:pPr lvl="1"/>
            <a:r>
              <a:rPr lang="en-US" dirty="0" smtClean="0"/>
              <a:t>Beam </a:t>
            </a:r>
            <a:r>
              <a:rPr lang="en-US" dirty="0" smtClean="0"/>
              <a:t>2 affected by RQS.A78B2 trips. </a:t>
            </a:r>
            <a:endParaRPr lang="en-US" dirty="0" smtClean="0"/>
          </a:p>
          <a:p>
            <a:pPr lvl="1"/>
            <a:r>
              <a:rPr lang="en-US" dirty="0" smtClean="0"/>
              <a:t>Coupling </a:t>
            </a:r>
            <a:r>
              <a:rPr lang="en-US" dirty="0" smtClean="0"/>
              <a:t>not corrected (2 beams required). </a:t>
            </a:r>
            <a:endParaRPr lang="en-US" dirty="0" smtClean="0"/>
          </a:p>
          <a:p>
            <a:r>
              <a:rPr lang="en-US" dirty="0" smtClean="0"/>
              <a:t>08h12: Beam dump.</a:t>
            </a:r>
            <a:r>
              <a:rPr lang="en-US" dirty="0" smtClean="0"/>
              <a:t/>
            </a:r>
            <a:br>
              <a:rPr lang="en-US" dirty="0" smtClean="0"/>
            </a:br>
            <a:endParaRPr lang="en-GB" dirty="0"/>
          </a:p>
        </p:txBody>
      </p:sp>
      <p:sp>
        <p:nvSpPr>
          <p:cNvPr id="3" name="Title 2"/>
          <p:cNvSpPr>
            <a:spLocks noGrp="1"/>
          </p:cNvSpPr>
          <p:nvPr>
            <p:ph type="title"/>
          </p:nvPr>
        </p:nvSpPr>
        <p:spPr/>
        <p:txBody>
          <a:bodyPr/>
          <a:lstStyle/>
          <a:p>
            <a:r>
              <a:rPr lang="en-GB" dirty="0" smtClean="0"/>
              <a:t>Tuesday March 1</a:t>
            </a:r>
            <a:r>
              <a:rPr lang="en-GB" baseline="30000" dirty="0" smtClean="0"/>
              <a:t>st</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Tuesday March 1</a:t>
            </a:r>
            <a:r>
              <a:rPr lang="en-GB" baseline="30000" dirty="0" smtClean="0"/>
              <a:t>st</a:t>
            </a:r>
            <a:r>
              <a:rPr lang="en-GB" dirty="0" smtClean="0"/>
              <a:t> </a:t>
            </a:r>
            <a:endParaRPr lang="en-GB" dirty="0"/>
          </a:p>
        </p:txBody>
      </p:sp>
      <p:sp>
        <p:nvSpPr>
          <p:cNvPr id="4" name="Date Placeholder 3"/>
          <p:cNvSpPr>
            <a:spLocks noGrp="1"/>
          </p:cNvSpPr>
          <p:nvPr>
            <p:ph type="dt" sz="half" idx="10"/>
          </p:nvPr>
        </p:nvSpPr>
        <p:spPr/>
        <p:txBody>
          <a:bodyPr/>
          <a:lstStyle/>
          <a:p>
            <a:pPr>
              <a:defRPr/>
            </a:pPr>
            <a:r>
              <a:rPr lang="en-US" dirty="0" smtClean="0"/>
              <a:t>01</a:t>
            </a:r>
            <a:r>
              <a:rPr lang="en-US" dirty="0" smtClean="0"/>
              <a:t>-03-2011</a:t>
            </a:r>
            <a:endParaRPr lang="en-US" dirty="0"/>
          </a:p>
        </p:txBody>
      </p:sp>
      <p:sp>
        <p:nvSpPr>
          <p:cNvPr id="5" name="Footer Placeholder 4"/>
          <p:cNvSpPr>
            <a:spLocks noGrp="1"/>
          </p:cNvSpPr>
          <p:nvPr>
            <p:ph type="ftr" sz="quarter" idx="12"/>
          </p:nvPr>
        </p:nvSpPr>
        <p:spPr/>
        <p:txBody>
          <a:bodyPr/>
          <a:lstStyle/>
          <a:p>
            <a:pPr>
              <a:defRPr/>
            </a:pPr>
            <a:r>
              <a:rPr lang="en-US" dirty="0" smtClean="0"/>
              <a:t>LHC </a:t>
            </a:r>
            <a:r>
              <a:rPr lang="en-US" dirty="0" smtClean="0"/>
              <a:t>morning report</a:t>
            </a:r>
            <a:endParaRPr lang="en-US" dirty="0"/>
          </a:p>
        </p:txBody>
      </p:sp>
      <p:sp>
        <p:nvSpPr>
          <p:cNvPr id="6" name="Content Placeholder 5"/>
          <p:cNvSpPr>
            <a:spLocks noGrp="1"/>
          </p:cNvSpPr>
          <p:nvPr>
            <p:ph idx="1"/>
          </p:nvPr>
        </p:nvSpPr>
        <p:spPr>
          <a:xfrm>
            <a:off x="395420" y="837600"/>
            <a:ext cx="8229600" cy="5111750"/>
          </a:xfrm>
        </p:spPr>
        <p:txBody>
          <a:bodyPr/>
          <a:lstStyle/>
          <a:p>
            <a:r>
              <a:rPr lang="en-US" dirty="0" smtClean="0"/>
              <a:t>Summary MPS test (</a:t>
            </a:r>
            <a:r>
              <a:rPr lang="en-US" dirty="0" err="1" smtClean="0"/>
              <a:t>Joerg</a:t>
            </a:r>
            <a:r>
              <a:rPr lang="en-US" dirty="0" smtClean="0"/>
              <a:t>, </a:t>
            </a:r>
            <a:r>
              <a:rPr lang="en-US" dirty="0" err="1" smtClean="0"/>
              <a:t>Kajetan</a:t>
            </a:r>
            <a:r>
              <a:rPr lang="en-US" dirty="0" smtClean="0"/>
              <a:t>):</a:t>
            </a:r>
          </a:p>
          <a:p>
            <a:pPr lvl="1"/>
            <a:r>
              <a:rPr lang="en-US" dirty="0" smtClean="0"/>
              <a:t>MPS test with beam at 1.5 m beta* with RD1.LR1 (PC off) - </a:t>
            </a:r>
            <a:r>
              <a:rPr lang="en-US" dirty="0" smtClean="0"/>
              <a:t>OK!</a:t>
            </a:r>
          </a:p>
          <a:p>
            <a:pPr lvl="1"/>
            <a:r>
              <a:rPr lang="en-US" dirty="0" smtClean="0"/>
              <a:t>The </a:t>
            </a:r>
            <a:r>
              <a:rPr lang="en-US" dirty="0" smtClean="0"/>
              <a:t>FMCM triggered first, with a current change of 0.17 A/ 335 A (5E-4) at dump time. No visible orbit change is </a:t>
            </a:r>
            <a:r>
              <a:rPr lang="en-US" dirty="0" smtClean="0"/>
              <a:t>observed.</a:t>
            </a:r>
          </a:p>
          <a:p>
            <a:pPr lvl="1"/>
            <a:r>
              <a:rPr lang="en-US" dirty="0" smtClean="0"/>
              <a:t>One </a:t>
            </a:r>
            <a:r>
              <a:rPr lang="en-US" dirty="0" smtClean="0"/>
              <a:t>notes a small </a:t>
            </a:r>
            <a:br>
              <a:rPr lang="en-US" dirty="0" smtClean="0"/>
            </a:br>
            <a:r>
              <a:rPr lang="en-US" dirty="0" smtClean="0"/>
              <a:t>loss </a:t>
            </a:r>
            <a:r>
              <a:rPr lang="en-US" dirty="0" smtClean="0"/>
              <a:t>spike on the </a:t>
            </a:r>
            <a:r>
              <a:rPr lang="en-US" dirty="0" smtClean="0"/>
              <a:t/>
            </a:r>
            <a:br>
              <a:rPr lang="en-US" dirty="0" smtClean="0"/>
            </a:br>
            <a:r>
              <a:rPr lang="en-US" dirty="0" smtClean="0"/>
              <a:t>TCTH </a:t>
            </a:r>
            <a:r>
              <a:rPr lang="en-US" dirty="0" smtClean="0"/>
              <a:t>in IR1 during </a:t>
            </a:r>
            <a:r>
              <a:rPr lang="en-US" dirty="0" smtClean="0"/>
              <a:t/>
            </a:r>
            <a:br>
              <a:rPr lang="en-US" dirty="0" smtClean="0"/>
            </a:br>
            <a:r>
              <a:rPr lang="en-US" dirty="0" smtClean="0"/>
              <a:t>the </a:t>
            </a:r>
            <a:r>
              <a:rPr lang="en-US" dirty="0" smtClean="0"/>
              <a:t>dump action: the </a:t>
            </a:r>
            <a:r>
              <a:rPr lang="en-US" dirty="0" smtClean="0"/>
              <a:t/>
            </a:r>
            <a:br>
              <a:rPr lang="en-US" dirty="0" smtClean="0"/>
            </a:br>
            <a:r>
              <a:rPr lang="en-US" dirty="0" smtClean="0"/>
              <a:t>loss </a:t>
            </a:r>
            <a:r>
              <a:rPr lang="en-US" dirty="0" smtClean="0"/>
              <a:t>signal is larger </a:t>
            </a:r>
            <a:r>
              <a:rPr lang="en-US" dirty="0" smtClean="0"/>
              <a:t/>
            </a:r>
            <a:br>
              <a:rPr lang="en-US" dirty="0" smtClean="0"/>
            </a:br>
            <a:r>
              <a:rPr lang="en-US" dirty="0" smtClean="0"/>
              <a:t>than </a:t>
            </a:r>
            <a:r>
              <a:rPr lang="en-US" dirty="0" smtClean="0"/>
              <a:t>in </a:t>
            </a:r>
            <a:r>
              <a:rPr lang="en-US" dirty="0" smtClean="0"/>
              <a:t>IR7.</a:t>
            </a:r>
          </a:p>
          <a:p>
            <a:pPr lvl="1"/>
            <a:r>
              <a:rPr lang="en-US" dirty="0" smtClean="0"/>
              <a:t>Note </a:t>
            </a:r>
            <a:r>
              <a:rPr lang="en-US" dirty="0" smtClean="0"/>
              <a:t>that a radial </a:t>
            </a:r>
            <a:r>
              <a:rPr lang="en-US" dirty="0" smtClean="0"/>
              <a:t/>
            </a:r>
            <a:br>
              <a:rPr lang="en-US" dirty="0" smtClean="0"/>
            </a:br>
            <a:r>
              <a:rPr lang="en-US" dirty="0" smtClean="0"/>
              <a:t>modulation </a:t>
            </a:r>
            <a:r>
              <a:rPr lang="en-US" dirty="0" smtClean="0"/>
              <a:t>is on </a:t>
            </a:r>
            <a:r>
              <a:rPr lang="en-US" dirty="0" smtClean="0"/>
              <a:t/>
            </a:r>
            <a:br>
              <a:rPr lang="en-US" dirty="0" smtClean="0"/>
            </a:br>
            <a:r>
              <a:rPr lang="en-US" dirty="0" smtClean="0"/>
              <a:t>(</a:t>
            </a:r>
            <a:r>
              <a:rPr lang="en-US" dirty="0" smtClean="0"/>
              <a:t>visible on the orbit).</a:t>
            </a:r>
            <a:br>
              <a:rPr lang="en-US" dirty="0" smtClean="0"/>
            </a:br>
            <a:endParaRPr lang="en-US" dirty="0"/>
          </a:p>
        </p:txBody>
      </p:sp>
      <p:pic>
        <p:nvPicPr>
          <p:cNvPr id="26625" name="Picture 1" descr="https://ab-dep-op-elogbook.web.cern.ch/ab-dep-op-elogbook/elogbook/attach.php?attachId=1135383&amp;type=png&amp;fname=20110301001352.png"/>
          <p:cNvPicPr>
            <a:picLocks noChangeAspect="1" noChangeArrowheads="1"/>
          </p:cNvPicPr>
          <p:nvPr/>
        </p:nvPicPr>
        <p:blipFill>
          <a:blip r:embed="rId2" cstate="print"/>
          <a:srcRect/>
          <a:stretch>
            <a:fillRect/>
          </a:stretch>
        </p:blipFill>
        <p:spPr bwMode="auto">
          <a:xfrm>
            <a:off x="3768909" y="2824030"/>
            <a:ext cx="5195701" cy="3701400"/>
          </a:xfrm>
          <a:prstGeom prst="rect">
            <a:avLst/>
          </a:prstGeom>
          <a:noFill/>
        </p:spPr>
      </p:pic>
    </p:spTree>
  </p:cSld>
  <p:clrMapOvr>
    <a:masterClrMapping/>
  </p:clrMapOvr>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en-US" sz="2000" b="0" i="0" u="none" strike="noStrike" cap="none" normalizeH="0" baseline="0" smtClean="0">
            <a:ln>
              <a:noFill/>
            </a:ln>
            <a:solidFill>
              <a:schemeClr val="bg2"/>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Pixel</Template>
  <TotalTime>46351</TotalTime>
  <Words>940</Words>
  <Application>Microsoft Office PowerPoint</Application>
  <PresentationFormat>On-screen Show (4:3)</PresentationFormat>
  <Paragraphs>147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Pixel</vt:lpstr>
      <vt:lpstr>Monday February 28th </vt:lpstr>
      <vt:lpstr>Monday February 28th </vt:lpstr>
      <vt:lpstr>Monday February 28th </vt:lpstr>
      <vt:lpstr>Monday February 28th </vt:lpstr>
      <vt:lpstr>Monday February 28th </vt:lpstr>
      <vt:lpstr>Monday February 28th </vt:lpstr>
      <vt:lpstr>Monday February 28th </vt:lpstr>
      <vt:lpstr>Tuesday March 1st </vt:lpstr>
      <vt:lpstr>Tuesday March 1st </vt:lpstr>
      <vt:lpstr>Tuesday March 1st </vt:lpstr>
      <vt:lpstr>Tuesday March 1st </vt:lpstr>
      <vt:lpstr>Ahead</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FGC Software Design Review</dc:title>
  <dc:creator>Quentin King</dc:creator>
  <cp:lastModifiedBy>NICE</cp:lastModifiedBy>
  <cp:revision>1771</cp:revision>
  <dcterms:created xsi:type="dcterms:W3CDTF">2010-10-13T07:44:28Z</dcterms:created>
  <dcterms:modified xsi:type="dcterms:W3CDTF">2011-03-01T07:17:42Z</dcterms:modified>
</cp:coreProperties>
</file>