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6"/>
  </p:notesMasterIdLst>
  <p:handoutMasterIdLst>
    <p:handoutMasterId r:id="rId27"/>
  </p:handoutMasterIdLst>
  <p:sldIdLst>
    <p:sldId id="931" r:id="rId2"/>
    <p:sldId id="910" r:id="rId3"/>
    <p:sldId id="912" r:id="rId4"/>
    <p:sldId id="913" r:id="rId5"/>
    <p:sldId id="914" r:id="rId6"/>
    <p:sldId id="911" r:id="rId7"/>
    <p:sldId id="915" r:id="rId8"/>
    <p:sldId id="916" r:id="rId9"/>
    <p:sldId id="917" r:id="rId10"/>
    <p:sldId id="932" r:id="rId11"/>
    <p:sldId id="918" r:id="rId12"/>
    <p:sldId id="933" r:id="rId13"/>
    <p:sldId id="934" r:id="rId14"/>
    <p:sldId id="935" r:id="rId15"/>
    <p:sldId id="919" r:id="rId16"/>
    <p:sldId id="936" r:id="rId17"/>
    <p:sldId id="924" r:id="rId18"/>
    <p:sldId id="938" r:id="rId19"/>
    <p:sldId id="929" r:id="rId20"/>
    <p:sldId id="927" r:id="rId21"/>
    <p:sldId id="928" r:id="rId22"/>
    <p:sldId id="937" r:id="rId23"/>
    <p:sldId id="908" r:id="rId24"/>
    <p:sldId id="939" r:id="rId25"/>
  </p:sldIdLst>
  <p:sldSz cx="9144000" cy="6858000" type="screen4x3"/>
  <p:notesSz cx="6718300" cy="9855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00"/>
    <a:srgbClr val="FF0000"/>
    <a:srgbClr val="99FFCC"/>
    <a:srgbClr val="9FCAFF"/>
    <a:srgbClr val="DDDDDD"/>
    <a:srgbClr val="3399FF"/>
    <a:srgbClr val="FFCC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97" autoAdjust="0"/>
    <p:restoredTop sz="95238" autoAdjust="0"/>
  </p:normalViewPr>
  <p:slideViewPr>
    <p:cSldViewPr>
      <p:cViewPr varScale="1">
        <p:scale>
          <a:sx n="77" d="100"/>
          <a:sy n="77" d="100"/>
        </p:scale>
        <p:origin x="-390" y="-84"/>
      </p:cViewPr>
      <p:guideLst>
        <p:guide orient="horz" pos="2160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272" y="-120"/>
      </p:cViewPr>
      <p:guideLst>
        <p:guide orient="horz" pos="3104"/>
        <p:guide pos="2116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0DC6C-BFF8-144A-B30B-BD4EDED5E972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C2787-C011-484C-9C9F-47366145B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3249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FAA86E-7117-48E8-AB4F-2D91C9F72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019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26E3E824-1D33-4083-932F-B12D7D09E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7FC7-9701-4F56-BA21-47F785F44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6FE21-7D5A-4944-9B4F-14EE2A843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43100-3704-4E7F-9742-368FE9AA16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8F70-BBF6-4832-98A0-56CA85B1B7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8A3B-17E3-4A11-B239-2716609288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11750"/>
          </a:xfrm>
        </p:spPr>
        <p:txBody>
          <a:bodyPr/>
          <a:lstStyle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38A6-77F0-4FCF-B06D-A581D0D4E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31215-DB5D-475E-B8AB-8117DA16C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03C1-DF11-4A20-A24B-2DE152F8D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8FA0-5CB1-47CC-8E14-97CA62F16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AADED-51EB-4F42-B5F1-2ACE1DF1E1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457D-55E5-4A3A-B391-7D7C2479B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502F-1A98-441D-8A55-88868DC7B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69CF8F24-2345-4359-A23A-40838D5E6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224" name="Picture 1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 week: Rocky… </a:t>
            </a:r>
            <a:r>
              <a:rPr lang="en-US" dirty="0" smtClean="0"/>
              <a:t>Plenty of access up to start of weekend. </a:t>
            </a:r>
          </a:p>
          <a:p>
            <a:pPr lvl="1"/>
            <a:r>
              <a:rPr lang="en-US" dirty="0" smtClean="0"/>
              <a:t>Up to 11h access per day.</a:t>
            </a:r>
          </a:p>
          <a:p>
            <a:pPr lvl="1"/>
            <a:r>
              <a:rPr lang="en-US" dirty="0" smtClean="0"/>
              <a:t>Many problems (see daily slides).</a:t>
            </a:r>
          </a:p>
          <a:p>
            <a:pPr lvl="1"/>
            <a:r>
              <a:rPr lang="en-US" dirty="0" smtClean="0"/>
              <a:t>Major impact: Feedback software and control. OK presently.</a:t>
            </a:r>
          </a:p>
          <a:p>
            <a:pPr lvl="1"/>
            <a:r>
              <a:rPr lang="en-US" dirty="0" smtClean="0"/>
              <a:t>Major impact: Beam dump problems. Many accesses. Rollback of software. More or less OK (still 1 problem per day). Brennan at LMC.</a:t>
            </a:r>
          </a:p>
          <a:p>
            <a:r>
              <a:rPr lang="en-US" dirty="0" smtClean="0"/>
              <a:t>Very smooth and efficient weekend (we need more weekends and less weekdays).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for LPC   </a:t>
            </a:r>
            <a:r>
              <a:rPr lang="en-US" sz="2400" dirty="0" smtClean="0"/>
              <a:t>(March 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Ralph </a:t>
            </a:r>
            <a:r>
              <a:rPr lang="en-US" sz="2400" dirty="0" err="1" smtClean="0"/>
              <a:t>Assmann</a:t>
            </a:r>
            <a:r>
              <a:rPr lang="en-US" sz="2400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0996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 feedback and </a:t>
            </a:r>
            <a:r>
              <a:rPr lang="en-US" dirty="0" err="1" smtClean="0"/>
              <a:t>chroma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24577" name="Picture 1" descr="https://ab-dep-op-elogbook.web.cern.ch/ab-dep-op-elogbook/elogbook/attach.php?attachId=1135874&amp;type=png&amp;fname=201103041717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00" y="692620"/>
            <a:ext cx="6984970" cy="5820808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 bwMode="auto">
          <a:xfrm>
            <a:off x="6804310" y="2348850"/>
            <a:ext cx="504070" cy="792110"/>
          </a:xfrm>
          <a:prstGeom prst="ellipse">
            <a:avLst/>
          </a:prstGeom>
          <a:noFill/>
          <a:ln w="571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876320" y="5157240"/>
            <a:ext cx="504070" cy="792110"/>
          </a:xfrm>
          <a:prstGeom prst="ellipse">
            <a:avLst/>
          </a:prstGeom>
          <a:noFill/>
          <a:ln w="571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300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836640"/>
            <a:ext cx="8229600" cy="5525322"/>
          </a:xfrm>
        </p:spPr>
        <p:txBody>
          <a:bodyPr/>
          <a:lstStyle/>
          <a:p>
            <a:r>
              <a:rPr lang="en-US" dirty="0" smtClean="0"/>
              <a:t>Chromaticity and tunes OK.</a:t>
            </a:r>
          </a:p>
          <a:p>
            <a:r>
              <a:rPr lang="en-US" dirty="0" smtClean="0"/>
              <a:t>Beta beat and coupling through squeeze OK.</a:t>
            </a:r>
          </a:p>
          <a:p>
            <a:pPr lvl="1"/>
            <a:r>
              <a:rPr lang="en-US" dirty="0" smtClean="0"/>
              <a:t>Beta* correction to be done with k-modulation.</a:t>
            </a:r>
          </a:p>
          <a:p>
            <a:r>
              <a:rPr lang="en-US" dirty="0"/>
              <a:t>Squeeze with dynamic orbit reference OK.</a:t>
            </a:r>
          </a:p>
          <a:p>
            <a:r>
              <a:rPr lang="en-US" dirty="0" smtClean="0"/>
              <a:t>Sequence with feedbacks OK.</a:t>
            </a:r>
          </a:p>
          <a:p>
            <a:r>
              <a:rPr lang="en-US" dirty="0" smtClean="0"/>
              <a:t>Pilot collisions and </a:t>
            </a:r>
            <a:r>
              <a:rPr lang="en-US" dirty="0" err="1" smtClean="0"/>
              <a:t>vernier</a:t>
            </a:r>
            <a:r>
              <a:rPr lang="en-US" dirty="0" smtClean="0"/>
              <a:t> scans OK.</a:t>
            </a:r>
          </a:p>
          <a:p>
            <a:r>
              <a:rPr lang="en-US" dirty="0" smtClean="0"/>
              <a:t>Final 3.5 </a:t>
            </a:r>
            <a:r>
              <a:rPr lang="en-US" dirty="0" err="1" smtClean="0"/>
              <a:t>TeV</a:t>
            </a:r>
            <a:r>
              <a:rPr lang="en-US" dirty="0" smtClean="0"/>
              <a:t> reference orbit defined (nominal </a:t>
            </a:r>
            <a:r>
              <a:rPr lang="en-US" dirty="0"/>
              <a:t>b</a:t>
            </a:r>
            <a:r>
              <a:rPr lang="en-US" dirty="0" smtClean="0"/>
              <a:t>unch).</a:t>
            </a:r>
          </a:p>
          <a:p>
            <a:r>
              <a:rPr lang="en-US" dirty="0" smtClean="0"/>
              <a:t>30 – 40% of collimators calibrated for flat top.</a:t>
            </a:r>
          </a:p>
          <a:p>
            <a:pPr lvl="1"/>
            <a:r>
              <a:rPr lang="en-US" dirty="0" smtClean="0"/>
              <a:t>To be completed.</a:t>
            </a:r>
          </a:p>
          <a:p>
            <a:r>
              <a:rPr lang="en-US" dirty="0" smtClean="0"/>
              <a:t>Dump protection setup and check.</a:t>
            </a:r>
          </a:p>
          <a:p>
            <a:pPr lvl="1"/>
            <a:r>
              <a:rPr lang="en-US" dirty="0" smtClean="0"/>
              <a:t>To be done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Loss maps for qualification. Asynchronous dump tests.</a:t>
            </a:r>
          </a:p>
          <a:p>
            <a:pPr lvl="1"/>
            <a:r>
              <a:rPr lang="en-US" dirty="0" smtClean="0"/>
              <a:t>To be done.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for 3.5 </a:t>
            </a:r>
            <a:r>
              <a:rPr lang="en-US" dirty="0" err="1" smtClean="0"/>
              <a:t>TeV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7291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B1 beta beat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63860" y="76480"/>
            <a:ext cx="5328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Rogelio, Glenn, Ryoichi, </a:t>
            </a:r>
            <a:r>
              <a:rPr lang="en-US" dirty="0" err="1" smtClean="0"/>
              <a:t>Masamitsu</a:t>
            </a:r>
            <a:r>
              <a:rPr lang="en-US" dirty="0" smtClean="0"/>
              <a:t>, Rama</a:t>
            </a:r>
            <a:endParaRPr lang="en-US" dirty="0"/>
          </a:p>
        </p:txBody>
      </p:sp>
      <p:pic>
        <p:nvPicPr>
          <p:cNvPr id="8" name="Picture 7" descr="beta-beat-b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08630" y="-604112"/>
            <a:ext cx="6054730" cy="8569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4242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B2 beta beat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63860" y="76480"/>
            <a:ext cx="5328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Rogelio, Glenn, Ryoichi, </a:t>
            </a:r>
            <a:r>
              <a:rPr lang="en-US" dirty="0" err="1" smtClean="0"/>
              <a:t>Masamitsu</a:t>
            </a:r>
            <a:r>
              <a:rPr lang="en-US" dirty="0" smtClean="0"/>
              <a:t>, Rama</a:t>
            </a:r>
            <a:endParaRPr lang="en-US" dirty="0"/>
          </a:p>
        </p:txBody>
      </p:sp>
      <p:pic>
        <p:nvPicPr>
          <p:cNvPr id="8" name="Picture 7" descr="beta-beat-b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697890" y="-558823"/>
            <a:ext cx="5925806" cy="8386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8138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B2 coupling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63860" y="76480"/>
            <a:ext cx="5328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Rogelio, Glenn, Ryoichi, </a:t>
            </a:r>
            <a:r>
              <a:rPr lang="en-US" dirty="0" err="1" smtClean="0"/>
              <a:t>Masamitsu</a:t>
            </a:r>
            <a:r>
              <a:rPr lang="en-US" dirty="0" smtClean="0"/>
              <a:t>, Rama</a:t>
            </a:r>
            <a:endParaRPr lang="en-US" dirty="0"/>
          </a:p>
        </p:txBody>
      </p:sp>
      <p:pic>
        <p:nvPicPr>
          <p:cNvPr id="8" name="Picture 7" descr="coupling-b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708484" y="-620446"/>
            <a:ext cx="5976831" cy="84589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6772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3.5 </a:t>
            </a:r>
            <a:r>
              <a:rPr lang="en-US" dirty="0" err="1" smtClean="0"/>
              <a:t>TeV</a:t>
            </a:r>
            <a:r>
              <a:rPr lang="en-US" dirty="0" smtClean="0"/>
              <a:t> Orbit High Intensity B1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7" name="Picture 6" descr="ref-orbit-b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742"/>
            <a:ext cx="9144000" cy="36154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3023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3.5 </a:t>
            </a:r>
            <a:r>
              <a:rPr lang="en-US" dirty="0" err="1" smtClean="0"/>
              <a:t>TeV</a:t>
            </a:r>
            <a:r>
              <a:rPr lang="en-US" dirty="0" smtClean="0"/>
              <a:t> Orbit High Intensity B2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2" name="Picture 1" descr="ref-orbit-b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560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0699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Shaving of Beam During Collimator Setup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8" name="Picture 7" descr="int-col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50" y="720100"/>
            <a:ext cx="6748937" cy="57333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08380" y="980660"/>
            <a:ext cx="16562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Coll</a:t>
            </a:r>
            <a:r>
              <a:rPr lang="en-US" dirty="0" smtClean="0"/>
              <a:t> team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5381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uneH_B1_13hb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25" r="9525"/>
          <a:stretch>
            <a:fillRect/>
          </a:stretch>
        </p:blipFill>
        <p:spPr>
          <a:xfrm>
            <a:off x="500034" y="1197650"/>
            <a:ext cx="8229600" cy="5111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 Shift from Single Collimator?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8180" y="692620"/>
            <a:ext cx="3107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 </a:t>
            </a:r>
            <a:r>
              <a:rPr lang="en-US" dirty="0" err="1" smtClean="0"/>
              <a:t>Salvant</a:t>
            </a:r>
            <a:r>
              <a:rPr lang="en-US" dirty="0" smtClean="0"/>
              <a:t> and N. </a:t>
            </a:r>
            <a:r>
              <a:rPr lang="en-US" dirty="0" err="1" smtClean="0"/>
              <a:t>Mounet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0242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beta values </a:t>
            </a:r>
            <a:r>
              <a:rPr lang="en-US" sz="2400" dirty="0" smtClean="0"/>
              <a:t>(Glenn </a:t>
            </a:r>
            <a:r>
              <a:rPr lang="en-US" sz="2400" dirty="0" err="1" smtClean="0"/>
              <a:t>Vanbavinckhove</a:t>
            </a:r>
            <a:r>
              <a:rPr lang="en-US" sz="2400" dirty="0" smtClean="0"/>
              <a:t> et al)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5470" y="980660"/>
            <a:ext cx="748904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i="1" dirty="0" smtClean="0"/>
              <a:t>Beam1 (after local          and        global correction):</a:t>
            </a:r>
          </a:p>
          <a:p>
            <a:pPr algn="l"/>
            <a:r>
              <a:rPr lang="en-US" sz="2400" dirty="0" smtClean="0"/>
              <a:t>IP               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/>
              <a:t>*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 (ex)                   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/>
              <a:t>*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(</a:t>
            </a:r>
            <a:r>
              <a:rPr lang="en-US" sz="2400" dirty="0" err="1" smtClean="0"/>
              <a:t>ey</a:t>
            </a:r>
            <a:r>
              <a:rPr lang="en-US" sz="2400" dirty="0" smtClean="0"/>
              <a:t>)</a:t>
            </a:r>
          </a:p>
          <a:p>
            <a:pPr algn="l"/>
            <a:r>
              <a:rPr lang="en-US" sz="2400" dirty="0" smtClean="0"/>
              <a:t>IP1         1.68 (0.08)              1.62 (0.20)</a:t>
            </a:r>
          </a:p>
          <a:p>
            <a:pPr algn="l"/>
            <a:r>
              <a:rPr lang="en-US" sz="2400" dirty="0" smtClean="0"/>
              <a:t>IP5         1.53 (0.18)              1.45 (0.72)</a:t>
            </a:r>
          </a:p>
          <a:p>
            <a:pPr algn="l"/>
            <a:endParaRPr lang="en-US" i="1" dirty="0" smtClean="0"/>
          </a:p>
          <a:p>
            <a:pPr algn="l"/>
            <a:r>
              <a:rPr lang="en-US" i="1" dirty="0" smtClean="0"/>
              <a:t>Beam2 (after local correction,      no global correction):</a:t>
            </a:r>
          </a:p>
          <a:p>
            <a:pPr algn="l"/>
            <a:r>
              <a:rPr lang="en-US" sz="2400" dirty="0" smtClean="0"/>
              <a:t>IP               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/>
              <a:t>*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 (ex)                   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/>
              <a:t>*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(</a:t>
            </a:r>
            <a:r>
              <a:rPr lang="en-US" sz="2400" dirty="0" err="1" smtClean="0"/>
              <a:t>ey</a:t>
            </a:r>
            <a:r>
              <a:rPr lang="en-US" sz="2400" dirty="0" smtClean="0"/>
              <a:t>)</a:t>
            </a:r>
          </a:p>
          <a:p>
            <a:pPr algn="l"/>
            <a:r>
              <a:rPr lang="en-US" sz="2400" dirty="0" smtClean="0"/>
              <a:t>IP1          1.43 (0.06)              1.62 (0.06)</a:t>
            </a:r>
          </a:p>
          <a:p>
            <a:pPr algn="l"/>
            <a:r>
              <a:rPr lang="en-US" sz="2400" dirty="0" smtClean="0"/>
              <a:t>IP5          1.64 (0.16)              1.48 (0.03)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457740" y="2175225"/>
            <a:ext cx="2631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11.7% imbalance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5800" y="4767585"/>
            <a:ext cx="2476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9.5% imbalance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530" y="5949350"/>
            <a:ext cx="7014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 be refined and corrected with k-mod technique!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260496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8980" y="692620"/>
            <a:ext cx="8229600" cy="5976830"/>
          </a:xfrm>
        </p:spPr>
        <p:txBody>
          <a:bodyPr/>
          <a:lstStyle/>
          <a:p>
            <a:r>
              <a:rPr lang="en-US" dirty="0" smtClean="0"/>
              <a:t>Injection optics</a:t>
            </a:r>
            <a:r>
              <a:rPr lang="en-US" dirty="0"/>
              <a:t> </a:t>
            </a:r>
            <a:r>
              <a:rPr lang="en-US" dirty="0" smtClean="0"/>
              <a:t>and orbit OK.</a:t>
            </a:r>
          </a:p>
          <a:p>
            <a:r>
              <a:rPr lang="en-US" dirty="0" smtClean="0"/>
              <a:t>Aperture OK and measured.</a:t>
            </a:r>
          </a:p>
          <a:p>
            <a:pPr lvl="1"/>
            <a:r>
              <a:rPr lang="en-US" dirty="0" smtClean="0"/>
              <a:t>Measure DS aperture and response.</a:t>
            </a:r>
          </a:p>
          <a:p>
            <a:r>
              <a:rPr lang="en-US" dirty="0" smtClean="0"/>
              <a:t>RF system OK.</a:t>
            </a:r>
          </a:p>
          <a:p>
            <a:r>
              <a:rPr lang="en-US" dirty="0" smtClean="0"/>
              <a:t>Transverse damper OK.</a:t>
            </a:r>
          </a:p>
          <a:p>
            <a:r>
              <a:rPr lang="en-US" dirty="0" smtClean="0"/>
              <a:t>Feedbacks OK.</a:t>
            </a:r>
          </a:p>
          <a:p>
            <a:r>
              <a:rPr lang="en-US" dirty="0" err="1" smtClean="0"/>
              <a:t>Emittance</a:t>
            </a:r>
            <a:r>
              <a:rPr lang="en-US" dirty="0" smtClean="0"/>
              <a:t> small but not controlled.</a:t>
            </a:r>
          </a:p>
          <a:p>
            <a:r>
              <a:rPr lang="en-US" dirty="0" smtClean="0"/>
              <a:t>Injection ring collimation OK</a:t>
            </a:r>
            <a:r>
              <a:rPr lang="en-US" dirty="0" smtClean="0"/>
              <a:t>..</a:t>
            </a:r>
            <a:endParaRPr lang="en-US" dirty="0" smtClean="0"/>
          </a:p>
          <a:p>
            <a:r>
              <a:rPr lang="en-US" dirty="0" smtClean="0"/>
              <a:t>Machine protection OK.</a:t>
            </a:r>
          </a:p>
          <a:p>
            <a:pPr lvl="1"/>
            <a:r>
              <a:rPr lang="en-US" dirty="0" smtClean="0"/>
              <a:t>Some final adjustments to be done.</a:t>
            </a:r>
          </a:p>
          <a:p>
            <a:r>
              <a:rPr lang="en-US" dirty="0" smtClean="0"/>
              <a:t>Injection transfer line collimation OK.</a:t>
            </a:r>
          </a:p>
          <a:p>
            <a:pPr lvl="1"/>
            <a:r>
              <a:rPr lang="en-US" dirty="0" smtClean="0"/>
              <a:t>Checks to be completed for TI8.</a:t>
            </a:r>
          </a:p>
          <a:p>
            <a:r>
              <a:rPr lang="en-US" dirty="0" smtClean="0"/>
              <a:t>Then move to multi-bunch injection.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for 450 </a:t>
            </a:r>
            <a:r>
              <a:rPr lang="en-US" dirty="0" err="1" smtClean="0"/>
              <a:t>GeV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90468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Beam-beam scan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29697" name="Picture 1" descr="https://ab-dep-op-elogbook.web.cern.ch/ab-dep-op-elogbook/elogbook/attach.php?attachId=1135653&amp;type=png&amp;fname=201103030004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00" y="764630"/>
            <a:ext cx="7366260" cy="5756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0946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Tiny but First Luminosity…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34817" name="Picture 1" descr="https://ab-dep-op-elogbook.web.cern.ch/ab-dep-op-elogbook/elogbook/attach.php?attachId=1135655&amp;type=png&amp;fname=201103030027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550" y="692620"/>
            <a:ext cx="6966990" cy="59185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68907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3e15 protons in?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25601" name="Picture 1" descr="https://ab-dep-op-elogbook.web.cern.ch/ab-dep-op-elogbook/elogbook/attach.php?attachId=1135910&amp;type=png&amp;fname=201103041907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450" y="764630"/>
            <a:ext cx="7561050" cy="56726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0914179">
            <a:off x="6403388" y="26388"/>
            <a:ext cx="1310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 yet…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4620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0034" y="692620"/>
            <a:ext cx="8229600" cy="5832810"/>
          </a:xfrm>
        </p:spPr>
        <p:txBody>
          <a:bodyPr/>
          <a:lstStyle/>
          <a:p>
            <a:r>
              <a:rPr lang="en-US" dirty="0" smtClean="0"/>
              <a:t>Continue collimation &amp; protection setup at flat top (before squeeze)…</a:t>
            </a:r>
          </a:p>
          <a:p>
            <a:pPr lvl="1"/>
            <a:r>
              <a:rPr lang="en-US" dirty="0" smtClean="0"/>
              <a:t>About two more shifts…</a:t>
            </a:r>
          </a:p>
          <a:p>
            <a:pPr lvl="1"/>
            <a:r>
              <a:rPr lang="en-US" dirty="0" smtClean="0"/>
              <a:t>Then qualification during night. </a:t>
            </a:r>
          </a:p>
          <a:p>
            <a:pPr lvl="1"/>
            <a:r>
              <a:rPr lang="en-US" dirty="0" smtClean="0"/>
              <a:t>TCDQ setup and tests. </a:t>
            </a:r>
            <a:r>
              <a:rPr lang="en-US" dirty="0" err="1" smtClean="0"/>
              <a:t>Asynch</a:t>
            </a:r>
            <a:r>
              <a:rPr lang="en-US" dirty="0" smtClean="0"/>
              <a:t> dump tests.</a:t>
            </a:r>
          </a:p>
          <a:p>
            <a:r>
              <a:rPr lang="en-US" dirty="0" smtClean="0"/>
              <a:t>Then: Ready for squeeze with nominal bunch…</a:t>
            </a:r>
          </a:p>
          <a:p>
            <a:pPr lvl="1"/>
            <a:r>
              <a:rPr lang="en-US" dirty="0" smtClean="0"/>
              <a:t>Squeeze to 1.5 m but do not collide</a:t>
            </a:r>
          </a:p>
          <a:p>
            <a:pPr lvl="1"/>
            <a:r>
              <a:rPr lang="en-US" dirty="0" smtClean="0"/>
              <a:t>Establish orbit</a:t>
            </a:r>
          </a:p>
          <a:p>
            <a:pPr lvl="1"/>
            <a:r>
              <a:rPr lang="en-US" dirty="0" smtClean="0"/>
              <a:t>Set up 16 tertiary collimators</a:t>
            </a:r>
          </a:p>
          <a:p>
            <a:pPr lvl="1"/>
            <a:r>
              <a:rPr lang="en-US" dirty="0" smtClean="0"/>
              <a:t>Qualification loss maps. </a:t>
            </a:r>
            <a:r>
              <a:rPr lang="en-US" dirty="0" err="1" smtClean="0"/>
              <a:t>Asynch</a:t>
            </a:r>
            <a:r>
              <a:rPr lang="en-US" dirty="0" smtClean="0"/>
              <a:t> dump tests.</a:t>
            </a:r>
            <a:endParaRPr lang="en-US" dirty="0" smtClean="0"/>
          </a:p>
          <a:p>
            <a:r>
              <a:rPr lang="en-US" dirty="0" smtClean="0"/>
              <a:t>Then: </a:t>
            </a:r>
            <a:r>
              <a:rPr lang="en-US" dirty="0" smtClean="0"/>
              <a:t>R</a:t>
            </a:r>
            <a:r>
              <a:rPr lang="en-US" dirty="0" smtClean="0"/>
              <a:t>eady for collision…</a:t>
            </a:r>
          </a:p>
          <a:p>
            <a:pPr lvl="1"/>
            <a:r>
              <a:rPr lang="en-US" dirty="0" smtClean="0"/>
              <a:t>Collapse separation bump</a:t>
            </a:r>
          </a:p>
          <a:p>
            <a:pPr lvl="1"/>
            <a:r>
              <a:rPr lang="en-US" dirty="0" err="1" smtClean="0"/>
              <a:t>Vernier</a:t>
            </a:r>
            <a:r>
              <a:rPr lang="en-US" dirty="0" smtClean="0"/>
              <a:t> scans and establish good “colliding” orbit</a:t>
            </a:r>
          </a:p>
          <a:p>
            <a:pPr lvl="1"/>
            <a:r>
              <a:rPr lang="en-US" dirty="0" smtClean="0"/>
              <a:t>Set up 16 tertiary collimators</a:t>
            </a:r>
          </a:p>
          <a:p>
            <a:pPr lvl="1"/>
            <a:r>
              <a:rPr lang="en-US" dirty="0" smtClean="0"/>
              <a:t>Qualification loss maps. </a:t>
            </a:r>
            <a:r>
              <a:rPr lang="en-US" dirty="0" err="1" smtClean="0"/>
              <a:t>Asynch</a:t>
            </a:r>
            <a:r>
              <a:rPr lang="en-US" dirty="0" smtClean="0"/>
              <a:t> dump tests.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Ahead...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26277" y="1772770"/>
            <a:ext cx="941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~ Wed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9235" y="3501010"/>
            <a:ext cx="875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~ Thu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3209" y="5157240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~ Fri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0034" y="692620"/>
            <a:ext cx="8229600" cy="5832810"/>
          </a:xfrm>
        </p:spPr>
        <p:txBody>
          <a:bodyPr/>
          <a:lstStyle/>
          <a:p>
            <a:r>
              <a:rPr lang="en-US" dirty="0" smtClean="0"/>
              <a:t>Ramp with collimators</a:t>
            </a:r>
          </a:p>
          <a:p>
            <a:pPr lvl="1"/>
            <a:r>
              <a:rPr lang="en-US" dirty="0" smtClean="0"/>
              <a:t>Requires completion of 3.5 </a:t>
            </a:r>
            <a:r>
              <a:rPr lang="en-US" dirty="0" err="1" smtClean="0"/>
              <a:t>TeV</a:t>
            </a:r>
            <a:r>
              <a:rPr lang="en-US" dirty="0" smtClean="0"/>
              <a:t> collimation setup</a:t>
            </a:r>
          </a:p>
          <a:p>
            <a:pPr lvl="1"/>
            <a:r>
              <a:rPr lang="en-US" dirty="0" smtClean="0"/>
              <a:t>About 1-2 days for function generation</a:t>
            </a:r>
          </a:p>
          <a:p>
            <a:r>
              <a:rPr lang="en-US" dirty="0" smtClean="0"/>
              <a:t>Preparation of multi-bunch injection</a:t>
            </a:r>
          </a:p>
          <a:p>
            <a:pPr lvl="1"/>
            <a:r>
              <a:rPr lang="en-US" dirty="0" smtClean="0"/>
              <a:t>First multi-bunch injections today or tomorrow</a:t>
            </a:r>
          </a:p>
          <a:p>
            <a:r>
              <a:rPr lang="en-US" dirty="0" smtClean="0"/>
              <a:t>Correction of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* with k-modulation technique</a:t>
            </a:r>
          </a:p>
          <a:p>
            <a:r>
              <a:rPr lang="en-US" dirty="0" smtClean="0"/>
              <a:t>Measurement of aperture and BLM response </a:t>
            </a:r>
            <a:br>
              <a:rPr lang="en-US" dirty="0" smtClean="0"/>
            </a:br>
            <a:r>
              <a:rPr lang="en-US" dirty="0" smtClean="0"/>
              <a:t>in DS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Ahead...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84979" y="764630"/>
            <a:ext cx="875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~ Thu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23879" y="1916790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ongoing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oll-b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7029" y="1000125"/>
            <a:ext cx="6815667" cy="5111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collimator + protection settings B1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9807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oll-b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7029" y="1000125"/>
            <a:ext cx="6815667" cy="5111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collimator + protection settings B2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046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oss-map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5550" y="1000125"/>
            <a:ext cx="6218625" cy="5111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map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742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Pilot and nominal bunch. OK.</a:t>
            </a:r>
          </a:p>
          <a:p>
            <a:r>
              <a:rPr lang="en-US" dirty="0" smtClean="0"/>
              <a:t>Chromaticity, tune, orbit OK.</a:t>
            </a:r>
          </a:p>
          <a:p>
            <a:r>
              <a:rPr lang="en-US" dirty="0" smtClean="0"/>
              <a:t>RF </a:t>
            </a:r>
            <a:r>
              <a:rPr lang="en-US" dirty="0" smtClean="0"/>
              <a:t>blowup. OK.</a:t>
            </a:r>
          </a:p>
          <a:p>
            <a:pPr lvl="1"/>
            <a:r>
              <a:rPr lang="en-US" dirty="0" smtClean="0"/>
              <a:t>Some minor optimizations still ongoing. Philippe.</a:t>
            </a:r>
          </a:p>
          <a:p>
            <a:r>
              <a:rPr lang="en-US" dirty="0" smtClean="0"/>
              <a:t>Feedbacks OK.</a:t>
            </a:r>
          </a:p>
          <a:p>
            <a:r>
              <a:rPr lang="en-US" dirty="0" smtClean="0"/>
              <a:t>Transmission and lifetimes OK.</a:t>
            </a:r>
          </a:p>
          <a:p>
            <a:r>
              <a:rPr lang="en-US" dirty="0" smtClean="0"/>
              <a:t>Collimator ramp:</a:t>
            </a:r>
          </a:p>
          <a:p>
            <a:pPr lvl="1"/>
            <a:r>
              <a:rPr lang="en-US" dirty="0" smtClean="0"/>
              <a:t>To be done once endpoint is known (3.5 </a:t>
            </a:r>
            <a:r>
              <a:rPr lang="en-US" dirty="0" err="1" smtClean="0"/>
              <a:t>TeV</a:t>
            </a:r>
            <a:r>
              <a:rPr lang="en-US" dirty="0" smtClean="0"/>
              <a:t> setup)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for the ramp?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68462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ramp-nomin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6522" y="1000125"/>
            <a:ext cx="6456681" cy="5111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 ramp with nominal bunch…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3554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ramp-lifetim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9991" y="1000125"/>
            <a:ext cx="7489744" cy="5111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Lifetimes…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5368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rf-blowup-ram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0227" y="1000125"/>
            <a:ext cx="7989271" cy="5111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blowup and bunch length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08380" y="116540"/>
            <a:ext cx="16562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Philippe et al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1516747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46467</TotalTime>
  <Words>713</Words>
  <Application>Microsoft Office PowerPoint</Application>
  <PresentationFormat>On-screen Show (4:3)</PresentationFormat>
  <Paragraphs>157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Pixel</vt:lpstr>
      <vt:lpstr>Summary for LPC   (March 7th, Ralph Assmann)</vt:lpstr>
      <vt:lpstr>Where are we for 450 GeV?</vt:lpstr>
      <vt:lpstr>Full collimator + protection settings B1</vt:lpstr>
      <vt:lpstr>Full collimator + protection settings B2</vt:lpstr>
      <vt:lpstr>Loss map example</vt:lpstr>
      <vt:lpstr>Where are we for the ramp?</vt:lpstr>
      <vt:lpstr>Fine ramp with nominal bunch…</vt:lpstr>
      <vt:lpstr>Lifetimes…</vt:lpstr>
      <vt:lpstr>RF blowup and bunch length</vt:lpstr>
      <vt:lpstr>Tune feedback and chroma</vt:lpstr>
      <vt:lpstr>Where are we for 3.5 TeV?</vt:lpstr>
      <vt:lpstr>B1 beta beat</vt:lpstr>
      <vt:lpstr>B2 beta beat</vt:lpstr>
      <vt:lpstr>B2 coupling</vt:lpstr>
      <vt:lpstr>3.5 TeV Orbit High Intensity B1</vt:lpstr>
      <vt:lpstr>3.5 TeV Orbit High Intensity B2</vt:lpstr>
      <vt:lpstr>Shaving of Beam During Collimator Setup</vt:lpstr>
      <vt:lpstr>Tune Shift from Single Collimator?</vt:lpstr>
      <vt:lpstr>IP beta values (Glenn Vanbavinckhove et al)</vt:lpstr>
      <vt:lpstr>Beam-beam scan</vt:lpstr>
      <vt:lpstr>Tiny but First Luminosity…</vt:lpstr>
      <vt:lpstr>3e15 protons in?</vt:lpstr>
      <vt:lpstr>Ahead...</vt:lpstr>
      <vt:lpstr>Ahead...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NICE</cp:lastModifiedBy>
  <cp:revision>1823</cp:revision>
  <dcterms:created xsi:type="dcterms:W3CDTF">2010-10-13T07:44:28Z</dcterms:created>
  <dcterms:modified xsi:type="dcterms:W3CDTF">2011-03-07T09:07:16Z</dcterms:modified>
</cp:coreProperties>
</file>