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0"/>
  </p:notesMasterIdLst>
  <p:handoutMasterIdLst>
    <p:handoutMasterId r:id="rId31"/>
  </p:handoutMasterIdLst>
  <p:sldIdLst>
    <p:sldId id="897" r:id="rId2"/>
    <p:sldId id="900" r:id="rId3"/>
    <p:sldId id="898" r:id="rId4"/>
    <p:sldId id="871" r:id="rId5"/>
    <p:sldId id="878" r:id="rId6"/>
    <p:sldId id="903" r:id="rId7"/>
    <p:sldId id="873" r:id="rId8"/>
    <p:sldId id="902" r:id="rId9"/>
    <p:sldId id="874" r:id="rId10"/>
    <p:sldId id="885" r:id="rId11"/>
    <p:sldId id="888" r:id="rId12"/>
    <p:sldId id="889" r:id="rId13"/>
    <p:sldId id="890" r:id="rId14"/>
    <p:sldId id="876" r:id="rId15"/>
    <p:sldId id="879" r:id="rId16"/>
    <p:sldId id="880" r:id="rId17"/>
    <p:sldId id="881" r:id="rId18"/>
    <p:sldId id="882" r:id="rId19"/>
    <p:sldId id="887" r:id="rId20"/>
    <p:sldId id="894" r:id="rId21"/>
    <p:sldId id="899" r:id="rId22"/>
    <p:sldId id="884" r:id="rId23"/>
    <p:sldId id="883" r:id="rId24"/>
    <p:sldId id="895" r:id="rId25"/>
    <p:sldId id="896" r:id="rId26"/>
    <p:sldId id="901" r:id="rId27"/>
    <p:sldId id="904" r:id="rId28"/>
    <p:sldId id="892" r:id="rId29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97" autoAdjust="0"/>
    <p:restoredTop sz="95238" autoAdjust="0"/>
  </p:normalViewPr>
  <p:slideViewPr>
    <p:cSldViewPr>
      <p:cViewPr varScale="1">
        <p:scale>
          <a:sx n="72" d="100"/>
          <a:sy n="72" d="100"/>
        </p:scale>
        <p:origin x="-1328" y="-10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525322"/>
          </a:xfrm>
        </p:spPr>
        <p:txBody>
          <a:bodyPr/>
          <a:lstStyle/>
          <a:p>
            <a:r>
              <a:rPr lang="en-GB" dirty="0" smtClean="0"/>
              <a:t>AM: Transfer line/LHC matching</a:t>
            </a:r>
          </a:p>
          <a:p>
            <a:pPr lvl="1"/>
            <a:r>
              <a:rPr lang="en-GB" dirty="0" smtClean="0"/>
              <a:t>screens and dispersion</a:t>
            </a:r>
          </a:p>
          <a:p>
            <a:r>
              <a:rPr lang="en-GB" dirty="0" smtClean="0"/>
              <a:t>13:00 – midnight: Collimator set-up at 450 GeV continued</a:t>
            </a:r>
          </a:p>
          <a:p>
            <a:pPr lvl="1"/>
            <a:r>
              <a:rPr lang="en-GB" dirty="0" smtClean="0"/>
              <a:t>Interrupted by </a:t>
            </a:r>
            <a:r>
              <a:rPr lang="en-US" dirty="0" smtClean="0"/>
              <a:t>site wide glitch at 17:12:06</a:t>
            </a:r>
          </a:p>
          <a:p>
            <a:pPr lvl="1"/>
            <a:r>
              <a:rPr lang="en-US" dirty="0" smtClean="0"/>
              <a:t>23:30 Lose </a:t>
            </a:r>
            <a:r>
              <a:rPr lang="en-US" dirty="0" err="1" smtClean="0"/>
              <a:t>cryo</a:t>
            </a:r>
            <a:r>
              <a:rPr lang="en-US" dirty="0" smtClean="0"/>
              <a:t>-maintain in P2. Access required.</a:t>
            </a:r>
          </a:p>
          <a:p>
            <a:pPr lvl="1"/>
            <a:r>
              <a:rPr lang="en-US" dirty="0" smtClean="0"/>
              <a:t>B1 19 collimators setup (~19min per collimator)</a:t>
            </a:r>
          </a:p>
          <a:p>
            <a:pPr lvl="1"/>
            <a:r>
              <a:rPr lang="en-US" dirty="0" smtClean="0"/>
              <a:t>B2 21 collimators setup (~17min per collimator)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Sunday 27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Coupling in squeeze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pic>
        <p:nvPicPr>
          <p:cNvPr id="9218" name="Picture 2" descr="C:\Users\lamontm\AppData\Local\Microsoft\Windows\Temporary Internet Files\Content.Outlook\2BKAAZ93\COUPL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670"/>
            <a:ext cx="9144000" cy="48608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8180" y="6381410"/>
            <a:ext cx="187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Xavier Buffet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1204722"/>
          </a:xfrm>
        </p:spPr>
        <p:txBody>
          <a:bodyPr/>
          <a:lstStyle/>
          <a:p>
            <a:r>
              <a:rPr lang="en-GB" dirty="0" smtClean="0"/>
              <a:t>Up ramp into squeeze</a:t>
            </a:r>
          </a:p>
          <a:p>
            <a:r>
              <a:rPr lang="en-GB" dirty="0" smtClean="0"/>
              <a:t>Step through looking closely at the orbit (Jorg &amp; Kajetan)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Saturday afternoon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4437140"/>
            <a:ext cx="4968690" cy="198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80" y="1700760"/>
            <a:ext cx="5497360" cy="219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16270" y="2132820"/>
            <a:ext cx="1728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1.5 m with correct 1.5 m bump reference.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24160" y="5013220"/>
            <a:ext cx="3168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same real orbit as in the previous entry, but this time compared to the 10/11 m reference.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Crossing angle bump shape change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764630"/>
            <a:ext cx="4364562" cy="3008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20" y="4005080"/>
            <a:ext cx="4708710" cy="2502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400" y="6021360"/>
            <a:ext cx="165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Kajetan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orbit issue that we had in IR8 (IR1/5 to a reduced extend) is understood to be a large change in the shape of the Xing angle bump in IR8 (&gt;&gt; than in IR1/5) that we had unfortunately not checked. </a:t>
            </a:r>
          </a:p>
          <a:p>
            <a:pPr lvl="1"/>
            <a:r>
              <a:rPr lang="en-US" dirty="0" smtClean="0"/>
              <a:t>The difference in BPM readings reaches ~5 mm (!!!) around Q4/5, and the change is most pronounced between 10 and 6 m.</a:t>
            </a:r>
          </a:p>
          <a:p>
            <a:r>
              <a:rPr lang="en-US" dirty="0" smtClean="0"/>
              <a:t>The present reference strategy of the OFB was to give a constant reference in the squeeze, which clearly does not work.</a:t>
            </a:r>
          </a:p>
          <a:p>
            <a:r>
              <a:rPr lang="en-US" dirty="0" smtClean="0"/>
              <a:t>Alternative strategies enumerated…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Orbit in squeeze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Beta beating measured at 450 GeV, flat-top and through the squeeze</a:t>
            </a:r>
          </a:p>
          <a:p>
            <a:r>
              <a:rPr lang="en-GB" dirty="0" smtClean="0"/>
              <a:t>Corrections calculated, deployed and optics re-measured</a:t>
            </a:r>
          </a:p>
          <a:p>
            <a:r>
              <a:rPr lang="en-GB" dirty="0" smtClean="0"/>
              <a:t>Local coupling measured and corrections applied</a:t>
            </a:r>
          </a:p>
          <a:p>
            <a:endParaRPr lang="en-GB" dirty="0" smtClean="0"/>
          </a:p>
          <a:p>
            <a:r>
              <a:rPr lang="en-US" dirty="0" smtClean="0"/>
              <a:t>Local corrections have made an excellent job all the way between 3.5m and 1.5m</a:t>
            </a:r>
          </a:p>
          <a:p>
            <a:r>
              <a:rPr lang="en-US" dirty="0" smtClean="0"/>
              <a:t>All peak-beatings after correction are between 15% and 20% 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480" y="5589300"/>
            <a:ext cx="7128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R. Tomas, C. Alabau, R. Calaga, </a:t>
            </a:r>
            <a:r>
              <a:rPr lang="pl-PL" dirty="0" smtClean="0"/>
              <a:t>R. Miyamoto, F. Schmidt, </a:t>
            </a:r>
          </a:p>
          <a:p>
            <a:r>
              <a:rPr lang="en-GB" dirty="0" smtClean="0"/>
              <a:t>G. Vanbavinckhove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beating correction: </a:t>
            </a:r>
            <a:r>
              <a:rPr lang="en-GB" dirty="0" smtClean="0">
                <a:solidFill>
                  <a:srgbClr val="FF0000"/>
                </a:solidFill>
              </a:rPr>
              <a:t>beam 1  3.5 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836640"/>
            <a:ext cx="77914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beating correction: </a:t>
            </a:r>
            <a:r>
              <a:rPr lang="en-GB" dirty="0" smtClean="0">
                <a:solidFill>
                  <a:srgbClr val="FF0000"/>
                </a:solidFill>
              </a:rPr>
              <a:t>beam 2  3.0 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836640"/>
            <a:ext cx="76771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beating correction: </a:t>
            </a:r>
            <a:r>
              <a:rPr lang="en-GB" dirty="0" smtClean="0">
                <a:solidFill>
                  <a:srgbClr val="FF0000"/>
                </a:solidFill>
              </a:rPr>
              <a:t>beam 1  2.0 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836640"/>
            <a:ext cx="78771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beating correction: beam 1  1.5 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836640"/>
            <a:ext cx="6831130" cy="495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597332"/>
          </a:xfrm>
        </p:spPr>
        <p:txBody>
          <a:bodyPr/>
          <a:lstStyle/>
          <a:p>
            <a:r>
              <a:rPr lang="en-GB" dirty="0" smtClean="0"/>
              <a:t>Global measurement…</a:t>
            </a:r>
          </a:p>
          <a:p>
            <a:r>
              <a:rPr lang="en-GB" dirty="0" smtClean="0"/>
              <a:t>First rough estimate of global aperture at injection (detailed analysis to follow):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Must be reviewed by folding in beam loss per measurement. Seem to have higher BLM response (factor 1.5-3) at collimator compared to magnet (different result from last year) -&gt; we can lose a sigma or so from this.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Aperture measurements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63610" y="2276840"/>
          <a:ext cx="4572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B1H Q6R2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~12.5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B1V Q4L6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~13.0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~13.5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B2H Q5R6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~12.5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~14.0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B2V Q4R6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~13.0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~13.0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420" y="6237390"/>
            <a:ext cx="8209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Ralph Assmann, Stefano Redaelli, Gabriel Muller, Roderick Bruce, Daniel Wollmann</a:t>
            </a:r>
            <a:endParaRPr lang="en-GB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Overnight </a:t>
            </a:r>
          </a:p>
          <a:p>
            <a:pPr lvl="1"/>
            <a:r>
              <a:rPr lang="en-US" dirty="0" smtClean="0"/>
              <a:t>beam back by 04:00</a:t>
            </a:r>
          </a:p>
          <a:p>
            <a:pPr lvl="1"/>
            <a:r>
              <a:rPr lang="en-US" dirty="0" smtClean="0"/>
              <a:t>Big losses on the MSI at the injection of B2 caused a beam dump + PM.  MKE4 problem at the SPS under investigation</a:t>
            </a:r>
          </a:p>
          <a:p>
            <a:pPr lvl="1"/>
            <a:r>
              <a:rPr lang="en-US" dirty="0" smtClean="0"/>
              <a:t>Losses at the end of TI8 caused a trip of a QPS controller that unfortunately required another access in the machine for a local reset.</a:t>
            </a:r>
          </a:p>
          <a:p>
            <a:pPr lvl="1"/>
            <a:r>
              <a:rPr lang="en-US" dirty="0" smtClean="0"/>
              <a:t>After access, we started the pre-cycle at about 6h30.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 27</a:t>
            </a:r>
            <a:r>
              <a:rPr lang="en-GB" baseline="30000" dirty="0" smtClean="0"/>
              <a:t>th</a:t>
            </a:r>
            <a:r>
              <a:rPr lang="en-GB" dirty="0" smtClean="0"/>
              <a:t> – Mon 28</a:t>
            </a:r>
            <a:r>
              <a:rPr lang="en-GB" baseline="30000" dirty="0" smtClean="0"/>
              <a:t>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Aperture in triplets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63610" y="2348850"/>
          <a:ext cx="489668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70"/>
                <a:gridCol w="1224170"/>
                <a:gridCol w="1224170"/>
                <a:gridCol w="122417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Aperture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IR1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IR1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15.0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IR5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IR5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16.9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IP2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IP2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15.0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IP8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16.0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IP8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16.0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510" y="1052670"/>
            <a:ext cx="6552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Performed local scans at the triplets for both beams, in the crossing planes. Preliminarily, we found the following aperture values: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400" y="6021360"/>
            <a:ext cx="8209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Ralph Assmann, Stefano Redaelli, Gabriel Muller, Roderick Bruce, Daniel Wollmann</a:t>
            </a:r>
            <a:endParaRPr lang="en-GB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1196690"/>
            <a:ext cx="8229600" cy="5111750"/>
          </a:xfrm>
        </p:spPr>
        <p:txBody>
          <a:bodyPr/>
          <a:lstStyle/>
          <a:p>
            <a:r>
              <a:rPr lang="en-US" sz="2000" dirty="0" smtClean="0"/>
              <a:t>Setup status @450GeV (preliminary):</a:t>
            </a:r>
          </a:p>
          <a:p>
            <a:r>
              <a:rPr lang="en-US" sz="2000" dirty="0" smtClean="0"/>
              <a:t>B1: all </a:t>
            </a:r>
            <a:r>
              <a:rPr lang="en-US" sz="2000" dirty="0" err="1" smtClean="0"/>
              <a:t>horz</a:t>
            </a:r>
            <a:r>
              <a:rPr lang="en-US" sz="2000" dirty="0" smtClean="0"/>
              <a:t>. and vertical and 2 skew collimators were aligned so far. 7 skew secondary collimators to be done. </a:t>
            </a:r>
          </a:p>
          <a:p>
            <a:pPr lvl="1"/>
            <a:r>
              <a:rPr lang="en-US" sz="1600" dirty="0" smtClean="0"/>
              <a:t>The measured and expected beam sizes agreed within about 30%. TCSG.B5R3.B1 (140%), TCTH.4L2.B1 (137%), TDI.4L2.B1 (182%) and TCDQ (64%) need to be re-visited.</a:t>
            </a:r>
          </a:p>
          <a:p>
            <a:endParaRPr lang="en-US" sz="2000" dirty="0" smtClean="0"/>
          </a:p>
          <a:p>
            <a:r>
              <a:rPr lang="en-US" sz="2000" dirty="0" smtClean="0"/>
              <a:t>All B2 collimators aligned.</a:t>
            </a:r>
          </a:p>
          <a:p>
            <a:pPr lvl="1"/>
            <a:r>
              <a:rPr lang="en-US" sz="1600" dirty="0" smtClean="0"/>
              <a:t>The Measured and expected beam sizes agreed within ~30%. The TCSG.A5L3.B2 (174%), TCP.6R3.B2 (167%), TDI (138%) and TCDQ (50%) need to be re-</a:t>
            </a:r>
            <a:r>
              <a:rPr lang="en-US" sz="1600" dirty="0" err="1" smtClean="0"/>
              <a:t>adressed</a:t>
            </a:r>
            <a:r>
              <a:rPr lang="en-US" sz="16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Settings were loaded into the BP: CollimatorBP-450GeV_V1@1</a:t>
            </a:r>
          </a:p>
          <a:p>
            <a:endParaRPr lang="en-US" sz="2000" dirty="0" smtClean="0"/>
          </a:p>
          <a:p>
            <a:r>
              <a:rPr lang="en-US" sz="2000" dirty="0" smtClean="0"/>
              <a:t>To be continued (7 skew collimators in B1)... 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Collimation setup – intermediate summary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470" y="692620"/>
            <a:ext cx="777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R.W. Assmann, M.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Cauchi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A. Rossi, G. Valentino, D. Wollmann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bunch damper setup completed for both beams</a:t>
            </a:r>
          </a:p>
          <a:p>
            <a:r>
              <a:rPr lang="en-GB" dirty="0" smtClean="0"/>
              <a:t>BPM</a:t>
            </a:r>
          </a:p>
          <a:p>
            <a:pPr lvl="1"/>
            <a:r>
              <a:rPr lang="en-GB" dirty="0" smtClean="0"/>
              <a:t>calibration, temperature compensation</a:t>
            </a:r>
          </a:p>
          <a:p>
            <a:pPr lvl="1"/>
            <a:r>
              <a:rPr lang="en-GB" dirty="0" smtClean="0"/>
              <a:t>polarity checks</a:t>
            </a:r>
          </a:p>
          <a:p>
            <a:r>
              <a:rPr lang="en-GB" dirty="0" smtClean="0"/>
              <a:t>95% of test of beam dump/injection tests without beam completed</a:t>
            </a:r>
          </a:p>
          <a:p>
            <a:r>
              <a:rPr lang="en-US" dirty="0" smtClean="0"/>
              <a:t>Access to Beam dump OK. DSO tests are now considered to be completed successfully</a:t>
            </a:r>
            <a:endParaRPr lang="en-GB" dirty="0" smtClean="0"/>
          </a:p>
          <a:p>
            <a:endParaRPr lang="en-GB" dirty="0" smtClean="0"/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Premature rumours of hump’s </a:t>
            </a:r>
            <a:r>
              <a:rPr lang="en-GB" dirty="0" err="1" smtClean="0"/>
              <a:t>disapperance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pic>
        <p:nvPicPr>
          <p:cNvPr id="6146" name="Picture 2" descr="C:\Users\lamontm\AppData\Local\Microsoft\Windows\Temporary Internet Files\Content.Outlook\2BKAAZ93\humpba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1124680"/>
            <a:ext cx="7176435" cy="5282313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Availability excellent…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980660"/>
            <a:ext cx="6735270" cy="524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836640"/>
            <a:ext cx="7849090" cy="569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Finish collimation set-up at 450 GeV</a:t>
            </a:r>
          </a:p>
          <a:p>
            <a:r>
              <a:rPr lang="en-GB" dirty="0" smtClean="0"/>
              <a:t>Injection and dump protection set-up</a:t>
            </a:r>
          </a:p>
          <a:p>
            <a:r>
              <a:rPr lang="en-GB" dirty="0" smtClean="0"/>
              <a:t>Validation of above</a:t>
            </a:r>
          </a:p>
          <a:p>
            <a:r>
              <a:rPr lang="en-GB" dirty="0" smtClean="0"/>
              <a:t>Ramp above</a:t>
            </a:r>
          </a:p>
          <a:p>
            <a:endParaRPr lang="en-GB" dirty="0" smtClean="0"/>
          </a:p>
          <a:p>
            <a:r>
              <a:rPr lang="en-GB" dirty="0" smtClean="0"/>
              <a:t>Beating though squeeze revisited, test collisions</a:t>
            </a:r>
          </a:p>
          <a:p>
            <a:r>
              <a:rPr lang="en-US" dirty="0" smtClean="0"/>
              <a:t>RF - Phasing Cavities plus Cavity Sum Calibration</a:t>
            </a:r>
          </a:p>
          <a:p>
            <a:r>
              <a:rPr lang="en-US" dirty="0" smtClean="0"/>
              <a:t>Transverse damper set-up (bunch trains, cleaning)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Incoming this week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470" y="5445280"/>
            <a:ext cx="63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Coordination: Ralph Assmann &amp; Bernhard Holzer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Re-commissioning </a:t>
            </a: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0" y="980660"/>
            <a:ext cx="2730500" cy="4864100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770" y="980660"/>
            <a:ext cx="6098452" cy="4078245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645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Mechanics of pre-cycle, ramp and squeeze in good shape</a:t>
            </a:r>
          </a:p>
          <a:p>
            <a:pPr lvl="1"/>
            <a:r>
              <a:rPr lang="en-GB" dirty="0" smtClean="0"/>
              <a:t>Base parameters under control</a:t>
            </a:r>
          </a:p>
          <a:p>
            <a:r>
              <a:rPr lang="en-GB" dirty="0" smtClean="0"/>
              <a:t>Optics measured and corrected through the cycle.</a:t>
            </a:r>
          </a:p>
          <a:p>
            <a:r>
              <a:rPr lang="en-GB" dirty="0" smtClean="0"/>
              <a:t>Instrumentation re-commissioned and in good shape</a:t>
            </a:r>
          </a:p>
          <a:p>
            <a:r>
              <a:rPr lang="en-GB" dirty="0" smtClean="0"/>
              <a:t>Feedbacks operational, features being addressed</a:t>
            </a:r>
          </a:p>
          <a:p>
            <a:r>
              <a:rPr lang="en-GB" dirty="0" smtClean="0"/>
              <a:t>Collimation set-up progressing well…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Dispersion TI8/LHC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30" y="980660"/>
            <a:ext cx="7109400" cy="29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03560" y="4437140"/>
            <a:ext cx="6408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oscillation from the beginning and then at the injection point a bigger one, up to 0.5 m. There also seems to be a coupling into the V plane.</a:t>
            </a:r>
          </a:p>
          <a:p>
            <a:r>
              <a:rPr lang="en-US" dirty="0" smtClean="0"/>
              <a:t>Correction proposed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80140" y="6165380"/>
            <a:ext cx="252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Kajetan &amp; Verena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 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908650"/>
            <a:ext cx="8209140" cy="55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Crossing angle and separation bumps on</a:t>
            </a:r>
          </a:p>
          <a:p>
            <a:pPr lvl="1"/>
            <a:r>
              <a:rPr lang="en-GB" dirty="0" smtClean="0"/>
              <a:t>non-closure knobbed </a:t>
            </a:r>
          </a:p>
          <a:p>
            <a:r>
              <a:rPr lang="en-US" dirty="0" smtClean="0"/>
              <a:t>Separation, Xing angles and non-closure knobs trimmed into the ramp.</a:t>
            </a:r>
            <a:endParaRPr lang="en-GB" dirty="0" smtClean="0"/>
          </a:p>
          <a:p>
            <a:r>
              <a:rPr lang="en-GB" dirty="0" smtClean="0"/>
              <a:t>LHCb on with positive polarity</a:t>
            </a:r>
          </a:p>
          <a:p>
            <a:r>
              <a:rPr lang="en-US" dirty="0" smtClean="0"/>
              <a:t>ALICE on with negative polarity</a:t>
            </a:r>
          </a:p>
          <a:p>
            <a:endParaRPr lang="en-US" dirty="0" smtClean="0"/>
          </a:p>
          <a:p>
            <a:r>
              <a:rPr lang="en-GB" dirty="0" smtClean="0"/>
              <a:t>MBs pre-cycle down to 100 A</a:t>
            </a:r>
          </a:p>
          <a:p>
            <a:r>
              <a:rPr lang="en-GB" dirty="0" smtClean="0"/>
              <a:t>Decay well measured but dynamic correction still to be deployed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450 GeV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03" y="1412720"/>
            <a:ext cx="8856022" cy="295240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72250" y="6309400"/>
            <a:ext cx="216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Alick Macpherson</a:t>
            </a:r>
            <a:endParaRPr lang="en-GB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B2 </a:t>
            </a:r>
            <a:r>
              <a:rPr lang="en-US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Chroma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Evolution at 450 GeV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Fast ramp in place</a:t>
            </a:r>
          </a:p>
          <a:p>
            <a:pPr lvl="1"/>
            <a:r>
              <a:rPr lang="en-GB" dirty="0" smtClean="0"/>
              <a:t>680 s for energy ramp</a:t>
            </a:r>
          </a:p>
          <a:p>
            <a:pPr lvl="1"/>
            <a:r>
              <a:rPr lang="en-GB" dirty="0" smtClean="0"/>
              <a:t>1020 s with plateau for decay</a:t>
            </a:r>
          </a:p>
          <a:p>
            <a:pPr lvl="1"/>
            <a:r>
              <a:rPr lang="en-GB" dirty="0" smtClean="0"/>
              <a:t>FIDEL a little off with snapback compensation, chromaticity  swings handled with feed-forward</a:t>
            </a:r>
          </a:p>
          <a:p>
            <a:r>
              <a:rPr lang="en-GB" dirty="0" smtClean="0"/>
              <a:t>Tune feed forward – looks good</a:t>
            </a:r>
          </a:p>
          <a:p>
            <a:r>
              <a:rPr lang="en-GB" dirty="0" smtClean="0"/>
              <a:t>Tune feedback working well</a:t>
            </a:r>
          </a:p>
          <a:p>
            <a:r>
              <a:rPr lang="en-GB" dirty="0" smtClean="0"/>
              <a:t>Orbit feedback looks good, scaling of bumps in ramp now in place.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Ramp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83" y="511225"/>
            <a:ext cx="8310190" cy="279834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2035987" y="82748"/>
            <a:ext cx="4724883" cy="30777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Time from RB@100A to Ramp start = 60min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580" y="3946922"/>
            <a:ext cx="8305725" cy="286531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/>
          </p:cNvSpPr>
          <p:nvPr/>
        </p:nvSpPr>
        <p:spPr bwMode="auto">
          <a:xfrm>
            <a:off x="683460" y="3356990"/>
            <a:ext cx="7498705" cy="48220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Time from RB@100A to Ramp start = 129min 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1667972" y="4529732"/>
            <a:ext cx="442429" cy="30777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Q’H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5185669" y="6154935"/>
            <a:ext cx="428002" cy="30777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Q’V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5786437" y="5393532"/>
            <a:ext cx="526852" cy="89185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rot="10800000">
            <a:off x="2267025" y="4732734"/>
            <a:ext cx="608335" cy="112514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93" name="Rectangle 9"/>
          <p:cNvSpPr>
            <a:spLocks/>
          </p:cNvSpPr>
          <p:nvPr/>
        </p:nvSpPr>
        <p:spPr bwMode="auto">
          <a:xfrm>
            <a:off x="1972699" y="1172170"/>
            <a:ext cx="442429" cy="30777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Q’H</a:t>
            </a:r>
          </a:p>
        </p:txBody>
      </p:sp>
      <p:sp>
        <p:nvSpPr>
          <p:cNvPr id="16394" name="Rectangle 10"/>
          <p:cNvSpPr>
            <a:spLocks/>
          </p:cNvSpPr>
          <p:nvPr/>
        </p:nvSpPr>
        <p:spPr bwMode="auto">
          <a:xfrm>
            <a:off x="5983760" y="2458045"/>
            <a:ext cx="428002" cy="30777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Q’V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5197078" y="1982391"/>
            <a:ext cx="660797" cy="65186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rot="10800000">
            <a:off x="2571750" y="1375172"/>
            <a:ext cx="1178719" cy="27682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squeeze to  1.5/10/1.5/3.0 in place</a:t>
            </a:r>
          </a:p>
          <a:p>
            <a:pPr lvl="1"/>
            <a:r>
              <a:rPr lang="en-GB" dirty="0" smtClean="0"/>
              <a:t>475 s</a:t>
            </a:r>
          </a:p>
          <a:p>
            <a:r>
              <a:rPr lang="en-GB" dirty="0" smtClean="0"/>
              <a:t>Pilots B1/B2 successfully through without stopping</a:t>
            </a:r>
          </a:p>
          <a:p>
            <a:r>
              <a:rPr lang="en-GB" dirty="0" smtClean="0"/>
              <a:t>Tune, chromaticity, coupling corrected</a:t>
            </a:r>
          </a:p>
          <a:p>
            <a:pPr lvl="1"/>
            <a:r>
              <a:rPr lang="en-GB" dirty="0" smtClean="0"/>
              <a:t>Coupling: both empirical global and calculated local</a:t>
            </a:r>
          </a:p>
          <a:p>
            <a:r>
              <a:rPr lang="en-GB" dirty="0" smtClean="0"/>
              <a:t>Orbit</a:t>
            </a:r>
          </a:p>
          <a:p>
            <a:pPr lvl="1"/>
            <a:r>
              <a:rPr lang="en-GB" dirty="0" smtClean="0"/>
              <a:t>bumps constant in squeeze</a:t>
            </a:r>
          </a:p>
          <a:p>
            <a:pPr lvl="1"/>
            <a:r>
              <a:rPr lang="en-GB" dirty="0" smtClean="0"/>
              <a:t>issue with strange features creeping in – particularly in LHCb</a:t>
            </a:r>
          </a:p>
          <a:p>
            <a:pPr lvl="1"/>
            <a:r>
              <a:rPr lang="en-GB" dirty="0" smtClean="0"/>
              <a:t>tracked down to change in bump shape with changing optics</a:t>
            </a:r>
          </a:p>
          <a:p>
            <a:pPr lvl="1"/>
            <a:r>
              <a:rPr lang="en-GB" dirty="0" smtClean="0"/>
              <a:t>solution under discussion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Squeeze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46328</TotalTime>
  <Words>1354</Words>
  <Application>Microsoft Macintosh PowerPoint</Application>
  <PresentationFormat>On-screen Show (4:3)</PresentationFormat>
  <Paragraphs>232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Pixel</vt:lpstr>
      <vt:lpstr>Sunday 27th </vt:lpstr>
      <vt:lpstr>Sun 27th – Mon 28th</vt:lpstr>
      <vt:lpstr>Dispersion TI8/LHC</vt:lpstr>
      <vt:lpstr>Week 8</vt:lpstr>
      <vt:lpstr>450 GeV</vt:lpstr>
      <vt:lpstr>B2 Chroma Evolution at 450 GeV</vt:lpstr>
      <vt:lpstr>Ramp</vt:lpstr>
      <vt:lpstr>PowerPoint Presentation</vt:lpstr>
      <vt:lpstr>Squeeze</vt:lpstr>
      <vt:lpstr>Coupling in squeeze</vt:lpstr>
      <vt:lpstr>Saturday afternoon</vt:lpstr>
      <vt:lpstr>Crossing angle bump shape change</vt:lpstr>
      <vt:lpstr>Orbit in squeeze</vt:lpstr>
      <vt:lpstr>Optics</vt:lpstr>
      <vt:lpstr>beating correction: beam 1  3.5 m</vt:lpstr>
      <vt:lpstr>beating correction: beam 2  3.0 m</vt:lpstr>
      <vt:lpstr>beating correction: beam 1  2.0 m</vt:lpstr>
      <vt:lpstr>beating correction: beam 1  1.5 m</vt:lpstr>
      <vt:lpstr>Aperture measurements</vt:lpstr>
      <vt:lpstr>Aperture in triplets</vt:lpstr>
      <vt:lpstr>Collimation setup – intermediate summary</vt:lpstr>
      <vt:lpstr>Other</vt:lpstr>
      <vt:lpstr>Premature rumours of hump’s disapperance</vt:lpstr>
      <vt:lpstr>Availability excellent…</vt:lpstr>
      <vt:lpstr>PowerPoint Presentation</vt:lpstr>
      <vt:lpstr>Incoming this week</vt:lpstr>
      <vt:lpstr>Re-commissioning continued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Mike Lamont</cp:lastModifiedBy>
  <cp:revision>1759</cp:revision>
  <dcterms:created xsi:type="dcterms:W3CDTF">2010-10-13T07:44:28Z</dcterms:created>
  <dcterms:modified xsi:type="dcterms:W3CDTF">2011-02-28T12:39:37Z</dcterms:modified>
</cp:coreProperties>
</file>