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858" r:id="rId2"/>
    <p:sldId id="859" r:id="rId3"/>
    <p:sldId id="871" r:id="rId4"/>
    <p:sldId id="860" r:id="rId5"/>
    <p:sldId id="861" r:id="rId6"/>
    <p:sldId id="862" r:id="rId7"/>
    <p:sldId id="863" r:id="rId8"/>
    <p:sldId id="864" r:id="rId9"/>
    <p:sldId id="865" r:id="rId10"/>
    <p:sldId id="866" r:id="rId11"/>
    <p:sldId id="867" r:id="rId12"/>
    <p:sldId id="868" r:id="rId13"/>
    <p:sldId id="869" r:id="rId14"/>
    <p:sldId id="870" r:id="rId15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97" autoAdjust="0"/>
    <p:restoredTop sz="95238" autoAdjust="0"/>
  </p:normalViewPr>
  <p:slideViewPr>
    <p:cSldViewPr>
      <p:cViewPr varScale="1">
        <p:scale>
          <a:sx n="96" d="100"/>
          <a:sy n="96" d="100"/>
        </p:scale>
        <p:origin x="-108" y="-150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Access in shadow of SPS interventions (RF, extraction septa power supply)</a:t>
            </a:r>
          </a:p>
          <a:p>
            <a:r>
              <a:rPr lang="en-GB" dirty="0" smtClean="0"/>
              <a:t>Lead into </a:t>
            </a:r>
            <a:r>
              <a:rPr lang="en-US" dirty="0" smtClean="0"/>
              <a:t>problem </a:t>
            </a:r>
            <a:r>
              <a:rPr lang="en-US" dirty="0" smtClean="0"/>
              <a:t>on the cooling of the extraction septa in </a:t>
            </a:r>
            <a:r>
              <a:rPr lang="en-US" dirty="0" smtClean="0"/>
              <a:t>SPS</a:t>
            </a:r>
          </a:p>
          <a:p>
            <a:r>
              <a:rPr lang="en-US" dirty="0" smtClean="0"/>
              <a:t>Both beams back around 13:50</a:t>
            </a:r>
            <a:endParaRPr lang="en-GB" dirty="0" smtClean="0"/>
          </a:p>
          <a:p>
            <a:r>
              <a:rPr lang="en-GB" dirty="0" smtClean="0"/>
              <a:t>14:35 Start ramp</a:t>
            </a:r>
          </a:p>
          <a:p>
            <a:pPr lvl="1"/>
            <a:r>
              <a:rPr lang="en-GB" dirty="0" smtClean="0"/>
              <a:t>no problem, scaling of bumps in ramp looked good</a:t>
            </a:r>
          </a:p>
          <a:p>
            <a:r>
              <a:rPr lang="en-GB" dirty="0" smtClean="0"/>
              <a:t>Squeeze to 1.5 m in one go</a:t>
            </a:r>
          </a:p>
          <a:p>
            <a:pPr lvl="1"/>
            <a:r>
              <a:rPr lang="en-GB" dirty="0" smtClean="0"/>
              <a:t>Both beams – no losses</a:t>
            </a:r>
          </a:p>
          <a:p>
            <a:pPr lvl="1"/>
            <a:r>
              <a:rPr lang="en-GB" dirty="0" smtClean="0"/>
              <a:t>475 s</a:t>
            </a:r>
          </a:p>
          <a:p>
            <a:pPr lvl="1"/>
            <a:r>
              <a:rPr lang="en-GB" dirty="0" smtClean="0"/>
              <a:t>However still issues with orbit, coupling…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26-2-2011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Consistent results compared to 2010. Same bottlenecks. Maybe some slight indication of aperture loss (0.5 - 2 sigma). To be analyzed in detail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550" y="2276840"/>
            <a:ext cx="7308280" cy="600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980660"/>
            <a:ext cx="5508030" cy="452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56220" y="2852920"/>
            <a:ext cx="19442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B2H with collimators open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Q5R6 3.93e-4 </a:t>
            </a:r>
            <a:br>
              <a:rPr lang="en-US" dirty="0" smtClean="0"/>
            </a:br>
            <a:r>
              <a:rPr lang="en-US" dirty="0" smtClean="0"/>
              <a:t>TCPH 0.0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1124680"/>
            <a:ext cx="5975969" cy="491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88280" y="2348850"/>
            <a:ext cx="2160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B2H with TCPH at 12 sigma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Q5R6 1.35e-4 </a:t>
            </a:r>
            <a:br>
              <a:rPr lang="pt-BR" dirty="0" smtClean="0"/>
            </a:br>
            <a:r>
              <a:rPr lang="pt-BR" dirty="0" smtClean="0"/>
              <a:t>TCPH 5.16e-4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estimate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IR5 triplet L has aperture: 12 sigma + 4.4 </a:t>
            </a:r>
            <a:r>
              <a:rPr lang="en-US" dirty="0" smtClean="0"/>
              <a:t>mm</a:t>
            </a:r>
            <a:endParaRPr lang="en-US" dirty="0" smtClean="0"/>
          </a:p>
          <a:p>
            <a:pPr lvl="1"/>
            <a:r>
              <a:rPr lang="en-US" dirty="0" smtClean="0"/>
              <a:t>Taking the beam size (1.3mm) the aperture </a:t>
            </a:r>
            <a:r>
              <a:rPr lang="en-US" dirty="0" smtClean="0"/>
              <a:t>is: 15.4 sigma</a:t>
            </a:r>
            <a:endParaRPr lang="en-US" dirty="0" smtClean="0"/>
          </a:p>
          <a:p>
            <a:pPr lvl="1"/>
            <a:r>
              <a:rPr lang="en-US" dirty="0" smtClean="0"/>
              <a:t>Not bad.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IR5 triplet R has aperture: 12.5 sigma + 5.7 mm </a:t>
            </a:r>
            <a:endParaRPr lang="en-US" dirty="0" smtClean="0"/>
          </a:p>
          <a:p>
            <a:pPr lvl="1"/>
            <a:r>
              <a:rPr lang="en-US" dirty="0" smtClean="0"/>
              <a:t>Taking </a:t>
            </a:r>
            <a:r>
              <a:rPr lang="en-US" dirty="0" smtClean="0"/>
              <a:t>the beam size (1.3mm) the aperture is: </a:t>
            </a:r>
            <a:r>
              <a:rPr lang="en-US" dirty="0" smtClean="0"/>
              <a:t> 16.9 </a:t>
            </a:r>
            <a:r>
              <a:rPr lang="en-US" dirty="0" smtClean="0"/>
              <a:t>sigma </a:t>
            </a: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bad at all.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IR1 </a:t>
            </a:r>
            <a:r>
              <a:rPr lang="en-US" dirty="0" smtClean="0"/>
              <a:t>triplet R (B2-v) has aperture: 13.0 sigma + 2.5 mm </a:t>
            </a:r>
            <a:endParaRPr lang="en-US" dirty="0" smtClean="0"/>
          </a:p>
          <a:p>
            <a:pPr lvl="1"/>
            <a:r>
              <a:rPr lang="en-US" dirty="0" smtClean="0"/>
              <a:t>Taking </a:t>
            </a:r>
            <a:r>
              <a:rPr lang="en-US" dirty="0" smtClean="0"/>
              <a:t>the beam size (1.25mm) the aperture is: </a:t>
            </a:r>
            <a:r>
              <a:rPr lang="en-US" dirty="0" smtClean="0"/>
              <a:t>15.0 </a:t>
            </a:r>
            <a:r>
              <a:rPr lang="en-US" dirty="0" smtClean="0"/>
              <a:t>sigma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IR1 triplet R (B1-v) has aperture: 13.0 sigma + 3.9 mm </a:t>
            </a:r>
            <a:endParaRPr lang="en-US" dirty="0" smtClean="0"/>
          </a:p>
          <a:p>
            <a:pPr lvl="1"/>
            <a:r>
              <a:rPr lang="en-US" dirty="0" smtClean="0"/>
              <a:t>Taking </a:t>
            </a:r>
            <a:r>
              <a:rPr lang="en-US" dirty="0" smtClean="0"/>
              <a:t>the beam size (1.25mm) the aperture is: </a:t>
            </a:r>
            <a:r>
              <a:rPr lang="en-US" dirty="0" smtClean="0"/>
              <a:t>16.1 </a:t>
            </a:r>
            <a:r>
              <a:rPr lang="en-US" dirty="0" smtClean="0"/>
              <a:t>sigma.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aperture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26-2-2011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Incoming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1844780"/>
            <a:ext cx="8366548" cy="282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Orbit: squeeze start minus end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764630"/>
            <a:ext cx="7561050" cy="302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470" y="3789050"/>
            <a:ext cx="7561050" cy="289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Coupling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pic>
        <p:nvPicPr>
          <p:cNvPr id="9218" name="Picture 2" descr="C:\Users\lamontm\AppData\Local\Microsoft\Windows\Temporary Internet Files\Content.Outlook\2BKAAZ93\COUP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670"/>
            <a:ext cx="9144000" cy="486081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68180" y="6381410"/>
            <a:ext cx="187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Xavier Buffet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Aperture in IR8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764630"/>
            <a:ext cx="6988230" cy="559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440" y="764630"/>
            <a:ext cx="8229600" cy="1060702"/>
          </a:xfrm>
        </p:spPr>
        <p:txBody>
          <a:bodyPr/>
          <a:lstStyle/>
          <a:p>
            <a:r>
              <a:rPr lang="en-GB" dirty="0" smtClean="0"/>
              <a:t>17:35 start, correct to reference orbit</a:t>
            </a:r>
          </a:p>
          <a:p>
            <a:r>
              <a:rPr lang="en-GB" dirty="0" smtClean="0"/>
              <a:t>Problem with de-bunching with beam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Collimation </a:t>
            </a:r>
            <a:r>
              <a:rPr lang="en-GB" dirty="0" smtClean="0"/>
              <a:t>setup </a:t>
            </a:r>
            <a:r>
              <a:rPr lang="en-GB" dirty="0" smtClean="0"/>
              <a:t>at injection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550" y="1700760"/>
            <a:ext cx="6366060" cy="423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87530" y="6165380"/>
            <a:ext cx="63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Called </a:t>
            </a:r>
            <a:r>
              <a:rPr lang="en-GB" dirty="0" smtClean="0"/>
              <a:t>Philippe Baudrenghien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908650"/>
            <a:ext cx="6768940" cy="556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630" y="692620"/>
            <a:ext cx="5256730" cy="573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</a:t>
            </a:r>
            <a:r>
              <a:rPr lang="en-US" dirty="0" smtClean="0"/>
              <a:t>only start at 19h18: roughly 4 hours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Beam </a:t>
            </a:r>
            <a:r>
              <a:rPr lang="en-US" dirty="0" smtClean="0"/>
              <a:t>conditions need improvement. Setup strongly affected by </a:t>
            </a:r>
            <a:r>
              <a:rPr lang="en-US" dirty="0" smtClean="0"/>
              <a:t>de-bunched </a:t>
            </a:r>
            <a:r>
              <a:rPr lang="en-US" dirty="0" smtClean="0"/>
              <a:t>beam, especially for beam1. At the end, 45% of intensity was </a:t>
            </a:r>
            <a:r>
              <a:rPr lang="en-US" dirty="0" smtClean="0"/>
              <a:t>un-bunched </a:t>
            </a:r>
            <a:r>
              <a:rPr lang="en-US" dirty="0" smtClean="0"/>
              <a:t>for beam1 and 30% for beam2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Large </a:t>
            </a:r>
            <a:r>
              <a:rPr lang="en-US" dirty="0" smtClean="0"/>
              <a:t>collimator setup errors at high dispersion points as a </a:t>
            </a:r>
            <a:r>
              <a:rPr lang="en-US" dirty="0" smtClean="0"/>
              <a:t>result.</a:t>
            </a:r>
            <a:endParaRPr lang="en-US" dirty="0" smtClean="0"/>
          </a:p>
          <a:p>
            <a:r>
              <a:rPr lang="en-US" dirty="0" smtClean="0"/>
              <a:t>Completed:</a:t>
            </a:r>
            <a:endParaRPr lang="en-US" dirty="0" smtClean="0"/>
          </a:p>
          <a:p>
            <a:pPr lvl="1"/>
            <a:r>
              <a:rPr lang="en-US" dirty="0" smtClean="0"/>
              <a:t>Beam1 =&gt; 6 collimators, several or all to be repeated</a:t>
            </a:r>
          </a:p>
          <a:p>
            <a:pPr lvl="1"/>
            <a:r>
              <a:rPr lang="en-US" dirty="0" smtClean="0"/>
              <a:t>Beam2 =&gt; 11 collimators, a few to be repeated.</a:t>
            </a:r>
          </a:p>
          <a:p>
            <a:endParaRPr lang="en-US" dirty="0" smtClean="0"/>
          </a:p>
          <a:p>
            <a:r>
              <a:rPr lang="en-US" dirty="0" smtClean="0"/>
              <a:t>Before </a:t>
            </a:r>
            <a:r>
              <a:rPr lang="en-US" dirty="0" smtClean="0"/>
              <a:t>continuing tomorrow the problem of </a:t>
            </a:r>
            <a:r>
              <a:rPr lang="en-US" dirty="0" err="1" smtClean="0"/>
              <a:t>debunching</a:t>
            </a:r>
            <a:r>
              <a:rPr lang="en-US" dirty="0" smtClean="0"/>
              <a:t> should be addressed.</a:t>
            </a:r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Collimation summary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97332"/>
          </a:xfrm>
        </p:spPr>
        <p:txBody>
          <a:bodyPr/>
          <a:lstStyle/>
          <a:p>
            <a:r>
              <a:rPr lang="en-GB" dirty="0" smtClean="0"/>
              <a:t>Global measurement…</a:t>
            </a:r>
          </a:p>
          <a:p>
            <a:r>
              <a:rPr lang="en-GB" dirty="0" smtClean="0"/>
              <a:t>First rough estimate of global aperture at injection (detailed analysis to follow):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----- 2011 </a:t>
            </a:r>
            <a:r>
              <a:rPr lang="en-GB" dirty="0" smtClean="0"/>
              <a:t>-------       </a:t>
            </a:r>
            <a:r>
              <a:rPr lang="en-GB" dirty="0" smtClean="0"/>
              <a:t>--------2010------ </a:t>
            </a:r>
            <a:br>
              <a:rPr lang="en-GB" dirty="0" smtClean="0"/>
            </a:br>
            <a:r>
              <a:rPr lang="en-GB" dirty="0" smtClean="0"/>
              <a:t>B1H Q6R2 ~12.0 sigma ~12.5 sigma Q6R2 </a:t>
            </a:r>
            <a:br>
              <a:rPr lang="en-GB" dirty="0" smtClean="0"/>
            </a:br>
            <a:r>
              <a:rPr lang="en-GB" dirty="0" smtClean="0"/>
              <a:t>B1V Q4L6 ~13.0 sigma ~13.5 sigma Q4L6 </a:t>
            </a:r>
            <a:br>
              <a:rPr lang="en-GB" dirty="0" smtClean="0"/>
            </a:br>
            <a:r>
              <a:rPr lang="en-GB" dirty="0" smtClean="0"/>
              <a:t>B2H Q5R6 ~12.5 sigma ~14.0 sigma Q5R6 </a:t>
            </a:r>
            <a:br>
              <a:rPr lang="en-GB" dirty="0" smtClean="0"/>
            </a:br>
            <a:r>
              <a:rPr lang="en-GB" dirty="0" smtClean="0"/>
              <a:t>B2V Q4R6 ~13.0 sigma ~13.0 sigma Q4R6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Must be reviewed by folding in beam loss per measurement. Seem to have higher BLM response (factor 1.5-3) at collimator compared to magnet (different result from last year) -&gt; we can </a:t>
            </a:r>
            <a:r>
              <a:rPr lang="en-GB" dirty="0" smtClean="0"/>
              <a:t>lose </a:t>
            </a:r>
            <a:r>
              <a:rPr lang="en-GB" dirty="0" smtClean="0"/>
              <a:t>a sigma or so from this.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Overnight – aperture measurements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26-2-2011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9540" y="620610"/>
            <a:ext cx="6840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Stefano Redaelli, Gabriel Muller, Roderick Bruce</a:t>
            </a:r>
            <a:endParaRPr lang="en-GB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44582</TotalTime>
  <Words>430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Friday </vt:lpstr>
      <vt:lpstr>Orbit: squeeze start minus end</vt:lpstr>
      <vt:lpstr>Coupling</vt:lpstr>
      <vt:lpstr>Aperture in IR8</vt:lpstr>
      <vt:lpstr>Collimation setup at injection </vt:lpstr>
      <vt:lpstr>Slide 6</vt:lpstr>
      <vt:lpstr>Slide 7</vt:lpstr>
      <vt:lpstr>Collimation summary</vt:lpstr>
      <vt:lpstr>Overnight – aperture measurements</vt:lpstr>
      <vt:lpstr>Slide 10</vt:lpstr>
      <vt:lpstr>Slide 11</vt:lpstr>
      <vt:lpstr>Slide 12</vt:lpstr>
      <vt:lpstr>Local aperture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1706</cp:revision>
  <dcterms:created xsi:type="dcterms:W3CDTF">2010-10-13T07:44:28Z</dcterms:created>
  <dcterms:modified xsi:type="dcterms:W3CDTF">2011-02-26T09:24:52Z</dcterms:modified>
</cp:coreProperties>
</file>