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9"/>
  </p:notesMasterIdLst>
  <p:handoutMasterIdLst>
    <p:handoutMasterId r:id="rId20"/>
  </p:handoutMasterIdLst>
  <p:sldIdLst>
    <p:sldId id="857" r:id="rId2"/>
    <p:sldId id="858" r:id="rId3"/>
    <p:sldId id="859" r:id="rId4"/>
    <p:sldId id="868" r:id="rId5"/>
    <p:sldId id="860" r:id="rId6"/>
    <p:sldId id="864" r:id="rId7"/>
    <p:sldId id="861" r:id="rId8"/>
    <p:sldId id="862" r:id="rId9"/>
    <p:sldId id="866" r:id="rId10"/>
    <p:sldId id="867" r:id="rId11"/>
    <p:sldId id="869" r:id="rId12"/>
    <p:sldId id="870" r:id="rId13"/>
    <p:sldId id="871" r:id="rId14"/>
    <p:sldId id="872" r:id="rId15"/>
    <p:sldId id="873" r:id="rId16"/>
    <p:sldId id="874" r:id="rId17"/>
    <p:sldId id="875" r:id="rId18"/>
  </p:sldIdLst>
  <p:sldSz cx="9144000" cy="6858000" type="screen4x3"/>
  <p:notesSz cx="6718300" cy="9855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00"/>
    <a:srgbClr val="FF0000"/>
    <a:srgbClr val="99FFCC"/>
    <a:srgbClr val="9FCAFF"/>
    <a:srgbClr val="DDDDDD"/>
    <a:srgbClr val="3399FF"/>
    <a:srgbClr val="FFCC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97" autoAdjust="0"/>
    <p:restoredTop sz="95238" autoAdjust="0"/>
  </p:normalViewPr>
  <p:slideViewPr>
    <p:cSldViewPr>
      <p:cViewPr varScale="1">
        <p:scale>
          <a:sx n="96" d="100"/>
          <a:sy n="96" d="100"/>
        </p:scale>
        <p:origin x="-108" y="-150"/>
      </p:cViewPr>
      <p:guideLst>
        <p:guide orient="horz" pos="2160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272" y="-120"/>
      </p:cViewPr>
      <p:guideLst>
        <p:guide orient="horz" pos="3104"/>
        <p:guide pos="2116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0DC6C-BFF8-144A-B30B-BD4EDED5E972}" type="datetimeFigureOut">
              <a:rPr lang="en-US" smtClean="0"/>
              <a:pPr/>
              <a:t>2/26/2011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2787-C011-484C-9C9F-47366145B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3249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FAA86E-7117-48E8-AB4F-2D91C9F72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019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01-12-2010</a:t>
            </a:r>
            <a:endParaRPr lang="en-US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LMC</a:t>
            </a:r>
            <a:endParaRPr lang="en-US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26E3E824-1D33-4083-932F-B12D7D09E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LMC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7FC7-9701-4F56-BA21-47F785F44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01-12-2010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LMC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FE21-7D5A-4944-9B4F-14EE2A843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01-12-2010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LMC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3100-3704-4E7F-9742-368FE9AA1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01-12-2010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LMC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8F70-BBF6-4832-98A0-56CA85B1B7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01-12-2010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LMC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8A3B-17E3-4A11-B239-2716609288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01-12-2010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11750"/>
          </a:xfrm>
        </p:spPr>
        <p:txBody>
          <a:bodyPr/>
          <a:lstStyle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01-12-2010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LMC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LMC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38A6-77F0-4FCF-B06D-A581D0D4E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01-12-2010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LMC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31215-DB5D-475E-B8AB-8117DA16C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01-12-2010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LMC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03C1-DF11-4A20-A24B-2DE152F8D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01-12-2010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LMC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8FA0-5CB1-47CC-8E14-97CA62F16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01-12-2010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LMC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AADED-51EB-4F42-B5F1-2ACE1DF1E1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01-12-2010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LMC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457D-55E5-4A3A-B391-7D7C2479B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01-12-2010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LMC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502F-1A98-441D-8A55-88868DC7B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01-12-2010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LMC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69CF8F24-2345-4359-A23A-40838D5E6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01-12-2010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224" name="Picture 1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420" y="908650"/>
            <a:ext cx="8229600" cy="5544770"/>
          </a:xfrm>
        </p:spPr>
        <p:txBody>
          <a:bodyPr/>
          <a:lstStyle/>
          <a:p>
            <a:r>
              <a:rPr lang="en-US" dirty="0" smtClean="0"/>
              <a:t>1) orbit </a:t>
            </a:r>
            <a:r>
              <a:rPr lang="en-US" dirty="0" err="1" smtClean="0"/>
              <a:t>reponse</a:t>
            </a:r>
            <a:r>
              <a:rPr lang="en-US" dirty="0" smtClean="0"/>
              <a:t> measurements indicated no obvious BPM polarity errors (Kajetan)</a:t>
            </a:r>
          </a:p>
          <a:p>
            <a:r>
              <a:rPr lang="en-US" dirty="0" smtClean="0"/>
              <a:t>2) confirmed consistency between synchronous and IIR-based orbit estimates (sync. being used for BPMS monitors in the IR</a:t>
            </a:r>
          </a:p>
          <a:p>
            <a:r>
              <a:rPr lang="en-US" dirty="0" smtClean="0"/>
              <a:t>3) temperature compensation reduces effects by about a factor 3.</a:t>
            </a:r>
          </a:p>
          <a:p>
            <a:r>
              <a:rPr lang="en-US" dirty="0" smtClean="0"/>
              <a:t>4) calibration sequencer task was verified and work as specified (Reyes et al.)</a:t>
            </a:r>
          </a:p>
          <a:p>
            <a:r>
              <a:rPr lang="en-US" dirty="0" smtClean="0"/>
              <a:t>N.B. The residual temperature related orbit error is typically better than 100 um for an ambient temperature change of 3 degree Celsius. It's highly recommended to run the calibration sequencer task regularly to compensate for day-to-day temperature variations!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BPM tests: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LMC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410" y="836640"/>
            <a:ext cx="8229600" cy="5256730"/>
          </a:xfrm>
        </p:spPr>
        <p:txBody>
          <a:bodyPr/>
          <a:lstStyle/>
          <a:p>
            <a:r>
              <a:rPr lang="en-US" dirty="0" smtClean="0"/>
              <a:t>Change of tune reference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are at 7m. </a:t>
            </a:r>
            <a:r>
              <a:rPr lang="en-US" dirty="0" err="1" smtClean="0"/>
              <a:t>Stange</a:t>
            </a:r>
            <a:r>
              <a:rPr lang="en-US" dirty="0" smtClean="0"/>
              <a:t> structure built up in LHCb.</a:t>
            </a:r>
          </a:p>
          <a:p>
            <a:pPr lvl="1"/>
            <a:r>
              <a:rPr lang="en-US" dirty="0" smtClean="0"/>
              <a:t>Structure could be corrected with (big) kicks taking into account the common correctors</a:t>
            </a:r>
          </a:p>
          <a:p>
            <a:r>
              <a:rPr lang="en-US" dirty="0" smtClean="0"/>
              <a:t>3.5 m OK – orbit not perfect</a:t>
            </a:r>
          </a:p>
          <a:p>
            <a:pPr lvl="1"/>
            <a:r>
              <a:rPr lang="en-US" dirty="0" smtClean="0"/>
              <a:t>coupling, chromaticity,   </a:t>
            </a:r>
            <a:r>
              <a:rPr lang="en-US" dirty="0" smtClean="0">
                <a:solidFill>
                  <a:srgbClr val="FF0000"/>
                </a:solidFill>
              </a:rPr>
              <a:t>beating correction</a:t>
            </a:r>
          </a:p>
          <a:p>
            <a:r>
              <a:rPr lang="en-US" dirty="0" smtClean="0"/>
              <a:t>Orbits at 2 m. Structures growing in other points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21:00 Thursday – into squeeze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LMC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410" y="2348850"/>
            <a:ext cx="9906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650" y="1268700"/>
            <a:ext cx="5115216" cy="136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430" y="5157240"/>
            <a:ext cx="8309186" cy="12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orbit feedback switched off, just after having introduced crazy corrections of the orbit. </a:t>
            </a:r>
            <a:br>
              <a:rPr lang="en-US" dirty="0" smtClean="0"/>
            </a:br>
            <a:r>
              <a:rPr lang="en-US" dirty="0" smtClean="0"/>
              <a:t>We apply corrections with SVD by hand.</a:t>
            </a:r>
          </a:p>
          <a:p>
            <a:r>
              <a:rPr lang="en-US" dirty="0" smtClean="0"/>
              <a:t>Corrected orbit with SVD and switched feedback back on. Have to incorporate this unfortunately... </a:t>
            </a:r>
          </a:p>
          <a:p>
            <a:r>
              <a:rPr lang="en-US" dirty="0" smtClean="0"/>
              <a:t>...at 1.5 m with both beams.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Trouble at mill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LMC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35620" y="4653170"/>
            <a:ext cx="504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Investigations continue off-line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beating correction: beam 1  3.5 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LMC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40" y="836640"/>
            <a:ext cx="779145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beating correction: beam 2  3.0 m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LMC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450" y="836640"/>
            <a:ext cx="767715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beating correction: beam 1  2.0 m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LMC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40" y="836640"/>
            <a:ext cx="787717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beating correction: beam 1  2.0 m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LMC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00" y="1903554"/>
            <a:ext cx="6831130" cy="495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410" y="764630"/>
            <a:ext cx="8209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corrections have made an excellent job all the way between 3.5m and 1.5m! </a:t>
            </a:r>
            <a:br>
              <a:rPr lang="en-US" dirty="0" smtClean="0"/>
            </a:br>
            <a:r>
              <a:rPr lang="en-US" dirty="0" smtClean="0"/>
              <a:t>All peak-beatings after correction are between 15% and 20% !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coupling correction in IR1, IR5 and IR8 triplets was very successful for Beam1. For beam2 there is a clear new source of coupling in IR1 (compared to the 25th, when corrections where computed) that will require another iteration.</a:t>
            </a:r>
          </a:p>
          <a:p>
            <a:r>
              <a:rPr lang="en-US" dirty="0" smtClean="0"/>
              <a:t>04:00 Lost beams during AC dipole kick. The BLMs had not been masked. The measurements of the beta beat team was fortunately essentially finished. </a:t>
            </a:r>
          </a:p>
          <a:p>
            <a:r>
              <a:rPr lang="en-US" dirty="0" smtClean="0"/>
              <a:t>Damper studies – Daniel Valuch </a:t>
            </a:r>
          </a:p>
          <a:p>
            <a:pPr lvl="1"/>
            <a:r>
              <a:rPr lang="en-US" dirty="0" smtClean="0"/>
              <a:t>Damper setup completed for both beams</a:t>
            </a:r>
          </a:p>
          <a:p>
            <a:r>
              <a:rPr lang="en-US" dirty="0" smtClean="0"/>
              <a:t>Flooding alarm – LHCb cavern – fire brigade in</a:t>
            </a:r>
          </a:p>
          <a:p>
            <a:r>
              <a:rPr lang="en-US" dirty="0" smtClean="0"/>
              <a:t>SPS: problem with MST in SPS/LSS6.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Night </a:t>
            </a:r>
            <a:r>
              <a:rPr lang="en-GB" dirty="0" smtClean="0"/>
              <a:t>continued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LMC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Incoming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LMC</a:t>
            </a:r>
            <a:endParaRPr lang="en-US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410" y="980660"/>
            <a:ext cx="8493180" cy="316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Wire scanner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LMC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470" y="692620"/>
            <a:ext cx="7422477" cy="566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309292"/>
          </a:xfrm>
        </p:spPr>
        <p:txBody>
          <a:bodyPr/>
          <a:lstStyle/>
          <a:p>
            <a:r>
              <a:rPr lang="en-GB" dirty="0" smtClean="0"/>
              <a:t>Crossing angle on in IP2 </a:t>
            </a:r>
          </a:p>
          <a:p>
            <a:pPr lvl="1"/>
            <a:r>
              <a:rPr lang="en-GB" dirty="0" smtClean="0"/>
              <a:t>all bumps now on</a:t>
            </a:r>
          </a:p>
          <a:p>
            <a:r>
              <a:rPr lang="en-US" dirty="0" smtClean="0"/>
              <a:t>Separation, Xing angles and non-closure knobs trimmed into the ramp.</a:t>
            </a:r>
            <a:endParaRPr lang="en-GB" dirty="0" smtClean="0"/>
          </a:p>
          <a:p>
            <a:r>
              <a:rPr lang="en-GB" dirty="0" smtClean="0"/>
              <a:t>LHCb on with positive polarity</a:t>
            </a:r>
          </a:p>
          <a:p>
            <a:r>
              <a:rPr lang="en-US" dirty="0" smtClean="0"/>
              <a:t>ALICE on with negative polarity.</a:t>
            </a:r>
            <a:r>
              <a:rPr lang="en-GB" dirty="0" smtClean="0"/>
              <a:t> </a:t>
            </a:r>
          </a:p>
          <a:p>
            <a:r>
              <a:rPr lang="en-GB" dirty="0" smtClean="0"/>
              <a:t>First test of scaling bumps in ramp</a:t>
            </a:r>
          </a:p>
          <a:p>
            <a:pPr lvl="1"/>
            <a:r>
              <a:rPr lang="en-GB" dirty="0" smtClean="0"/>
              <a:t>Separation &amp; Crossing-angle</a:t>
            </a:r>
          </a:p>
          <a:p>
            <a:pPr lvl="1"/>
            <a:r>
              <a:rPr lang="en-GB" dirty="0" smtClean="0"/>
              <a:t>hiccup with LHCb (250 demanded, 200 </a:t>
            </a:r>
            <a:r>
              <a:rPr lang="en-GB" dirty="0" err="1" smtClean="0"/>
              <a:t>microrad</a:t>
            </a:r>
            <a:r>
              <a:rPr lang="en-GB" dirty="0" smtClean="0"/>
              <a:t> limit)</a:t>
            </a:r>
          </a:p>
          <a:p>
            <a:r>
              <a:rPr lang="en-GB" dirty="0" smtClean="0"/>
              <a:t>New reference</a:t>
            </a:r>
          </a:p>
          <a:p>
            <a:pPr lvl="1"/>
            <a:r>
              <a:rPr lang="en-US" dirty="0" smtClean="0"/>
              <a:t>LOW INT REF at 3.5 TeV from high </a:t>
            </a:r>
            <a:r>
              <a:rPr lang="en-US" dirty="0" err="1" smtClean="0"/>
              <a:t>int</a:t>
            </a:r>
            <a:r>
              <a:rPr lang="en-US" dirty="0" smtClean="0"/>
              <a:t> ref at injection, scaling of sep and Xing." </a:t>
            </a:r>
            <a:endParaRPr lang="en-GB" dirty="0" smtClean="0"/>
          </a:p>
          <a:p>
            <a:r>
              <a:rPr lang="en-GB" dirty="0" smtClean="0"/>
              <a:t>Bumps trimmed constant through the squeeze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Thursday afternoon - Orbit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LMC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Separation bumps in ramp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LMC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410" y="908650"/>
            <a:ext cx="8543038" cy="525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LMC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460" y="692620"/>
            <a:ext cx="7585650" cy="303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460" y="3775972"/>
            <a:ext cx="7705070" cy="308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3.5 TeV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LMC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460" y="3645030"/>
            <a:ext cx="7647225" cy="295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460" y="620610"/>
            <a:ext cx="7513640" cy="300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14:00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LMC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90" y="1700760"/>
            <a:ext cx="8809657" cy="230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19590" y="836640"/>
            <a:ext cx="6048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dumped because of a glitch in IP6 but the FMCM RD1.LR5 opened the loop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619590" y="4653170"/>
            <a:ext cx="5112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plus problems in SPS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430" y="836640"/>
            <a:ext cx="8229600" cy="3437032"/>
          </a:xfrm>
        </p:spPr>
        <p:txBody>
          <a:bodyPr/>
          <a:lstStyle/>
          <a:p>
            <a:r>
              <a:rPr lang="en-US" dirty="0" smtClean="0"/>
              <a:t>Move in TCP in IR7 for B2</a:t>
            </a:r>
          </a:p>
          <a:p>
            <a:r>
              <a:rPr lang="en-US" dirty="0" smtClean="0"/>
              <a:t>Speed of movement: 0.005 mm/s</a:t>
            </a:r>
          </a:p>
          <a:p>
            <a:r>
              <a:rPr lang="en-US" dirty="0" smtClean="0"/>
              <a:t>BLM threshold value: 1e-6 </a:t>
            </a:r>
            <a:r>
              <a:rPr lang="en-US" dirty="0" err="1" smtClean="0"/>
              <a:t>Gy</a:t>
            </a:r>
            <a:r>
              <a:rPr lang="en-US" dirty="0" smtClean="0"/>
              <a:t>/s</a:t>
            </a:r>
          </a:p>
          <a:p>
            <a:r>
              <a:rPr lang="en-US" dirty="0" smtClean="0"/>
              <a:t>Routine worked well. Movement of jaw stopped automatically after BLM threshold was reached. See plots in attachment.</a:t>
            </a:r>
          </a:p>
          <a:p>
            <a:r>
              <a:rPr lang="en-US" dirty="0" smtClean="0"/>
              <a:t>Losses continue for a few seconds after jaw is stopped -&gt; to be studied.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of semi-automatic collimator setup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LMC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8350" y="3739423"/>
            <a:ext cx="4135650" cy="311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Premature rumours of hump’s </a:t>
            </a:r>
            <a:r>
              <a:rPr lang="en-GB" dirty="0" err="1" smtClean="0"/>
              <a:t>disapperance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LMC</a:t>
            </a:r>
            <a:endParaRPr lang="en-US" dirty="0"/>
          </a:p>
        </p:txBody>
      </p:sp>
      <p:pic>
        <p:nvPicPr>
          <p:cNvPr id="6146" name="Picture 2" descr="C:\Users\lamontm\AppData\Local\Microsoft\Windows\Temporary Internet Files\Content.Outlook\2BKAAZ93\humpbac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460" y="1124680"/>
            <a:ext cx="7176435" cy="5282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44519</TotalTime>
  <Words>529</Words>
  <Application>Microsoft Office PowerPoint</Application>
  <PresentationFormat>On-screen Show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Pixel</vt:lpstr>
      <vt:lpstr>Summary of BPM tests:</vt:lpstr>
      <vt:lpstr>Wire scanner</vt:lpstr>
      <vt:lpstr>Thursday afternoon - Orbit</vt:lpstr>
      <vt:lpstr>Separation bumps in ramp</vt:lpstr>
      <vt:lpstr>Slide 5</vt:lpstr>
      <vt:lpstr>3.5 TeV</vt:lpstr>
      <vt:lpstr>14:00</vt:lpstr>
      <vt:lpstr>Test of semi-automatic collimator setup</vt:lpstr>
      <vt:lpstr>Premature rumours of hump’s disapperance</vt:lpstr>
      <vt:lpstr>21:00 Thursday – into squeeze</vt:lpstr>
      <vt:lpstr>Trouble at mill</vt:lpstr>
      <vt:lpstr>beating correction: beam 1  3.5 m</vt:lpstr>
      <vt:lpstr>beating correction: beam 2  3.0 m</vt:lpstr>
      <vt:lpstr>beating correction: beam 1  2.0 m</vt:lpstr>
      <vt:lpstr>beating correction: beam 1  2.0 m</vt:lpstr>
      <vt:lpstr>Night continued</vt:lpstr>
      <vt:lpstr>Incoming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Lamont</cp:lastModifiedBy>
  <cp:revision>1699</cp:revision>
  <dcterms:created xsi:type="dcterms:W3CDTF">2010-10-13T07:44:28Z</dcterms:created>
  <dcterms:modified xsi:type="dcterms:W3CDTF">2011-02-26T09:25:01Z</dcterms:modified>
</cp:coreProperties>
</file>