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56" r:id="rId2"/>
    <p:sldId id="665" r:id="rId3"/>
    <p:sldId id="702" r:id="rId4"/>
    <p:sldId id="705" r:id="rId5"/>
    <p:sldId id="704" r:id="rId6"/>
    <p:sldId id="711" r:id="rId7"/>
    <p:sldId id="712" r:id="rId8"/>
    <p:sldId id="713" r:id="rId9"/>
    <p:sldId id="714" r:id="rId10"/>
    <p:sldId id="703" r:id="rId11"/>
    <p:sldId id="710" r:id="rId12"/>
    <p:sldId id="709" r:id="rId13"/>
  </p:sldIdLst>
  <p:sldSz cx="9144000" cy="6858000" type="screen4x3"/>
  <p:notesSz cx="6746875" cy="9913938"/>
  <p:custShowLst>
    <p:custShow name="Custom Show 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bw"/>
  <p:showPr showNarration="1">
    <p:present/>
    <p:sldAll/>
    <p:penClr>
      <a:schemeClr val="tx1"/>
    </p:penClr>
  </p:showPr>
  <p:clrMru>
    <a:srgbClr val="003399"/>
    <a:srgbClr val="3366FF"/>
    <a:srgbClr val="6699FF"/>
    <a:srgbClr val="FF0000"/>
    <a:srgbClr val="FF9933"/>
    <a:srgbClr val="33CC33"/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28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202" y="-102"/>
      </p:cViewPr>
      <p:guideLst>
        <p:guide orient="horz" pos="3122"/>
        <p:guide pos="21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4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7050"/>
            <a:ext cx="2924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17050"/>
            <a:ext cx="2924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DA3FB07-2643-5F47-BA75-704DEE9EF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t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4538"/>
            <a:ext cx="4954587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08525"/>
            <a:ext cx="53975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b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41546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4" rIns="91828" bIns="45914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F0C2DA-BF4D-2542-9EFA-3984E395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0508014_0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938"/>
            <a:ext cx="9906000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2057400"/>
            <a:ext cx="9144000" cy="2438400"/>
          </a:xfrm>
          <a:prstGeom prst="rect">
            <a:avLst/>
          </a:prstGeom>
          <a:gradFill rotWithShape="1">
            <a:gsLst>
              <a:gs pos="0">
                <a:srgbClr val="003368">
                  <a:alpha val="70000"/>
                </a:srgbClr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4" name="Picture 29" descr="Logo CERN width=144,      height=1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AB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4800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990600" y="39624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R.Giachino</a:t>
            </a:r>
            <a:r>
              <a:rPr lang="en-US" sz="2000" dirty="0">
                <a:solidFill>
                  <a:srgbClr val="FFFF00"/>
                </a:solidFill>
              </a:rPr>
              <a:t>                  Be/op         </a:t>
            </a:r>
            <a:r>
              <a:rPr lang="en-US" sz="2000" dirty="0" smtClean="0">
                <a:solidFill>
                  <a:srgbClr val="FFFF00"/>
                </a:solidFill>
              </a:rPr>
              <a:t> 20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February 2011</a:t>
            </a:r>
          </a:p>
        </p:txBody>
      </p:sp>
      <p:sp>
        <p:nvSpPr>
          <p:cNvPr id="7" name="Rectangle 59"/>
          <p:cNvSpPr>
            <a:spLocks noChangeArrowheads="1"/>
          </p:cNvSpPr>
          <p:nvPr userDrawn="1"/>
        </p:nvSpPr>
        <p:spPr bwMode="auto">
          <a:xfrm>
            <a:off x="2392363" y="2332038"/>
            <a:ext cx="4421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 LHC Machine check out</a:t>
            </a:r>
          </a:p>
          <a:p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8" name="Picture 60" descr="CERNT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590800"/>
            <a:ext cx="1443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CDF9-F978-0043-BD88-B347FAA82E6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E87E-36F2-EC40-A4CF-C5B36A6F5C6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A771-D576-8841-ACFA-DAFCB033CF7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05FC-3B55-9340-94FD-230C3E95061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0FF2-0C6F-544E-9C3C-3790F5335FDF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852A-FC02-FE40-8785-7E5CD255314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F13B-2857-474A-844E-685A020F825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54EF-5EA2-2A4A-B943-6D645CF0B2A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8174-1518-C24E-AEEF-3A2FE3220CF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Safe Machine Parameters System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CD3C-8DBE-FD4D-AD4F-D876955E06C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 Giachino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0B745-4BDA-204F-BDE0-B7204AAEC1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304800" y="6400800"/>
            <a:ext cx="1371600" cy="304800"/>
          </a:xfrm>
          <a:prstGeom prst="rect">
            <a:avLst/>
          </a:pr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1v1</a:t>
            </a:r>
            <a:endParaRPr 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&amp;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818FF"/>
                </a:solidFill>
              </a:rPr>
              <a:t>RQS.A67B1 Auxiliary power supply fault</a:t>
            </a:r>
          </a:p>
          <a:p>
            <a:pPr lvl="1"/>
            <a:r>
              <a:rPr lang="en-US" dirty="0" smtClean="0">
                <a:solidFill>
                  <a:srgbClr val="1818FF"/>
                </a:solidFill>
              </a:rPr>
              <a:t>Access </a:t>
            </a:r>
            <a:r>
              <a:rPr lang="en-US" dirty="0" smtClean="0">
                <a:solidFill>
                  <a:srgbClr val="1818FF"/>
                </a:solidFill>
              </a:rPr>
              <a:t>needed</a:t>
            </a:r>
            <a:endParaRPr lang="en-US" dirty="0" smtClean="0">
              <a:solidFill>
                <a:srgbClr val="1818FF"/>
              </a:solidFill>
            </a:endParaRPr>
          </a:p>
          <a:p>
            <a:r>
              <a:rPr lang="en-US" dirty="0" smtClean="0">
                <a:solidFill>
                  <a:srgbClr val="1818FF"/>
                </a:solidFill>
              </a:rPr>
              <a:t>RQT13</a:t>
            </a:r>
            <a:r>
              <a:rPr lang="en-US" dirty="0" smtClean="0">
                <a:solidFill>
                  <a:srgbClr val="1818FF"/>
                </a:solidFill>
              </a:rPr>
              <a:t>.L7B1 high resistance failure</a:t>
            </a:r>
            <a:endParaRPr lang="en-US" dirty="0" smtClean="0">
              <a:solidFill>
                <a:srgbClr val="1818FF"/>
              </a:solidFill>
            </a:endParaRPr>
          </a:p>
          <a:p>
            <a:pPr lvl="1"/>
            <a:r>
              <a:rPr lang="en-US" dirty="0" smtClean="0">
                <a:solidFill>
                  <a:srgbClr val="1818FF"/>
                </a:solidFill>
              </a:rPr>
              <a:t>Current </a:t>
            </a:r>
            <a:r>
              <a:rPr lang="en-US" dirty="0" smtClean="0">
                <a:solidFill>
                  <a:srgbClr val="1818FF"/>
                </a:solidFill>
              </a:rPr>
              <a:t>limited to 50 Amps.</a:t>
            </a:r>
            <a:endParaRPr lang="en-US" dirty="0" smtClean="0">
              <a:solidFill>
                <a:srgbClr val="1818FF"/>
              </a:solidFill>
            </a:endParaRPr>
          </a:p>
          <a:p>
            <a:endParaRPr lang="en-US" b="1" dirty="0" smtClean="0">
              <a:solidFill>
                <a:srgbClr val="1818FF"/>
              </a:solidFill>
            </a:endParaRPr>
          </a:p>
          <a:p>
            <a:r>
              <a:rPr lang="en-US" b="1" dirty="0" smtClean="0">
                <a:solidFill>
                  <a:srgbClr val="1818FF"/>
                </a:solidFill>
              </a:rPr>
              <a:t>BPM </a:t>
            </a:r>
            <a:r>
              <a:rPr lang="en-US" b="1" dirty="0" smtClean="0">
                <a:solidFill>
                  <a:srgbClr val="1818FF"/>
                </a:solidFill>
              </a:rPr>
              <a:t>TI 2 </a:t>
            </a:r>
            <a:r>
              <a:rPr lang="en-US" b="1" dirty="0" smtClean="0">
                <a:solidFill>
                  <a:srgbClr val="1818FF"/>
                </a:solidFill>
              </a:rPr>
              <a:t>BPM </a:t>
            </a:r>
            <a:r>
              <a:rPr lang="en-US" b="1" dirty="0" smtClean="0">
                <a:solidFill>
                  <a:srgbClr val="1818FF"/>
                </a:solidFill>
              </a:rPr>
              <a:t>not triggering</a:t>
            </a:r>
          </a:p>
          <a:p>
            <a:r>
              <a:rPr lang="en-US" dirty="0" smtClean="0">
                <a:solidFill>
                  <a:srgbClr val="1818FF"/>
                </a:solidFill>
              </a:rPr>
              <a:t>Few self </a:t>
            </a:r>
            <a:r>
              <a:rPr lang="en-US" dirty="0" smtClean="0">
                <a:solidFill>
                  <a:srgbClr val="1818FF"/>
                </a:solidFill>
              </a:rPr>
              <a:t>trigger of the LBDS beam </a:t>
            </a:r>
            <a:r>
              <a:rPr lang="en-US" dirty="0" smtClean="0">
                <a:solidFill>
                  <a:srgbClr val="1818FF"/>
                </a:solidFill>
              </a:rPr>
              <a:t>2 </a:t>
            </a:r>
            <a:endParaRPr lang="en-US" b="1" dirty="0" smtClean="0">
              <a:solidFill>
                <a:srgbClr val="1818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1818FF"/>
              </a:solidFill>
            </a:endParaRPr>
          </a:p>
          <a:p>
            <a:r>
              <a:rPr lang="en-US" dirty="0" smtClean="0">
                <a:solidFill>
                  <a:srgbClr val="1818FF"/>
                </a:solidFill>
              </a:rPr>
              <a:t>RF </a:t>
            </a:r>
            <a:r>
              <a:rPr lang="en-US" dirty="0" smtClean="0">
                <a:solidFill>
                  <a:srgbClr val="1818FF"/>
                </a:solidFill>
              </a:rPr>
              <a:t>LDBS frequency link check ongoing</a:t>
            </a:r>
          </a:p>
          <a:p>
            <a:r>
              <a:rPr lang="en-US" dirty="0" smtClean="0">
                <a:solidFill>
                  <a:srgbClr val="1818FF"/>
                </a:solidFill>
              </a:rPr>
              <a:t>RF power &amp; frequency interlock </a:t>
            </a:r>
            <a:r>
              <a:rPr lang="en-US" dirty="0" smtClean="0">
                <a:solidFill>
                  <a:srgbClr val="1818FF"/>
                </a:solidFill>
              </a:rPr>
              <a:t>ongoing</a:t>
            </a:r>
          </a:p>
          <a:p>
            <a:r>
              <a:rPr lang="en-US" dirty="0" smtClean="0">
                <a:solidFill>
                  <a:srgbClr val="1818FF"/>
                </a:solidFill>
              </a:rPr>
              <a:t>BTVDD B1 no image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LBDS &lt;&gt; Access to be completed</a:t>
            </a:r>
          </a:p>
          <a:p>
            <a:endParaRPr lang="en-US" dirty="0" smtClean="0">
              <a:solidFill>
                <a:srgbClr val="1818FF"/>
              </a:solidFill>
            </a:endParaRPr>
          </a:p>
          <a:p>
            <a:endParaRPr lang="en-US" sz="2800" dirty="0" smtClean="0">
              <a:solidFill>
                <a:srgbClr val="1818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AFA771-D576-8841-ACFA-DAFCB033CF7C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AFA771-D576-8841-ACFA-DAFCB033CF7C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0050"/>
            <a:ext cx="9205419" cy="28511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AFA771-D576-8841-ACFA-DAFCB033CF7C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7970"/>
            <a:ext cx="7086600" cy="58472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check out status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</a:rPr>
              <a:t>17:</a:t>
            </a:r>
            <a:r>
              <a:rPr lang="en-US" b="1" dirty="0" smtClean="0">
                <a:solidFill>
                  <a:srgbClr val="003399"/>
                </a:solidFill>
              </a:rPr>
              <a:t>00 LHC closed</a:t>
            </a:r>
            <a:endParaRPr lang="en-US" b="1" dirty="0" smtClean="0">
              <a:solidFill>
                <a:srgbClr val="003399"/>
              </a:solidFill>
            </a:endParaRP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RB 12 ramp to 6 kA ok now.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RCBXH2.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R8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tripped at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standby</a:t>
            </a:r>
          </a:p>
          <a:p>
            <a:pPr lvl="3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powering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failure 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Inject and dump tested fine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Circulate and dump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LHC injection pulsing </a:t>
            </a:r>
          </a:p>
          <a:p>
            <a:pPr lvl="3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RB 12 </a:t>
            </a:r>
          </a:p>
          <a:p>
            <a:pPr lvl="3"/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ps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board noise appear</a:t>
            </a:r>
          </a:p>
          <a:p>
            <a:pPr lvl="3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MBIBH 2931 On </a:t>
            </a:r>
          </a:p>
          <a:p>
            <a:pPr lvl="2"/>
            <a:endParaRPr lang="en-US" dirty="0" smtClean="0">
              <a:solidFill>
                <a:srgbClr val="1818FF"/>
              </a:solidFill>
            </a:endParaRPr>
          </a:p>
          <a:p>
            <a:pPr lvl="2"/>
            <a:endParaRPr lang="en-US" dirty="0" smtClean="0">
              <a:solidFill>
                <a:srgbClr val="1818FF"/>
              </a:solidFill>
            </a:endParaRPr>
          </a:p>
          <a:p>
            <a:pPr lvl="2"/>
            <a:endParaRPr lang="en-US" dirty="0" smtClean="0">
              <a:solidFill>
                <a:srgbClr val="1818FF"/>
              </a:solidFill>
            </a:endParaRPr>
          </a:p>
          <a:p>
            <a:pPr lvl="3">
              <a:buNone/>
            </a:pPr>
            <a:endParaRPr lang="en-US" b="1" dirty="0" smtClean="0">
              <a:solidFill>
                <a:srgbClr val="003399"/>
              </a:solidFill>
            </a:endParaRPr>
          </a:p>
          <a:p>
            <a:pPr lvl="2">
              <a:buNone/>
            </a:pPr>
            <a:endParaRPr lang="en-US" b="1" dirty="0" smtClean="0">
              <a:solidFill>
                <a:srgbClr val="003399"/>
              </a:solidFill>
            </a:endParaRPr>
          </a:p>
          <a:p>
            <a:pPr lvl="2">
              <a:buNone/>
            </a:pPr>
            <a:endParaRPr lang="en-US" b="1" dirty="0" smtClean="0">
              <a:solidFill>
                <a:srgbClr val="003399"/>
              </a:solidFill>
            </a:endParaRPr>
          </a:p>
          <a:p>
            <a:pPr lvl="2"/>
            <a:endParaRPr lang="en-US" b="1" dirty="0" smtClean="0">
              <a:solidFill>
                <a:srgbClr val="003399"/>
              </a:solidFill>
            </a:endParaRPr>
          </a:p>
          <a:p>
            <a:pPr lvl="2"/>
            <a:endParaRPr lang="en-US" b="1" dirty="0" smtClean="0">
              <a:solidFill>
                <a:srgbClr val="003399"/>
              </a:solidFill>
            </a:endParaRPr>
          </a:p>
          <a:p>
            <a:pPr lvl="1">
              <a:buFont typeface="Franklin Gothic Medium" charset="0"/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47812-9BE9-D34F-87F8-33D8398A2CBA}" type="slidenum">
              <a:rPr lang="en-US" smtClean="0"/>
              <a:pPr/>
              <a:t>2</a:t>
            </a:fld>
            <a:r>
              <a:rPr lang="en-US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430793"/>
            <a:ext cx="5181600" cy="212240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</a:t>
            </a:r>
            <a:r>
              <a:rPr lang="en-US" dirty="0" smtClean="0"/>
              <a:t>check </a:t>
            </a:r>
            <a:r>
              <a:rPr lang="en-US" dirty="0" smtClean="0"/>
              <a:t>out status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</a:rPr>
              <a:t>Prepare for Injection</a:t>
            </a:r>
            <a:endParaRPr lang="en-US" b="1" dirty="0" smtClean="0">
              <a:solidFill>
                <a:srgbClr val="003399"/>
              </a:solidFill>
            </a:endParaRPr>
          </a:p>
          <a:p>
            <a:pPr lvl="1"/>
            <a:r>
              <a:rPr lang="en-US" b="1" dirty="0" smtClean="0">
                <a:solidFill>
                  <a:srgbClr val="003399"/>
                </a:solidFill>
              </a:rPr>
              <a:t>18</a:t>
            </a:r>
            <a:r>
              <a:rPr lang="en-US" b="1" dirty="0" smtClean="0">
                <a:solidFill>
                  <a:srgbClr val="003399"/>
                </a:solidFill>
              </a:rPr>
              <a:t>:</a:t>
            </a:r>
            <a:r>
              <a:rPr lang="en-US" b="1" dirty="0" smtClean="0">
                <a:solidFill>
                  <a:srgbClr val="003399"/>
                </a:solidFill>
              </a:rPr>
              <a:t>30</a:t>
            </a:r>
          </a:p>
          <a:p>
            <a:pPr lvl="2"/>
            <a:r>
              <a:rPr lang="en-US" b="1" dirty="0" err="1" smtClean="0">
                <a:solidFill>
                  <a:srgbClr val="003399"/>
                </a:solidFill>
              </a:rPr>
              <a:t>Precycle</a:t>
            </a:r>
            <a:r>
              <a:rPr lang="en-US" b="1" dirty="0" smtClean="0">
                <a:solidFill>
                  <a:srgbClr val="003399"/>
                </a:solidFill>
              </a:rPr>
              <a:t> fine !!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Ramping down ALICE Dipole and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Solenoid 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rgbClr val="1818FF"/>
                </a:solidFill>
              </a:rPr>
              <a:t>Beam on the </a:t>
            </a:r>
            <a:r>
              <a:rPr lang="en-US" dirty="0" err="1" smtClean="0">
                <a:solidFill>
                  <a:srgbClr val="1818FF"/>
                </a:solidFill>
              </a:rPr>
              <a:t>TED”s</a:t>
            </a:r>
            <a:endParaRPr lang="en-US" dirty="0" smtClean="0">
              <a:solidFill>
                <a:srgbClr val="1818FF"/>
              </a:solidFill>
            </a:endParaRPr>
          </a:p>
          <a:p>
            <a:pPr lvl="2"/>
            <a:r>
              <a:rPr lang="en-US" dirty="0" smtClean="0">
                <a:solidFill>
                  <a:srgbClr val="1818FF"/>
                </a:solidFill>
              </a:rPr>
              <a:t>Ready to inject B2 </a:t>
            </a:r>
          </a:p>
          <a:p>
            <a:pPr lvl="2"/>
            <a:endParaRPr lang="en-US" dirty="0" smtClean="0">
              <a:solidFill>
                <a:srgbClr val="1818FF"/>
              </a:solidFill>
            </a:endParaRPr>
          </a:p>
          <a:p>
            <a:pPr lvl="2"/>
            <a:r>
              <a:rPr lang="en-US" dirty="0" smtClean="0">
                <a:solidFill>
                  <a:srgbClr val="1818FF"/>
                </a:solidFill>
              </a:rPr>
              <a:t>Beam on TDI,        </a:t>
            </a:r>
            <a:r>
              <a:rPr lang="en-US" dirty="0" smtClean="0"/>
              <a:t>                            </a:t>
            </a:r>
            <a:endParaRPr lang="en-US" dirty="0" smtClean="0">
              <a:solidFill>
                <a:srgbClr val="1818FF"/>
              </a:solidFill>
            </a:endParaRPr>
          </a:p>
          <a:p>
            <a:pPr lvl="2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Franklin Gothic Medium" charset="0"/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47812-9BE9-D34F-87F8-33D8398A2CBA}" type="slidenum">
              <a:rPr lang="en-US" smtClean="0"/>
              <a:pPr/>
              <a:t>3</a:t>
            </a:fld>
            <a:r>
              <a:rPr lang="en-US" smtClean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9600"/>
            <a:ext cx="438912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308539"/>
            <a:ext cx="2425700" cy="193986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</a:t>
            </a:r>
            <a:r>
              <a:rPr lang="en-US" dirty="0" smtClean="0"/>
              <a:t> check </a:t>
            </a:r>
            <a:r>
              <a:rPr lang="en-US" dirty="0" smtClean="0"/>
              <a:t>out status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</a:rPr>
              <a:t>Beam circulated</a:t>
            </a:r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2"/>
            <a:r>
              <a:rPr lang="en-US" dirty="0" smtClean="0"/>
              <a:t>beam 2 was stepwise threaded around the ring, using </a:t>
            </a:r>
            <a:r>
              <a:rPr lang="en-US" dirty="0" err="1" smtClean="0"/>
              <a:t>TCTs</a:t>
            </a:r>
            <a:r>
              <a:rPr lang="en-US" dirty="0" smtClean="0"/>
              <a:t>, </a:t>
            </a:r>
            <a:r>
              <a:rPr lang="en-US" dirty="0" err="1" smtClean="0"/>
              <a:t>TCLAs</a:t>
            </a:r>
            <a:r>
              <a:rPr lang="en-US" dirty="0" smtClean="0"/>
              <a:t> and </a:t>
            </a:r>
            <a:r>
              <a:rPr lang="en-US" dirty="0" err="1" smtClean="0"/>
              <a:t>TCSGs</a:t>
            </a:r>
            <a:r>
              <a:rPr lang="en-US" dirty="0" smtClean="0"/>
              <a:t> to stop the beam. Splash events were given to CMS and ATLAS.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Franklin Gothic Medium" charset="0"/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47812-9BE9-D34F-87F8-33D8398A2CBA}" type="slidenum">
              <a:rPr lang="en-US" smtClean="0"/>
              <a:pPr/>
              <a:t>4</a:t>
            </a:fld>
            <a:r>
              <a:rPr lang="en-US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1430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charset="0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Beam 2 circulating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Char char="–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Char char="–"/>
              <a:tabLst/>
              <a:defRPr/>
            </a:pPr>
            <a:r>
              <a:rPr lang="en-US" sz="2000" kern="0" dirty="0" smtClean="0">
                <a:solidFill>
                  <a:srgbClr val="1818FF"/>
                </a:solidFill>
                <a:latin typeface="+mn-lt"/>
                <a:ea typeface="ＭＳ Ｐゴシック" charset="-128"/>
              </a:rPr>
              <a:t>B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eam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2 was stepwise threaded around the ring,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TCTs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TCLAs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TCSGs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were used to stop the beam.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Splash events  to CMS and ATLAS.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Char char="–"/>
              <a:tabLst/>
              <a:defRPr/>
            </a:pPr>
            <a:r>
              <a:rPr lang="en-US" sz="2000" kern="0" dirty="0" smtClean="0">
                <a:solidFill>
                  <a:srgbClr val="1818FF"/>
                </a:solidFill>
                <a:latin typeface="+mn-lt"/>
                <a:ea typeface="ＭＳ Ｐゴシック" charset="-128"/>
              </a:rPr>
              <a:t>First orbit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Char char="–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 Unicode MS" charset="0"/>
              <a:buChar char="●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Franklin Gothic Medium" charset="0"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6666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35083"/>
            <a:ext cx="4343400" cy="1879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4382378" cy="1828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check out status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</a:rPr>
              <a:t>B2 is Back!!</a:t>
            </a:r>
          </a:p>
          <a:p>
            <a:pPr lvl="1"/>
            <a:r>
              <a:rPr lang="en-US" b="1" dirty="0" smtClean="0">
                <a:solidFill>
                  <a:srgbClr val="003399"/>
                </a:solidFill>
              </a:rPr>
              <a:t>22:</a:t>
            </a:r>
            <a:r>
              <a:rPr lang="en-US" b="1" dirty="0" smtClean="0">
                <a:solidFill>
                  <a:srgbClr val="003399"/>
                </a:solidFill>
              </a:rPr>
              <a:t>17</a:t>
            </a:r>
            <a:endParaRPr lang="en-US" b="1" dirty="0" smtClean="0">
              <a:solidFill>
                <a:srgbClr val="003399"/>
              </a:solidFill>
            </a:endParaRPr>
          </a:p>
          <a:p>
            <a:pPr lvl="2"/>
            <a:r>
              <a:rPr lang="en-US" dirty="0" smtClean="0"/>
              <a:t>B2: &gt;100 turns !!!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Tune measurement</a:t>
            </a:r>
          </a:p>
          <a:p>
            <a:pPr lvl="2"/>
            <a:endParaRPr lang="en-US" dirty="0" smtClean="0"/>
          </a:p>
          <a:p>
            <a:pPr lvl="2"/>
            <a:endParaRPr lang="en-US" dirty="0" smtClean="0">
              <a:solidFill>
                <a:srgbClr val="1818FF"/>
              </a:solidFill>
            </a:endParaRPr>
          </a:p>
          <a:p>
            <a:pPr lvl="2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Franklin Gothic Medium" charset="0"/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47812-9BE9-D34F-87F8-33D8398A2CBA}" type="slidenum">
              <a:rPr lang="en-US" smtClean="0"/>
              <a:pPr/>
              <a:t>5</a:t>
            </a:fld>
            <a:r>
              <a:rPr lang="en-US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35300"/>
            <a:ext cx="3670414" cy="275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6421"/>
            <a:ext cx="3352800" cy="274477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check out status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</a:rPr>
              <a:t>B2 </a:t>
            </a:r>
          </a:p>
          <a:p>
            <a:pPr lvl="1"/>
            <a:r>
              <a:rPr lang="en-US" b="1" dirty="0" smtClean="0">
                <a:solidFill>
                  <a:srgbClr val="003399"/>
                </a:solidFill>
              </a:rPr>
              <a:t>22:30</a:t>
            </a:r>
          </a:p>
          <a:p>
            <a:pPr lvl="2"/>
            <a:r>
              <a:rPr lang="en-US" dirty="0" smtClean="0"/>
              <a:t>Once </a:t>
            </a:r>
            <a:r>
              <a:rPr lang="en-US" dirty="0" smtClean="0"/>
              <a:t>the beam was threaded around, it circulated without problems. </a:t>
            </a:r>
            <a:endParaRPr lang="en-US" dirty="0" smtClean="0"/>
          </a:p>
          <a:p>
            <a:pPr lvl="2"/>
            <a:r>
              <a:rPr lang="en-US" dirty="0" smtClean="0"/>
              <a:t>B2  dumped</a:t>
            </a:r>
          </a:p>
          <a:p>
            <a:pPr lvl="2"/>
            <a:r>
              <a:rPr lang="en-US" dirty="0" smtClean="0"/>
              <a:t>Re-injected and trimmed the phase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It was decided that RF capture will be done today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>
              <a:solidFill>
                <a:srgbClr val="1818FF"/>
              </a:solidFill>
            </a:endParaRPr>
          </a:p>
          <a:p>
            <a:pPr lvl="2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Franklin Gothic Medium" charset="0"/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47812-9BE9-D34F-87F8-33D8398A2CBA}" type="slidenum">
              <a:rPr lang="en-US" smtClean="0"/>
              <a:pPr/>
              <a:t>6</a:t>
            </a:fld>
            <a:r>
              <a:rPr lang="en-US" smtClean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315" y="4191000"/>
            <a:ext cx="304108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87711"/>
            <a:ext cx="3429000" cy="228928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check out status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</a:rPr>
              <a:t>B2 </a:t>
            </a:r>
          </a:p>
          <a:p>
            <a:pPr lvl="1"/>
            <a:r>
              <a:rPr lang="en-US" b="1" dirty="0" smtClean="0">
                <a:solidFill>
                  <a:srgbClr val="003399"/>
                </a:solidFill>
              </a:rPr>
              <a:t>23:30 </a:t>
            </a:r>
          </a:p>
          <a:p>
            <a:pPr lvl="1"/>
            <a:r>
              <a:rPr lang="en-US" dirty="0" smtClean="0"/>
              <a:t>Switch to B1</a:t>
            </a:r>
          </a:p>
          <a:p>
            <a:pPr lvl="1">
              <a:buNone/>
            </a:pPr>
            <a:r>
              <a:rPr lang="en-US" dirty="0" smtClean="0"/>
              <a:t>				beam 1 in point 2 trough 6, </a:t>
            </a:r>
            <a:r>
              <a:rPr lang="en-US" dirty="0" smtClean="0"/>
              <a:t>beam dumped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>
              <a:solidFill>
                <a:srgbClr val="1818FF"/>
              </a:solidFill>
            </a:endParaRPr>
          </a:p>
          <a:p>
            <a:pPr lvl="2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Franklin Gothic Medium" charset="0"/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47812-9BE9-D34F-87F8-33D8398A2CBA}" type="slidenum">
              <a:rPr lang="en-US" smtClean="0"/>
              <a:pPr/>
              <a:t>7</a:t>
            </a:fld>
            <a:r>
              <a:rPr lang="en-US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4008231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733800"/>
            <a:ext cx="3767321" cy="1508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22441"/>
            <a:ext cx="2482849" cy="187835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check out status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</a:rPr>
              <a:t>B1 back as well!!</a:t>
            </a:r>
          </a:p>
          <a:p>
            <a:pPr lvl="1"/>
            <a:r>
              <a:rPr lang="en-US" b="1" dirty="0" smtClean="0">
                <a:solidFill>
                  <a:srgbClr val="003399"/>
                </a:solidFill>
              </a:rPr>
              <a:t>00:50</a:t>
            </a:r>
          </a:p>
          <a:p>
            <a:pPr lvl="1"/>
            <a:r>
              <a:rPr lang="en-US" dirty="0" smtClean="0"/>
              <a:t>Both beams Circulating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>
              <a:solidFill>
                <a:srgbClr val="1818FF"/>
              </a:solidFill>
            </a:endParaRPr>
          </a:p>
          <a:p>
            <a:pPr lvl="2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Franklin Gothic Medium" charset="0"/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47812-9BE9-D34F-87F8-33D8398A2CBA}" type="slidenum">
              <a:rPr lang="en-US" smtClean="0"/>
              <a:pPr/>
              <a:t>8</a:t>
            </a:fld>
            <a:r>
              <a:rPr lang="en-US" smtClean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86200"/>
            <a:ext cx="2590800" cy="216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03345"/>
            <a:ext cx="5105125" cy="1964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72000"/>
            <a:ext cx="4987396" cy="198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876876"/>
            <a:ext cx="3352800" cy="285692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check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in the night</a:t>
            </a:r>
          </a:p>
          <a:p>
            <a:pPr lvl="1"/>
            <a:r>
              <a:rPr lang="en-US" dirty="0" smtClean="0"/>
              <a:t>measure/correct tune, </a:t>
            </a:r>
            <a:r>
              <a:rPr lang="en-US" dirty="0" err="1" smtClean="0"/>
              <a:t>chroma</a:t>
            </a:r>
            <a:r>
              <a:rPr lang="en-US" dirty="0" smtClean="0"/>
              <a:t>, coupling, dispersion measurement - </a:t>
            </a:r>
            <a:r>
              <a:rPr lang="en-US" dirty="0" smtClean="0"/>
              <a:t>-</a:t>
            </a:r>
          </a:p>
          <a:p>
            <a:pPr lvl="2"/>
            <a:r>
              <a:rPr lang="en-US" dirty="0" smtClean="0"/>
              <a:t>Separation bumps </a:t>
            </a:r>
            <a:r>
              <a:rPr lang="en-US" dirty="0" smtClean="0"/>
              <a:t>IN</a:t>
            </a:r>
            <a:r>
              <a:rPr lang="en-US" dirty="0" smtClean="0"/>
              <a:t>  </a:t>
            </a:r>
            <a:r>
              <a:rPr lang="en-US" dirty="0" smtClean="0"/>
              <a:t>but got an error when trying to put the crossing angle, to be looked at this </a:t>
            </a:r>
            <a:r>
              <a:rPr lang="en-US" dirty="0" smtClean="0"/>
              <a:t>morning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RF working this morning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Safe Machine Parameters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AFA771-D576-8841-ACFA-DAFCB033CF7C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42558</TotalTime>
  <Words>377</Words>
  <Application>Microsoft PowerPoint</Application>
  <PresentationFormat>On-screen Show (4:3)</PresentationFormat>
  <Paragraphs>148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Pixel</vt:lpstr>
      <vt:lpstr>Slide 1</vt:lpstr>
      <vt:lpstr>Machine check out status</vt:lpstr>
      <vt:lpstr>Machine check out status</vt:lpstr>
      <vt:lpstr>Machine check out status</vt:lpstr>
      <vt:lpstr>Machine check out status</vt:lpstr>
      <vt:lpstr>Machine check out status</vt:lpstr>
      <vt:lpstr>Machine check out status</vt:lpstr>
      <vt:lpstr>Machine check out status</vt:lpstr>
      <vt:lpstr>Machine check out</vt:lpstr>
      <vt:lpstr>Open issues &amp; Access</vt:lpstr>
      <vt:lpstr>Planning</vt:lpstr>
      <vt:lpstr>RB 12</vt:lpstr>
      <vt:lpstr>Custom Show 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LHC Beam Interlock System</dc:title>
  <dc:creator>benjamin todd</dc:creator>
  <cp:lastModifiedBy>rossano giachino</cp:lastModifiedBy>
  <cp:revision>621</cp:revision>
  <cp:lastPrinted>2011-02-16T11:02:16Z</cp:lastPrinted>
  <dcterms:created xsi:type="dcterms:W3CDTF">2011-02-19T10:40:15Z</dcterms:created>
  <dcterms:modified xsi:type="dcterms:W3CDTF">2011-02-20T09:15:21Z</dcterms:modified>
</cp:coreProperties>
</file>