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3"/>
  </p:notesMasterIdLst>
  <p:handoutMasterIdLst>
    <p:handoutMasterId r:id="rId14"/>
  </p:handoutMasterIdLst>
  <p:sldIdLst>
    <p:sldId id="932" r:id="rId2"/>
    <p:sldId id="958" r:id="rId3"/>
    <p:sldId id="960" r:id="rId4"/>
    <p:sldId id="961" r:id="rId5"/>
    <p:sldId id="957" r:id="rId6"/>
    <p:sldId id="964" r:id="rId7"/>
    <p:sldId id="962" r:id="rId8"/>
    <p:sldId id="963" r:id="rId9"/>
    <p:sldId id="966" r:id="rId10"/>
    <p:sldId id="965" r:id="rId11"/>
    <p:sldId id="956" r:id="rId12"/>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A501"/>
    <a:srgbClr val="008000"/>
    <a:srgbClr val="FF0000"/>
    <a:srgbClr val="99FFCC"/>
    <a:srgbClr val="9FCAFF"/>
    <a:srgbClr val="DDDDDD"/>
    <a:srgbClr val="3399FF"/>
    <a:srgbClr val="FFCC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97" autoAdjust="0"/>
    <p:restoredTop sz="95238" autoAdjust="0"/>
  </p:normalViewPr>
  <p:slideViewPr>
    <p:cSldViewPr>
      <p:cViewPr varScale="1">
        <p:scale>
          <a:sx n="83" d="100"/>
          <a:sy n="83" d="100"/>
        </p:scale>
        <p:origin x="-222" y="-78"/>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11/18/2011</a:t>
            </a:fld>
            <a:endParaRPr lang="en-US" dirty="0"/>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dirty="0"/>
          </a:p>
        </p:txBody>
      </p:sp>
    </p:spTree>
    <p:extLst>
      <p:ext uri="{BB962C8B-B14F-4D97-AF65-F5344CB8AC3E}">
        <p14:creationId xmlns:p14="http://schemas.microsoft.com/office/powerpoint/2010/main" xmlns=""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p14="http://schemas.microsoft.com/office/powerpoint/2010/main" xmlns=""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16-11-11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dirty="0" smtClean="0"/>
              <a:t>LHC morning report</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16-11-11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dirty="0" smtClean="0"/>
              <a:t>LHC morning report</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dirty="0" smtClean="0"/>
              <a:t>LHC morning report</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16-11-11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dirty="0" smtClean="0"/>
              <a:t>LHC morning report</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16-11-11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pPr lvl="0"/>
            <a:r>
              <a:rPr lang="en-US" dirty="0" smtClean="0"/>
              <a:t>09:00 Dumped beams, refill for </a:t>
            </a:r>
            <a:r>
              <a:rPr lang="en-US" dirty="0" err="1" smtClean="0"/>
              <a:t>Pb-Pb</a:t>
            </a:r>
            <a:r>
              <a:rPr lang="en-US" dirty="0" smtClean="0"/>
              <a:t> physics. No more protons in 2011…</a:t>
            </a:r>
          </a:p>
          <a:p>
            <a:pPr lvl="0"/>
            <a:r>
              <a:rPr lang="en-US" dirty="0" smtClean="0"/>
              <a:t>Some changes:</a:t>
            </a:r>
          </a:p>
          <a:p>
            <a:pPr lvl="1"/>
            <a:r>
              <a:rPr lang="en-US" dirty="0" smtClean="0"/>
              <a:t>Increase of flat top total voltage to 14 MV. Feed-forward on the H orbit CODs in the ramp and squeeze. New version of the FBCT.</a:t>
            </a:r>
          </a:p>
          <a:p>
            <a:pPr lvl="1"/>
            <a:r>
              <a:rPr lang="en-US" dirty="0" smtClean="0"/>
              <a:t>Release of SIS. The only change concerns the injection bucket check. The logic now allows injection if there is a lone single bunch in the machine beyond the point of the incoming injection.</a:t>
            </a:r>
          </a:p>
          <a:p>
            <a:pPr lvl="0"/>
            <a:r>
              <a:rPr lang="en-US" dirty="0" smtClean="0"/>
              <a:t>11:00 Problem on dump kicker B1, one switch is dying and may need to be exchanged. It has been masked for the time being to allow to go in physics.</a:t>
            </a:r>
          </a:p>
          <a:p>
            <a:pPr lvl="0"/>
            <a:r>
              <a:rPr lang="en-US" dirty="0" smtClean="0"/>
              <a:t>12:56 </a:t>
            </a:r>
            <a:r>
              <a:rPr lang="en-US" b="1" u="sng" dirty="0" smtClean="0"/>
              <a:t>Stable beams.</a:t>
            </a:r>
            <a:r>
              <a:rPr lang="en-US" dirty="0" smtClean="0"/>
              <a:t> Fill #2301.</a:t>
            </a:r>
          </a:p>
        </p:txBody>
      </p:sp>
      <p:sp>
        <p:nvSpPr>
          <p:cNvPr id="3" name="Title 2"/>
          <p:cNvSpPr>
            <a:spLocks noGrp="1"/>
          </p:cNvSpPr>
          <p:nvPr>
            <p:ph type="title"/>
          </p:nvPr>
        </p:nvSpPr>
        <p:spPr/>
        <p:txBody>
          <a:bodyPr/>
          <a:lstStyle/>
          <a:p>
            <a:r>
              <a:rPr lang="de-DE" dirty="0" smtClean="0"/>
              <a:t>Thu 17.11.11</a:t>
            </a:r>
            <a:endParaRPr lang="de-DE" sz="2000"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p14="http://schemas.microsoft.com/office/powerpoint/2010/main" xmlns="" val="816206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Integrated </a:t>
            </a:r>
            <a:r>
              <a:rPr lang="en-US" dirty="0" err="1" smtClean="0"/>
              <a:t>Pb-Pb</a:t>
            </a:r>
            <a:r>
              <a:rPr lang="en-US" dirty="0" smtClean="0"/>
              <a:t> 2011 (ATLAS)</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
        <p:nvSpPr>
          <p:cNvPr id="26626" name="AutoShape 2" descr="https://atlas.web.cern.ch/Atlas/GROUPS/DATAPREPARATION/DataSummary/2011hi/daydata/figs/sumLumiByDayUrgent.png"/>
          <p:cNvSpPr>
            <a:spLocks noChangeAspect="1" noChangeArrowheads="1"/>
          </p:cNvSpPr>
          <p:nvPr/>
        </p:nvSpPr>
        <p:spPr bwMode="auto">
          <a:xfrm>
            <a:off x="63500" y="-136525"/>
            <a:ext cx="7172325" cy="51530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Content Placeholder 8" descr="sumLumiByDayUrgent.png"/>
          <p:cNvPicPr>
            <a:picLocks noGrp="1" noChangeAspect="1"/>
          </p:cNvPicPr>
          <p:nvPr>
            <p:ph idx="1"/>
          </p:nvPr>
        </p:nvPicPr>
        <p:blipFill>
          <a:blip r:embed="rId2" cstate="print"/>
          <a:stretch>
            <a:fillRect/>
          </a:stretch>
        </p:blipFill>
        <p:spPr>
          <a:xfrm>
            <a:off x="1058086" y="1000125"/>
            <a:ext cx="7113554" cy="51117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r>
              <a:rPr lang="en-US" dirty="0" err="1" smtClean="0"/>
              <a:t>Pb-Pb</a:t>
            </a:r>
            <a:r>
              <a:rPr lang="en-US" dirty="0" smtClean="0"/>
              <a:t> physics.</a:t>
            </a:r>
          </a:p>
          <a:p>
            <a:endParaRPr lang="en-US" dirty="0" smtClean="0"/>
          </a:p>
          <a:p>
            <a:r>
              <a:rPr lang="en-US" dirty="0" smtClean="0"/>
              <a:t>Pending:</a:t>
            </a:r>
          </a:p>
          <a:p>
            <a:pPr lvl="1"/>
            <a:r>
              <a:rPr lang="en-US" dirty="0" smtClean="0"/>
              <a:t>Some optional transverse damper work: see list from Wolfgang.</a:t>
            </a:r>
          </a:p>
          <a:p>
            <a:r>
              <a:rPr lang="en-GB" sz="2400" dirty="0" smtClean="0"/>
              <a:t>Access:</a:t>
            </a:r>
          </a:p>
          <a:p>
            <a:pPr lvl="1"/>
            <a:r>
              <a:rPr lang="en-GB" sz="1800" dirty="0" smtClean="0"/>
              <a:t>Installation of four BLMs for IP2 Aperture checks (4hours)</a:t>
            </a:r>
          </a:p>
          <a:p>
            <a:pPr lvl="1"/>
            <a:r>
              <a:rPr lang="en-GB" sz="1600" dirty="0" smtClean="0"/>
              <a:t>CMS !</a:t>
            </a:r>
          </a:p>
          <a:p>
            <a:pPr lvl="1"/>
            <a:r>
              <a:rPr lang="en-GB" sz="1600" dirty="0" smtClean="0"/>
              <a:t>EPC </a:t>
            </a:r>
            <a:r>
              <a:rPr lang="en-US" sz="1600" dirty="0" smtClean="0"/>
              <a:t>60A corrector (RCBCV10.R3B1)</a:t>
            </a:r>
            <a:endParaRPr lang="en-GB" sz="1600" dirty="0" smtClean="0"/>
          </a:p>
          <a:p>
            <a:pPr lvl="1"/>
            <a:r>
              <a:rPr lang="en-GB" sz="1600" dirty="0" smtClean="0"/>
              <a:t>Some ADT work</a:t>
            </a:r>
          </a:p>
          <a:p>
            <a:pPr lvl="1"/>
            <a:r>
              <a:rPr lang="en-GB" sz="1600" dirty="0" smtClean="0"/>
              <a:t>RF </a:t>
            </a:r>
            <a:r>
              <a:rPr lang="en-US" sz="1600" dirty="0" smtClean="0"/>
              <a:t>7B1 klystron </a:t>
            </a:r>
            <a:endParaRPr lang="en-GB" sz="1600" dirty="0" smtClean="0"/>
          </a:p>
          <a:p>
            <a:pPr>
              <a:buNone/>
            </a:pP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Ahead</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extLst>
      <p:ext uri="{BB962C8B-B14F-4D97-AF65-F5344CB8AC3E}">
        <p14:creationId xmlns:p14="http://schemas.microsoft.com/office/powerpoint/2010/main" xmlns="" val="359683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0940" y="764630"/>
            <a:ext cx="8661660" cy="5111750"/>
          </a:xfrm>
        </p:spPr>
        <p:txBody>
          <a:bodyPr/>
          <a:lstStyle/>
          <a:p>
            <a:r>
              <a:rPr lang="en-US" dirty="0" smtClean="0"/>
              <a:t>To avoid the risking a serious impact to the SPS and LHC's ion program, the decision has been taken to </a:t>
            </a:r>
            <a:r>
              <a:rPr lang="en-US" b="1" u="sng" dirty="0" smtClean="0"/>
              <a:t>stop pulsing the faulty PS proton injection septum</a:t>
            </a:r>
            <a:r>
              <a:rPr lang="en-US" dirty="0" smtClean="0"/>
              <a:t>. </a:t>
            </a:r>
            <a:r>
              <a:rPr lang="en-US" dirty="0" smtClean="0"/>
              <a:t>This means the end of the 2011 physics run for all non-LHC protons users (except ISOLDE).</a:t>
            </a:r>
          </a:p>
          <a:p>
            <a:r>
              <a:rPr lang="en-US" dirty="0" smtClean="0"/>
              <a:t>The LHC would have only needed protons for a continuation of the proton-lead study. The possibility of moving further tests to the week of 5th December when the bulk of the ion run was over has been considered. This would mean restarting the proton source, LINAC2, and booster, which are due to start their test and maintenance programs on Monday 21st November.</a:t>
            </a:r>
          </a:p>
          <a:p>
            <a:r>
              <a:rPr lang="en-US" dirty="0" smtClean="0"/>
              <a:t>A </a:t>
            </a:r>
            <a:r>
              <a:rPr lang="en-US" b="1" u="sng" dirty="0" smtClean="0"/>
              <a:t>restart would be decidedly non trivial and would have an impact on the restart in 2012</a:t>
            </a:r>
            <a:r>
              <a:rPr lang="en-US" dirty="0" smtClean="0"/>
              <a:t>. It has therefore been decided not to pursue this possibility.</a:t>
            </a:r>
          </a:p>
          <a:p>
            <a:endParaRPr lang="en-US" dirty="0"/>
          </a:p>
        </p:txBody>
      </p:sp>
      <p:sp>
        <p:nvSpPr>
          <p:cNvPr id="3" name="Title 2"/>
          <p:cNvSpPr>
            <a:spLocks noGrp="1"/>
          </p:cNvSpPr>
          <p:nvPr>
            <p:ph type="title"/>
          </p:nvPr>
        </p:nvSpPr>
        <p:spPr/>
        <p:txBody>
          <a:bodyPr/>
          <a:lstStyle/>
          <a:p>
            <a:r>
              <a:rPr lang="en-US" dirty="0" smtClean="0"/>
              <a:t>Decision on p-beam (Mike Lamont)</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r>
              <a:rPr lang="en-US" sz="2000" dirty="0" smtClean="0"/>
              <a:t>problem on dump kicker B1, one switch is dying and may need to be exchanged. </a:t>
            </a:r>
          </a:p>
          <a:p>
            <a:r>
              <a:rPr lang="en-US" sz="2000" dirty="0" smtClean="0"/>
              <a:t>It has been masked for the time being to allow to go in physics</a:t>
            </a:r>
          </a:p>
          <a:p>
            <a:pPr lvl="1"/>
            <a:r>
              <a:rPr lang="en-US" sz="1800" dirty="0" smtClean="0"/>
              <a:t>Missing re-trigger signals from switch A: RTB1 Principal A &amp; RTB2 Principal A. </a:t>
            </a:r>
          </a:p>
          <a:p>
            <a:pPr lvl="1"/>
            <a:r>
              <a:rPr lang="en-US" sz="1800" dirty="0" smtClean="0"/>
              <a:t>These 2 signals are coming from PUs located at the bottom of the capacitive part of the Switch A bleeding circuit (same signal measured by the 2 different PUs and sent to the 2 re-trigger lines). Detection system checks that the amplitude of the signal and the duration of the signal are above predefined limits. If one of the 2 conditions is not fulfilled the result of the analysis is false. </a:t>
            </a:r>
          </a:p>
          <a:p>
            <a:pPr lvl="1"/>
            <a:r>
              <a:rPr lang="en-US" sz="1800" dirty="0" smtClean="0"/>
              <a:t>Both signals have been missing simultaneously for the first dump at 450GeV after a 3500GeV coast. Signals were correct for the dump at 3500GeV. Clear indication that the switch A is not anymore within nominal operation conditions (Higher leakage current noticed since 12/11). </a:t>
            </a:r>
          </a:p>
          <a:p>
            <a:pPr lvl="1"/>
            <a:r>
              <a:rPr lang="en-US" sz="1800" dirty="0" smtClean="0"/>
              <a:t>In agreement with CCC, interlocks S708 and S724 have been masked for the time being. An issue has been created in the MPP tracking system. </a:t>
            </a:r>
          </a:p>
          <a:p>
            <a:pPr lvl="1"/>
            <a:r>
              <a:rPr lang="en-US" sz="1800" dirty="0" err="1" smtClean="0"/>
              <a:t>Indepth</a:t>
            </a:r>
            <a:r>
              <a:rPr lang="en-US" sz="1800" dirty="0" smtClean="0"/>
              <a:t> analysis ongoing and possibility to replace the switch or the generator is under consideration. </a:t>
            </a:r>
            <a:br>
              <a:rPr lang="en-US" sz="1800" dirty="0" smtClean="0"/>
            </a:br>
            <a:endParaRPr lang="en-US" sz="1800" dirty="0"/>
          </a:p>
        </p:txBody>
      </p:sp>
      <p:sp>
        <p:nvSpPr>
          <p:cNvPr id="3" name="Title 2"/>
          <p:cNvSpPr>
            <a:spLocks noGrp="1"/>
          </p:cNvSpPr>
          <p:nvPr>
            <p:ph type="title"/>
          </p:nvPr>
        </p:nvSpPr>
        <p:spPr/>
        <p:txBody>
          <a:bodyPr/>
          <a:lstStyle/>
          <a:p>
            <a:r>
              <a:rPr lang="en-US" dirty="0" smtClean="0"/>
              <a:t>Problem dump kicker (E. </a:t>
            </a:r>
            <a:r>
              <a:rPr lang="en-US" dirty="0" err="1" smtClean="0"/>
              <a:t>Carlier</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Fill #2301</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1025" name="Picture 1" descr="https://ab-dep-op-elogbook.web.cern.ch/ab-dep-op-elogbook/elogbook/secure/attach.php?attachId=1215395&amp;type=png&amp;fname=20111117125701.png"/>
          <p:cNvPicPr>
            <a:picLocks noChangeAspect="1" noChangeArrowheads="1"/>
          </p:cNvPicPr>
          <p:nvPr/>
        </p:nvPicPr>
        <p:blipFill>
          <a:blip r:embed="rId2" cstate="print"/>
          <a:srcRect/>
          <a:stretch>
            <a:fillRect/>
          </a:stretch>
        </p:blipFill>
        <p:spPr bwMode="auto">
          <a:xfrm>
            <a:off x="1115520" y="692620"/>
            <a:ext cx="6966990" cy="589826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390" y="764630"/>
            <a:ext cx="8785220" cy="5760800"/>
          </a:xfrm>
        </p:spPr>
        <p:txBody>
          <a:bodyPr/>
          <a:lstStyle/>
          <a:p>
            <a:pPr lvl="0"/>
            <a:r>
              <a:rPr lang="en-US" dirty="0" smtClean="0"/>
              <a:t>12:56 </a:t>
            </a:r>
            <a:r>
              <a:rPr lang="en-US" b="1" u="sng" dirty="0" smtClean="0"/>
              <a:t>Stable beams.</a:t>
            </a:r>
            <a:r>
              <a:rPr lang="en-US" dirty="0" smtClean="0"/>
              <a:t> Fill #2301.</a:t>
            </a:r>
          </a:p>
          <a:p>
            <a:pPr lvl="1"/>
            <a:r>
              <a:rPr lang="en-US" dirty="0" smtClean="0"/>
              <a:t>13:47 Changed the settings on the acquisitions for the BQMLHC so that the pattern for ring 2 is not detected incorrectly at the flat top (so far at times the last batch was detected 1 bucket aside). The acquisition was always ok at the flat bottom, where it is vital...</a:t>
            </a:r>
          </a:p>
          <a:p>
            <a:pPr lvl="1"/>
            <a:r>
              <a:rPr lang="en-US" dirty="0" smtClean="0"/>
              <a:t>18:46 change the target length for the blow up from 1.05E-9 to 1.25e-9 for both beams. We will have longer bunches for the next ramp.</a:t>
            </a:r>
          </a:p>
          <a:p>
            <a:pPr lvl="1"/>
            <a:r>
              <a:rPr lang="en-US" dirty="0" smtClean="0"/>
              <a:t>19:22 Ramp down </a:t>
            </a:r>
            <a:r>
              <a:rPr lang="en-US" dirty="0" err="1" smtClean="0"/>
              <a:t>undulators</a:t>
            </a:r>
            <a:r>
              <a:rPr lang="en-US" dirty="0" smtClean="0"/>
              <a:t> for BSRT tests.</a:t>
            </a:r>
          </a:p>
          <a:p>
            <a:pPr lvl="0"/>
            <a:r>
              <a:rPr lang="en-US" dirty="0" smtClean="0"/>
              <a:t>19:59 </a:t>
            </a:r>
            <a:r>
              <a:rPr lang="en-US" b="1" u="sng" dirty="0" smtClean="0"/>
              <a:t>Adjust mode</a:t>
            </a:r>
            <a:r>
              <a:rPr lang="en-US" dirty="0" smtClean="0"/>
              <a:t>: end of stable beams. 4.2-4.8ub-1 delivered per experiment. Test of </a:t>
            </a:r>
            <a:r>
              <a:rPr lang="en-US" dirty="0" err="1" smtClean="0"/>
              <a:t>lumi</a:t>
            </a:r>
            <a:r>
              <a:rPr lang="en-US" dirty="0" smtClean="0"/>
              <a:t> scan software changes for 25min. Some bug found -&gt; not yet deployed.</a:t>
            </a:r>
          </a:p>
          <a:p>
            <a:pPr lvl="0"/>
            <a:r>
              <a:rPr lang="en-US" dirty="0" smtClean="0"/>
              <a:t>20:30 Beam dump. CMS access during ramp down and cycle.</a:t>
            </a:r>
          </a:p>
          <a:p>
            <a:pPr lvl="0"/>
            <a:r>
              <a:rPr lang="en-US" dirty="0" smtClean="0"/>
              <a:t>21:08 </a:t>
            </a:r>
            <a:r>
              <a:rPr lang="en-US" dirty="0" err="1" smtClean="0"/>
              <a:t>Undulator</a:t>
            </a:r>
            <a:r>
              <a:rPr lang="en-US" dirty="0" smtClean="0"/>
              <a:t> is back on.</a:t>
            </a:r>
          </a:p>
          <a:p>
            <a:r>
              <a:rPr lang="en-US" dirty="0" smtClean="0"/>
              <a:t>23:41 Ramp.</a:t>
            </a:r>
          </a:p>
        </p:txBody>
      </p:sp>
      <p:sp>
        <p:nvSpPr>
          <p:cNvPr id="3" name="Title 2"/>
          <p:cNvSpPr>
            <a:spLocks noGrp="1"/>
          </p:cNvSpPr>
          <p:nvPr>
            <p:ph type="title"/>
          </p:nvPr>
        </p:nvSpPr>
        <p:spPr/>
        <p:txBody>
          <a:bodyPr/>
          <a:lstStyle/>
          <a:p>
            <a:r>
              <a:rPr lang="de-DE" dirty="0" smtClean="0"/>
              <a:t>Thu 17.11.11</a:t>
            </a:r>
            <a:endParaRPr lang="de-DE" sz="2000"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dirty="0" smtClean="0"/>
              <a:t>LHC morning report</a:t>
            </a:r>
            <a:endParaRPr lang="en-US" dirty="0"/>
          </a:p>
        </p:txBody>
      </p:sp>
    </p:spTree>
    <p:extLst>
      <p:ext uri="{BB962C8B-B14F-4D97-AF65-F5344CB8AC3E}">
        <p14:creationId xmlns:p14="http://schemas.microsoft.com/office/powerpoint/2010/main" xmlns="" val="81620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00:35 </a:t>
            </a:r>
            <a:r>
              <a:rPr lang="en-US" b="1" u="sng" dirty="0" smtClean="0"/>
              <a:t>Stable beams</a:t>
            </a:r>
            <a:r>
              <a:rPr lang="en-US" dirty="0" smtClean="0"/>
              <a:t>. Fill #2302.</a:t>
            </a:r>
          </a:p>
          <a:p>
            <a:r>
              <a:rPr lang="en-US" dirty="0" smtClean="0"/>
              <a:t>06:07 Beam dump by RF temperature interlock (HOM 4B2). </a:t>
            </a:r>
            <a:endParaRPr lang="en-US" dirty="0" smtClean="0"/>
          </a:p>
          <a:p>
            <a:r>
              <a:rPr lang="en-US" dirty="0" smtClean="0"/>
              <a:t>Total </a:t>
            </a:r>
            <a:r>
              <a:rPr lang="en-US" dirty="0" smtClean="0"/>
              <a:t>delivered </a:t>
            </a:r>
            <a:r>
              <a:rPr lang="en-US" dirty="0" err="1" smtClean="0"/>
              <a:t>Pb-Pb</a:t>
            </a:r>
            <a:r>
              <a:rPr lang="en-US" dirty="0" smtClean="0"/>
              <a:t> </a:t>
            </a:r>
            <a:r>
              <a:rPr lang="en-US" dirty="0" err="1" smtClean="0"/>
              <a:t>lumi</a:t>
            </a:r>
            <a:r>
              <a:rPr lang="en-US" dirty="0" smtClean="0"/>
              <a:t> in 2011 reached 19.6 </a:t>
            </a:r>
            <a:r>
              <a:rPr lang="en-US" dirty="0" smtClean="0">
                <a:latin typeface="Symbol" pitchFamily="18" charset="2"/>
              </a:rPr>
              <a:t>m</a:t>
            </a:r>
            <a:r>
              <a:rPr lang="en-US" dirty="0" smtClean="0"/>
              <a:t>b</a:t>
            </a:r>
            <a:r>
              <a:rPr lang="en-US" baseline="30000" dirty="0" smtClean="0"/>
              <a:t>-1</a:t>
            </a:r>
            <a:r>
              <a:rPr lang="en-US" dirty="0" smtClean="0"/>
              <a:t> </a:t>
            </a:r>
            <a:r>
              <a:rPr lang="en-US" dirty="0" smtClean="0"/>
              <a:t>in ATLAS.</a:t>
            </a:r>
            <a:endParaRPr lang="en-US" dirty="0"/>
          </a:p>
        </p:txBody>
      </p:sp>
      <p:sp>
        <p:nvSpPr>
          <p:cNvPr id="3" name="Title 2"/>
          <p:cNvSpPr>
            <a:spLocks noGrp="1"/>
          </p:cNvSpPr>
          <p:nvPr>
            <p:ph type="title"/>
          </p:nvPr>
        </p:nvSpPr>
        <p:spPr/>
        <p:txBody>
          <a:bodyPr/>
          <a:lstStyle/>
          <a:p>
            <a:r>
              <a:rPr lang="en-US" dirty="0" smtClean="0"/>
              <a:t>Fri 18.11.11</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Successfully in ion </a:t>
            </a:r>
            <a:r>
              <a:rPr lang="en-US" dirty="0" err="1" smtClean="0"/>
              <a:t>lumi</a:t>
            </a:r>
            <a:r>
              <a:rPr lang="en-US" dirty="0" smtClean="0"/>
              <a:t> production…</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24578" name="Picture 2" descr="http://cs-ccr-www3.cern.ch/vistar_capture/lhc3.png?0.9509077853662258"/>
          <p:cNvPicPr>
            <a:picLocks noChangeAspect="1" noChangeArrowheads="1"/>
          </p:cNvPicPr>
          <p:nvPr/>
        </p:nvPicPr>
        <p:blipFill>
          <a:blip r:embed="rId2" cstate="print"/>
          <a:srcRect/>
          <a:stretch>
            <a:fillRect/>
          </a:stretch>
        </p:blipFill>
        <p:spPr bwMode="auto">
          <a:xfrm>
            <a:off x="683460" y="743390"/>
            <a:ext cx="7613373" cy="571003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Turn-around</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25602" name="Picture 2" descr="http://cs-ccr-www3.cern.ch/vistar_capture/lhc1.png?0.31695879466380633"/>
          <p:cNvPicPr>
            <a:picLocks noChangeAspect="1" noChangeArrowheads="1"/>
          </p:cNvPicPr>
          <p:nvPr/>
        </p:nvPicPr>
        <p:blipFill>
          <a:blip r:embed="rId2" cstate="print"/>
          <a:srcRect/>
          <a:stretch>
            <a:fillRect/>
          </a:stretch>
        </p:blipFill>
        <p:spPr bwMode="auto">
          <a:xfrm>
            <a:off x="1043510" y="764630"/>
            <a:ext cx="7209435" cy="54070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Successfully in ion </a:t>
            </a:r>
            <a:r>
              <a:rPr lang="en-US" dirty="0" err="1" smtClean="0"/>
              <a:t>lumi</a:t>
            </a:r>
            <a:r>
              <a:rPr lang="en-US" dirty="0" smtClean="0"/>
              <a:t> production…</a:t>
            </a:r>
            <a:endParaRPr lang="en-US" dirty="0"/>
          </a:p>
        </p:txBody>
      </p:sp>
      <p:sp>
        <p:nvSpPr>
          <p:cNvPr id="4" name="Date Placeholder 3"/>
          <p:cNvSpPr>
            <a:spLocks noGrp="1"/>
          </p:cNvSpPr>
          <p:nvPr>
            <p:ph type="dt" sz="half" idx="10"/>
          </p:nvPr>
        </p:nvSpPr>
        <p:spPr/>
        <p:txBody>
          <a:bodyPr/>
          <a:lstStyle/>
          <a:p>
            <a:pPr>
              <a:defRPr/>
            </a:pPr>
            <a:r>
              <a:rPr lang="en-US" smtClean="0"/>
              <a:t>16-11-11</a:t>
            </a:r>
            <a:endParaRPr lang="en-US" dirty="0"/>
          </a:p>
        </p:txBody>
      </p:sp>
      <p:sp>
        <p:nvSpPr>
          <p:cNvPr id="5" name="Footer Placeholder 4"/>
          <p:cNvSpPr>
            <a:spLocks noGrp="1"/>
          </p:cNvSpPr>
          <p:nvPr>
            <p:ph type="ftr" sz="quarter" idx="12"/>
          </p:nvPr>
        </p:nvSpPr>
        <p:spPr/>
        <p:txBody>
          <a:bodyPr/>
          <a:lstStyle/>
          <a:p>
            <a:pPr>
              <a:defRPr/>
            </a:pPr>
            <a:r>
              <a:rPr lang="en-US" smtClean="0"/>
              <a:t>LHC morning report</a:t>
            </a:r>
            <a:endParaRPr lang="en-US" dirty="0"/>
          </a:p>
        </p:txBody>
      </p:sp>
      <p:pic>
        <p:nvPicPr>
          <p:cNvPr id="1026" name="Picture 2" descr="http://cs-ccr-www3.cern.ch/vistar_capture/lhc3.png?0.31118944350613114"/>
          <p:cNvPicPr>
            <a:picLocks noChangeAspect="1" noChangeArrowheads="1"/>
          </p:cNvPicPr>
          <p:nvPr/>
        </p:nvPicPr>
        <p:blipFill>
          <a:blip r:embed="rId2" cstate="print"/>
          <a:srcRect/>
          <a:stretch>
            <a:fillRect/>
          </a:stretch>
        </p:blipFill>
        <p:spPr bwMode="auto">
          <a:xfrm>
            <a:off x="467430" y="692620"/>
            <a:ext cx="7849090" cy="5886818"/>
          </a:xfrm>
          <a:prstGeom prst="rect">
            <a:avLst/>
          </a:prstGeom>
          <a:noFill/>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48268</TotalTime>
  <Words>791</Words>
  <Application>Microsoft Office PowerPoint</Application>
  <PresentationFormat>On-screen Show (4:3)</PresentationFormat>
  <Paragraphs>71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Thu 17.11.11</vt:lpstr>
      <vt:lpstr>Decision on p-beam (Mike Lamont)</vt:lpstr>
      <vt:lpstr>Problem dump kicker (E. Carlier)</vt:lpstr>
      <vt:lpstr>Fill #2301</vt:lpstr>
      <vt:lpstr>Thu 17.11.11</vt:lpstr>
      <vt:lpstr>Fri 18.11.11</vt:lpstr>
      <vt:lpstr>Successfully in ion lumi production…</vt:lpstr>
      <vt:lpstr>Turn-around</vt:lpstr>
      <vt:lpstr>Successfully in ion lumi production…</vt:lpstr>
      <vt:lpstr>Integrated Pb-Pb 2011 (ATLAS)</vt:lpstr>
      <vt:lpstr>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2172</cp:revision>
  <dcterms:created xsi:type="dcterms:W3CDTF">2010-10-13T07:44:28Z</dcterms:created>
  <dcterms:modified xsi:type="dcterms:W3CDTF">2011-11-18T07:27:14Z</dcterms:modified>
</cp:coreProperties>
</file>