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84" r:id="rId1"/>
  </p:sldMasterIdLst>
  <p:notesMasterIdLst>
    <p:notesMasterId r:id="rId13"/>
  </p:notesMasterIdLst>
  <p:handoutMasterIdLst>
    <p:handoutMasterId r:id="rId14"/>
  </p:handoutMasterIdLst>
  <p:sldIdLst>
    <p:sldId id="540" r:id="rId2"/>
    <p:sldId id="541" r:id="rId3"/>
    <p:sldId id="543" r:id="rId4"/>
    <p:sldId id="544" r:id="rId5"/>
    <p:sldId id="545" r:id="rId6"/>
    <p:sldId id="542" r:id="rId7"/>
    <p:sldId id="547" r:id="rId8"/>
    <p:sldId id="548" r:id="rId9"/>
    <p:sldId id="549" r:id="rId10"/>
    <p:sldId id="550" r:id="rId11"/>
    <p:sldId id="546" r:id="rId12"/>
  </p:sldIdLst>
  <p:sldSz cx="9144000" cy="6858000" type="screen4x3"/>
  <p:notesSz cx="6797675" cy="9928225"/>
  <p:defaultTextStyle>
    <a:defPPr>
      <a:defRPr lang="en-GB"/>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003399"/>
    <a:srgbClr val="006600"/>
    <a:srgbClr val="FE8002"/>
    <a:srgbClr val="FD5C03"/>
    <a:srgbClr val="8C8C8C"/>
    <a:srgbClr val="02D002"/>
    <a:srgbClr val="99FF66"/>
    <a:srgbClr val="FF9999"/>
    <a:srgbClr val="8C9D2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4028" autoAdjust="0"/>
    <p:restoredTop sz="97954" autoAdjust="0"/>
  </p:normalViewPr>
  <p:slideViewPr>
    <p:cSldViewPr snapToObjects="1">
      <p:cViewPr>
        <p:scale>
          <a:sx n="80" d="100"/>
          <a:sy n="80" d="100"/>
        </p:scale>
        <p:origin x="-197" y="-67"/>
      </p:cViewPr>
      <p:guideLst>
        <p:guide orient="horz" pos="28"/>
        <p:guide pos="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 d="100"/>
        <a:sy n="3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Arial" charset="0"/>
              </a:defRPr>
            </a:lvl1pPr>
          </a:lstStyle>
          <a:p>
            <a:pPr>
              <a:defRPr/>
            </a:pPr>
            <a:fld id="{226CFEE5-E694-4D75-B600-43F31FF6BBFA}" type="datetimeFigureOut">
              <a:rPr lang="en-US"/>
              <a:pPr>
                <a:defRPr/>
              </a:pPr>
              <a:t>10/29/2011</a:t>
            </a:fld>
            <a:endParaRPr lang="en-US"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atin typeface="Arial" charset="0"/>
              </a:defRPr>
            </a:lvl1pPr>
          </a:lstStyle>
          <a:p>
            <a:pPr>
              <a:defRPr/>
            </a:pPr>
            <a:fld id="{98BD28E1-838A-4D4B-811C-2658FD1F64B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defTabSz="927100">
              <a:defRPr sz="1200">
                <a:latin typeface="Arial" charset="0"/>
              </a:defRPr>
            </a:lvl1pPr>
          </a:lstStyle>
          <a:p>
            <a:pPr>
              <a:defRPr/>
            </a:pPr>
            <a:endParaRPr lang="en-GB"/>
          </a:p>
        </p:txBody>
      </p:sp>
      <p:sp>
        <p:nvSpPr>
          <p:cNvPr id="307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r" defTabSz="927100">
              <a:defRPr sz="1200">
                <a:latin typeface="Arial" charset="0"/>
              </a:defRPr>
            </a:lvl1pPr>
          </a:lstStyle>
          <a:p>
            <a:pPr>
              <a:defRPr/>
            </a:pPr>
            <a:endParaRPr lang="en-GB"/>
          </a:p>
        </p:txBody>
      </p:sp>
      <p:sp>
        <p:nvSpPr>
          <p:cNvPr id="45060"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9450" y="4714875"/>
            <a:ext cx="5438775" cy="4468813"/>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defTabSz="927100">
              <a:defRPr sz="1200">
                <a:latin typeface="Arial" charset="0"/>
              </a:defRPr>
            </a:lvl1pPr>
          </a:lstStyle>
          <a:p>
            <a:pPr>
              <a:defRPr/>
            </a:pPr>
            <a:endParaRPr lang="en-GB"/>
          </a:p>
        </p:txBody>
      </p:sp>
      <p:sp>
        <p:nvSpPr>
          <p:cNvPr id="3079"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r" defTabSz="927100">
              <a:defRPr sz="1200">
                <a:latin typeface="Arial" charset="0"/>
              </a:defRPr>
            </a:lvl1pPr>
          </a:lstStyle>
          <a:p>
            <a:pPr>
              <a:defRPr/>
            </a:pPr>
            <a:fld id="{47B2CF9C-0117-4802-A492-4949F13F6F21}"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7B2CF9C-0117-4802-A492-4949F13F6F21}" type="slidenum">
              <a:rPr lang="en-GB" smtClean="0"/>
              <a:pPr>
                <a:defRPr/>
              </a:pPr>
              <a:t>1</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Text Box 22"/>
          <p:cNvSpPr txBox="1">
            <a:spLocks noChangeArrowheads="1"/>
          </p:cNvSpPr>
          <p:nvPr userDrawn="1"/>
        </p:nvSpPr>
        <p:spPr bwMode="auto">
          <a:xfrm>
            <a:off x="8039100" y="6507163"/>
            <a:ext cx="1054100" cy="336550"/>
          </a:xfrm>
          <a:prstGeom prst="rect">
            <a:avLst/>
          </a:prstGeom>
          <a:noFill/>
          <a:ln w="9525">
            <a:noFill/>
            <a:miter lim="800000"/>
            <a:headEnd/>
            <a:tailEnd/>
          </a:ln>
          <a:effectLst/>
        </p:spPr>
        <p:txBody>
          <a:bodyPr>
            <a:spAutoFit/>
          </a:bodyPr>
          <a:lstStyle/>
          <a:p>
            <a:pPr algn="r">
              <a:spcBef>
                <a:spcPct val="50000"/>
              </a:spcBef>
              <a:defRPr/>
            </a:pPr>
            <a:fld id="{97089497-6043-4A13-B4D8-5E09838C7E08}" type="slidenum">
              <a:rPr lang="en-US" sz="1600"/>
              <a:pPr algn="r">
                <a:spcBef>
                  <a:spcPct val="50000"/>
                </a:spcBef>
                <a:defRPr/>
              </a:pPr>
              <a:t>‹#›</a:t>
            </a:fld>
            <a:endParaRPr lang="en-US" sz="1600" dirty="0"/>
          </a:p>
        </p:txBody>
      </p:sp>
      <p:sp>
        <p:nvSpPr>
          <p:cNvPr id="8" name="Line 21"/>
          <p:cNvSpPr>
            <a:spLocks noChangeShapeType="1"/>
          </p:cNvSpPr>
          <p:nvPr userDrawn="1"/>
        </p:nvSpPr>
        <p:spPr bwMode="auto">
          <a:xfrm>
            <a:off x="468313" y="6499225"/>
            <a:ext cx="8229600" cy="0"/>
          </a:xfrm>
          <a:prstGeom prst="line">
            <a:avLst/>
          </a:prstGeom>
          <a:noFill/>
          <a:ln w="19050">
            <a:solidFill>
              <a:srgbClr val="003399"/>
            </a:solidFill>
            <a:round/>
            <a:headEnd/>
            <a:tailEnd/>
          </a:ln>
          <a:effectLst/>
        </p:spPr>
        <p:txBody>
          <a:bodyPr/>
          <a:lstStyle/>
          <a:p>
            <a:pPr>
              <a:defRPr/>
            </a:pPr>
            <a:endParaRPr lang="en-US" dirty="0"/>
          </a:p>
        </p:txBody>
      </p:sp>
      <p:sp>
        <p:nvSpPr>
          <p:cNvPr id="266242" name="Rectangle 2"/>
          <p:cNvSpPr>
            <a:spLocks noGrp="1" noChangeArrowheads="1"/>
          </p:cNvSpPr>
          <p:nvPr>
            <p:ph type="subTitle" idx="1"/>
          </p:nvPr>
        </p:nvSpPr>
        <p:spPr>
          <a:xfrm>
            <a:off x="1352550" y="3505200"/>
            <a:ext cx="6400800" cy="2324100"/>
          </a:xfrm>
        </p:spPr>
        <p:txBody>
          <a:bodyPr/>
          <a:lstStyle>
            <a:lvl1pPr>
              <a:defRPr>
                <a:solidFill>
                  <a:schemeClr val="tx1"/>
                </a:solidFill>
              </a:defRPr>
            </a:lvl1pPr>
            <a:lvl2pPr lvl="1">
              <a:defRPr/>
            </a:lvl2pPr>
            <a:lvl3pPr lvl="2">
              <a:defRPr/>
            </a:lvl3pPr>
            <a:lvl4pPr lvl="3">
              <a:defRPr/>
            </a:lvl4pPr>
            <a:lvl5pPr lvl="4">
              <a:defRPr/>
            </a:lvl5pPr>
          </a:lstStyle>
          <a:p>
            <a:r>
              <a:rPr lang="de-CH"/>
              <a:t>Text Level 1 20 Pt. </a:t>
            </a:r>
          </a:p>
          <a:p>
            <a:pPr lvl="1"/>
            <a:r>
              <a:rPr lang="de-CH"/>
              <a:t>Text Level 2 18 Pt.</a:t>
            </a:r>
          </a:p>
          <a:p>
            <a:pPr lvl="2"/>
            <a:r>
              <a:rPr lang="de-CH"/>
              <a:t>Text Level 3 16 Pt.</a:t>
            </a:r>
          </a:p>
          <a:p>
            <a:pPr lvl="3"/>
            <a:r>
              <a:rPr lang="de-CH"/>
              <a:t>Text Level 4 14 Pt.</a:t>
            </a:r>
          </a:p>
          <a:p>
            <a:pPr lvl="4"/>
            <a:r>
              <a:rPr lang="de-CH"/>
              <a:t>Text Level 5 14 Pt.</a:t>
            </a:r>
            <a:endParaRPr lang="en-US"/>
          </a:p>
        </p:txBody>
      </p:sp>
      <p:sp>
        <p:nvSpPr>
          <p:cNvPr id="266246" name="Rectangle 6"/>
          <p:cNvSpPr>
            <a:spLocks noGrp="1" noChangeArrowheads="1"/>
          </p:cNvSpPr>
          <p:nvPr>
            <p:ph type="ctrTitle"/>
          </p:nvPr>
        </p:nvSpPr>
        <p:spPr>
          <a:xfrm>
            <a:off x="685800" y="2019300"/>
            <a:ext cx="7772400" cy="1143000"/>
          </a:xfrm>
        </p:spPr>
        <p:txBody>
          <a:bodyPr/>
          <a:lstStyle>
            <a:lvl1pPr>
              <a:defRPr/>
            </a:lvl1p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sz="2000"/>
            </a:lvl2pPr>
            <a:lvl3pPr>
              <a:defRPr sz="18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785813"/>
            <a:ext cx="8229600" cy="5637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CH" dirty="0" smtClean="0"/>
              <a:t>Text Level 1 20 </a:t>
            </a:r>
            <a:r>
              <a:rPr lang="de-CH" dirty="0" err="1" smtClean="0"/>
              <a:t>Pt</a:t>
            </a:r>
            <a:r>
              <a:rPr lang="de-CH" dirty="0" smtClean="0"/>
              <a:t>. </a:t>
            </a:r>
          </a:p>
          <a:p>
            <a:pPr lvl="1"/>
            <a:r>
              <a:rPr lang="de-CH" dirty="0" smtClean="0"/>
              <a:t>Text Level 2 18 </a:t>
            </a:r>
            <a:r>
              <a:rPr lang="de-CH" dirty="0" err="1" smtClean="0"/>
              <a:t>Pt</a:t>
            </a:r>
            <a:r>
              <a:rPr lang="de-CH" dirty="0" smtClean="0"/>
              <a:t>.</a:t>
            </a:r>
          </a:p>
          <a:p>
            <a:pPr lvl="2"/>
            <a:r>
              <a:rPr lang="de-CH" dirty="0" smtClean="0"/>
              <a:t>Text Level 3 16 </a:t>
            </a:r>
            <a:r>
              <a:rPr lang="de-CH" dirty="0" err="1" smtClean="0"/>
              <a:t>Pt</a:t>
            </a:r>
            <a:r>
              <a:rPr lang="de-CH" dirty="0" smtClean="0"/>
              <a:t>.</a:t>
            </a:r>
          </a:p>
          <a:p>
            <a:pPr lvl="3"/>
            <a:r>
              <a:rPr lang="de-CH" dirty="0" smtClean="0"/>
              <a:t>Text Level 4 14 </a:t>
            </a:r>
            <a:r>
              <a:rPr lang="de-CH" dirty="0" err="1" smtClean="0"/>
              <a:t>Pt</a:t>
            </a:r>
            <a:r>
              <a:rPr lang="de-CH" dirty="0" smtClean="0"/>
              <a:t>.</a:t>
            </a:r>
          </a:p>
          <a:p>
            <a:pPr lvl="4"/>
            <a:r>
              <a:rPr lang="de-CH" dirty="0" smtClean="0"/>
              <a:t>Text Level 5 14 </a:t>
            </a:r>
            <a:r>
              <a:rPr lang="de-CH" dirty="0" err="1" smtClean="0"/>
              <a:t>Pt</a:t>
            </a:r>
            <a:r>
              <a:rPr lang="de-CH" dirty="0" smtClean="0"/>
              <a:t>.</a:t>
            </a:r>
            <a:endParaRPr lang="en-US" dirty="0" smtClean="0"/>
          </a:p>
        </p:txBody>
      </p:sp>
      <p:sp>
        <p:nvSpPr>
          <p:cNvPr id="1035" name="Text Box 11"/>
          <p:cNvSpPr txBox="1">
            <a:spLocks noChangeArrowheads="1"/>
          </p:cNvSpPr>
          <p:nvPr/>
        </p:nvSpPr>
        <p:spPr bwMode="auto">
          <a:xfrm>
            <a:off x="2209800" y="6556375"/>
            <a:ext cx="4648200" cy="292388"/>
          </a:xfrm>
          <a:prstGeom prst="rect">
            <a:avLst/>
          </a:prstGeom>
          <a:noFill/>
          <a:ln w="9525">
            <a:noFill/>
            <a:miter lim="800000"/>
            <a:headEnd/>
            <a:tailEnd/>
          </a:ln>
          <a:effectLst/>
        </p:spPr>
        <p:txBody>
          <a:bodyPr>
            <a:spAutoFit/>
          </a:bodyPr>
          <a:lstStyle/>
          <a:p>
            <a:pPr algn="ctr">
              <a:defRPr/>
            </a:pPr>
            <a:r>
              <a:rPr lang="en-US" sz="1300" dirty="0" smtClean="0"/>
              <a:t>2011-10-29</a:t>
            </a:r>
          </a:p>
        </p:txBody>
      </p:sp>
      <p:sp>
        <p:nvSpPr>
          <p:cNvPr id="1040" name="Text Box 16"/>
          <p:cNvSpPr txBox="1">
            <a:spLocks noChangeArrowheads="1"/>
          </p:cNvSpPr>
          <p:nvPr/>
        </p:nvSpPr>
        <p:spPr bwMode="auto">
          <a:xfrm>
            <a:off x="381000" y="6542088"/>
            <a:ext cx="3386138" cy="290512"/>
          </a:xfrm>
          <a:prstGeom prst="rect">
            <a:avLst/>
          </a:prstGeom>
          <a:noFill/>
          <a:ln w="9525">
            <a:noFill/>
            <a:miter lim="800000"/>
            <a:headEnd/>
            <a:tailEnd/>
          </a:ln>
          <a:effectLst/>
        </p:spPr>
        <p:txBody>
          <a:bodyPr>
            <a:spAutoFit/>
          </a:bodyPr>
          <a:lstStyle/>
          <a:p>
            <a:pPr>
              <a:spcBef>
                <a:spcPct val="50000"/>
              </a:spcBef>
              <a:defRPr/>
            </a:pPr>
            <a:r>
              <a:rPr lang="en-US" sz="1300" dirty="0" smtClean="0"/>
              <a:t>LHC</a:t>
            </a:r>
            <a:r>
              <a:rPr lang="en-US" sz="1300" baseline="0" dirty="0" smtClean="0"/>
              <a:t> 9:00 meeting</a:t>
            </a:r>
            <a:endParaRPr lang="en-US" sz="1300" dirty="0"/>
          </a:p>
        </p:txBody>
      </p:sp>
      <p:sp>
        <p:nvSpPr>
          <p:cNvPr id="1042" name="Text Box 18"/>
          <p:cNvSpPr txBox="1">
            <a:spLocks noChangeArrowheads="1"/>
          </p:cNvSpPr>
          <p:nvPr/>
        </p:nvSpPr>
        <p:spPr bwMode="auto">
          <a:xfrm>
            <a:off x="5727700" y="6542088"/>
            <a:ext cx="2667000" cy="290512"/>
          </a:xfrm>
          <a:prstGeom prst="rect">
            <a:avLst/>
          </a:prstGeom>
          <a:noFill/>
          <a:ln w="9525">
            <a:noFill/>
            <a:miter lim="800000"/>
            <a:headEnd/>
            <a:tailEnd/>
          </a:ln>
          <a:effectLst/>
        </p:spPr>
        <p:txBody>
          <a:bodyPr>
            <a:spAutoFit/>
          </a:bodyPr>
          <a:lstStyle/>
          <a:p>
            <a:pPr algn="r">
              <a:spcBef>
                <a:spcPct val="50000"/>
              </a:spcBef>
              <a:defRPr/>
            </a:pPr>
            <a:r>
              <a:rPr lang="en-US" sz="1300" dirty="0" smtClean="0"/>
              <a:t>EBH</a:t>
            </a:r>
            <a:endParaRPr lang="en-US" sz="1300" dirty="0"/>
          </a:p>
        </p:txBody>
      </p:sp>
      <p:sp>
        <p:nvSpPr>
          <p:cNvPr id="1030" name="Rectangle 19"/>
          <p:cNvSpPr>
            <a:spLocks noGrp="1" noChangeArrowheads="1"/>
          </p:cNvSpPr>
          <p:nvPr>
            <p:ph type="title"/>
          </p:nvPr>
        </p:nvSpPr>
        <p:spPr bwMode="auto">
          <a:xfrm>
            <a:off x="463550" y="79375"/>
            <a:ext cx="8218488" cy="622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5" name="Line 21"/>
          <p:cNvSpPr>
            <a:spLocks noChangeShapeType="1"/>
          </p:cNvSpPr>
          <p:nvPr/>
        </p:nvSpPr>
        <p:spPr bwMode="auto">
          <a:xfrm>
            <a:off x="468313" y="6499225"/>
            <a:ext cx="8229600" cy="0"/>
          </a:xfrm>
          <a:prstGeom prst="line">
            <a:avLst/>
          </a:prstGeom>
          <a:noFill/>
          <a:ln w="19050">
            <a:solidFill>
              <a:srgbClr val="003399"/>
            </a:solidFill>
            <a:round/>
            <a:headEnd/>
            <a:tailEnd/>
          </a:ln>
          <a:effectLst/>
        </p:spPr>
        <p:txBody>
          <a:bodyPr/>
          <a:lstStyle/>
          <a:p>
            <a:pPr>
              <a:defRPr/>
            </a:pPr>
            <a:endParaRPr lang="en-US" dirty="0"/>
          </a:p>
        </p:txBody>
      </p:sp>
      <p:sp>
        <p:nvSpPr>
          <p:cNvPr id="1046" name="Text Box 22"/>
          <p:cNvSpPr txBox="1">
            <a:spLocks noChangeArrowheads="1"/>
          </p:cNvSpPr>
          <p:nvPr userDrawn="1"/>
        </p:nvSpPr>
        <p:spPr bwMode="auto">
          <a:xfrm>
            <a:off x="8039100" y="6507163"/>
            <a:ext cx="1054100" cy="336550"/>
          </a:xfrm>
          <a:prstGeom prst="rect">
            <a:avLst/>
          </a:prstGeom>
          <a:noFill/>
          <a:ln w="9525">
            <a:noFill/>
            <a:miter lim="800000"/>
            <a:headEnd/>
            <a:tailEnd/>
          </a:ln>
          <a:effectLst/>
        </p:spPr>
        <p:txBody>
          <a:bodyPr>
            <a:spAutoFit/>
          </a:bodyPr>
          <a:lstStyle/>
          <a:p>
            <a:pPr algn="r">
              <a:spcBef>
                <a:spcPct val="50000"/>
              </a:spcBef>
              <a:defRPr/>
            </a:pPr>
            <a:fld id="{D9D0EF41-8BD5-4BA3-B152-07B4757AE79F}" type="slidenum">
              <a:rPr lang="en-US" sz="1600"/>
              <a:pPr algn="r">
                <a:spcBef>
                  <a:spcPct val="50000"/>
                </a:spcBef>
                <a:defRPr/>
              </a:pPr>
              <a:t>‹#›</a:t>
            </a:fld>
            <a:endParaRPr lang="en-US" sz="1600" dirty="0"/>
          </a:p>
        </p:txBody>
      </p:sp>
      <p:sp>
        <p:nvSpPr>
          <p:cNvPr id="1047" name="Line 23"/>
          <p:cNvSpPr>
            <a:spLocks noChangeShapeType="1"/>
          </p:cNvSpPr>
          <p:nvPr userDrawn="1"/>
        </p:nvSpPr>
        <p:spPr bwMode="auto">
          <a:xfrm>
            <a:off x="458788" y="714375"/>
            <a:ext cx="8229600" cy="0"/>
          </a:xfrm>
          <a:prstGeom prst="line">
            <a:avLst/>
          </a:prstGeom>
          <a:noFill/>
          <a:ln w="19050">
            <a:solidFill>
              <a:srgbClr val="003399"/>
            </a:solidFill>
            <a:round/>
            <a:headEnd/>
            <a:tailEnd/>
          </a:ln>
          <a:effectLst/>
        </p:spPr>
        <p:txBody>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4" r:id="rId2"/>
    <p:sldLayoutId id="2147483815" r:id="rId3"/>
    <p:sldLayoutId id="2147483816" r:id="rId4"/>
  </p:sldLayoutIdLst>
  <p:txStyles>
    <p:titleStyle>
      <a:lvl1pPr algn="l" rtl="0" eaLnBrk="0" fontAlgn="base" hangingPunct="0">
        <a:spcBef>
          <a:spcPct val="0"/>
        </a:spcBef>
        <a:spcAft>
          <a:spcPct val="0"/>
        </a:spcAft>
        <a:defRPr sz="2400" b="1">
          <a:solidFill>
            <a:srgbClr val="003399"/>
          </a:solidFill>
          <a:latin typeface="+mj-lt"/>
          <a:ea typeface="+mj-ea"/>
          <a:cs typeface="+mj-cs"/>
        </a:defRPr>
      </a:lvl1pPr>
      <a:lvl2pPr algn="l" rtl="0" eaLnBrk="0" fontAlgn="base" hangingPunct="0">
        <a:spcBef>
          <a:spcPct val="0"/>
        </a:spcBef>
        <a:spcAft>
          <a:spcPct val="0"/>
        </a:spcAft>
        <a:defRPr sz="2400" b="1">
          <a:solidFill>
            <a:srgbClr val="003399"/>
          </a:solidFill>
          <a:latin typeface="Helvetica" pitchFamily="34" charset="0"/>
        </a:defRPr>
      </a:lvl2pPr>
      <a:lvl3pPr algn="l" rtl="0" eaLnBrk="0" fontAlgn="base" hangingPunct="0">
        <a:spcBef>
          <a:spcPct val="0"/>
        </a:spcBef>
        <a:spcAft>
          <a:spcPct val="0"/>
        </a:spcAft>
        <a:defRPr sz="2400" b="1">
          <a:solidFill>
            <a:srgbClr val="003399"/>
          </a:solidFill>
          <a:latin typeface="Helvetica" pitchFamily="34" charset="0"/>
        </a:defRPr>
      </a:lvl3pPr>
      <a:lvl4pPr algn="l" rtl="0" eaLnBrk="0" fontAlgn="base" hangingPunct="0">
        <a:spcBef>
          <a:spcPct val="0"/>
        </a:spcBef>
        <a:spcAft>
          <a:spcPct val="0"/>
        </a:spcAft>
        <a:defRPr sz="2400" b="1">
          <a:solidFill>
            <a:srgbClr val="003399"/>
          </a:solidFill>
          <a:latin typeface="Helvetica" pitchFamily="34" charset="0"/>
        </a:defRPr>
      </a:lvl4pPr>
      <a:lvl5pPr algn="l" rtl="0" eaLnBrk="0" fontAlgn="base" hangingPunct="0">
        <a:spcBef>
          <a:spcPct val="0"/>
        </a:spcBef>
        <a:spcAft>
          <a:spcPct val="0"/>
        </a:spcAft>
        <a:defRPr sz="2400" b="1">
          <a:solidFill>
            <a:srgbClr val="003399"/>
          </a:solidFill>
          <a:latin typeface="Helvetica" pitchFamily="34" charset="0"/>
        </a:defRPr>
      </a:lvl5pPr>
      <a:lvl6pPr marL="457200" algn="l" rtl="0" eaLnBrk="0" fontAlgn="base" hangingPunct="0">
        <a:spcBef>
          <a:spcPct val="0"/>
        </a:spcBef>
        <a:spcAft>
          <a:spcPct val="0"/>
        </a:spcAft>
        <a:defRPr sz="2400" b="1">
          <a:solidFill>
            <a:srgbClr val="003399"/>
          </a:solidFill>
          <a:latin typeface="Helvetica" pitchFamily="34" charset="0"/>
        </a:defRPr>
      </a:lvl6pPr>
      <a:lvl7pPr marL="914400" algn="l" rtl="0" eaLnBrk="0" fontAlgn="base" hangingPunct="0">
        <a:spcBef>
          <a:spcPct val="0"/>
        </a:spcBef>
        <a:spcAft>
          <a:spcPct val="0"/>
        </a:spcAft>
        <a:defRPr sz="2400" b="1">
          <a:solidFill>
            <a:srgbClr val="003399"/>
          </a:solidFill>
          <a:latin typeface="Helvetica" pitchFamily="34" charset="0"/>
        </a:defRPr>
      </a:lvl7pPr>
      <a:lvl8pPr marL="1371600" algn="l" rtl="0" eaLnBrk="0" fontAlgn="base" hangingPunct="0">
        <a:spcBef>
          <a:spcPct val="0"/>
        </a:spcBef>
        <a:spcAft>
          <a:spcPct val="0"/>
        </a:spcAft>
        <a:defRPr sz="2400" b="1">
          <a:solidFill>
            <a:srgbClr val="003399"/>
          </a:solidFill>
          <a:latin typeface="Helvetica" pitchFamily="34" charset="0"/>
        </a:defRPr>
      </a:lvl8pPr>
      <a:lvl9pPr marL="1828800" algn="l" rtl="0" eaLnBrk="0" fontAlgn="base" hangingPunct="0">
        <a:spcBef>
          <a:spcPct val="0"/>
        </a:spcBef>
        <a:spcAft>
          <a:spcPct val="0"/>
        </a:spcAft>
        <a:defRPr sz="2400" b="1">
          <a:solidFill>
            <a:srgbClr val="003399"/>
          </a:solidFill>
          <a:latin typeface="Helvetica" pitchFamily="34" charset="0"/>
        </a:defRPr>
      </a:lvl9pPr>
    </p:titleStyle>
    <p:bodyStyle>
      <a:lvl1pPr marL="228600" indent="-228600" algn="l" rtl="0" eaLnBrk="0" fontAlgn="base" hangingPunct="0">
        <a:spcBef>
          <a:spcPct val="20000"/>
        </a:spcBef>
        <a:spcAft>
          <a:spcPct val="0"/>
        </a:spcAft>
        <a:buFont typeface="Wingdings" pitchFamily="2" charset="2"/>
        <a:buChar char="§"/>
        <a:defRPr sz="2000">
          <a:solidFill>
            <a:srgbClr val="003399"/>
          </a:solidFill>
          <a:latin typeface="+mn-lt"/>
          <a:ea typeface="+mn-ea"/>
          <a:cs typeface="+mn-cs"/>
        </a:defRPr>
      </a:lvl1pPr>
      <a:lvl2pPr marL="565150" indent="-222250" algn="l" rtl="0" eaLnBrk="0" fontAlgn="base" hangingPunct="0">
        <a:spcBef>
          <a:spcPct val="20000"/>
        </a:spcBef>
        <a:spcAft>
          <a:spcPct val="0"/>
        </a:spcAft>
        <a:buClr>
          <a:schemeClr val="tx1"/>
        </a:buClr>
        <a:buFont typeface="Wingdings" pitchFamily="2" charset="2"/>
        <a:buChar char="§"/>
        <a:defRPr sz="2800">
          <a:solidFill>
            <a:schemeClr val="tx1"/>
          </a:solidFill>
          <a:latin typeface="+mn-lt"/>
        </a:defRPr>
      </a:lvl2pPr>
      <a:lvl3pPr marL="906463" indent="-222250" algn="l" rtl="0" eaLnBrk="0" fontAlgn="base" hangingPunct="0">
        <a:spcBef>
          <a:spcPct val="20000"/>
        </a:spcBef>
        <a:spcAft>
          <a:spcPct val="0"/>
        </a:spcAft>
        <a:buClr>
          <a:schemeClr val="tx1"/>
        </a:buClr>
        <a:buFont typeface="Wingdings" pitchFamily="2" charset="2"/>
        <a:buChar char="§"/>
        <a:defRPr sz="1600">
          <a:solidFill>
            <a:schemeClr val="tx1"/>
          </a:solidFill>
          <a:latin typeface="+mn-lt"/>
        </a:defRPr>
      </a:lvl3pPr>
      <a:lvl4pPr marL="1249363"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4pPr>
      <a:lvl5pPr marL="16017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5pPr>
      <a:lvl6pPr marL="20589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6pPr>
      <a:lvl7pPr marL="25161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7pPr>
      <a:lvl8pPr marL="29733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8pPr>
      <a:lvl9pPr marL="34305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buNone/>
            </a:pPr>
            <a:endParaRPr lang="en-US" sz="2400" dirty="0"/>
          </a:p>
        </p:txBody>
      </p:sp>
      <p:sp>
        <p:nvSpPr>
          <p:cNvPr id="3" name="Title 2"/>
          <p:cNvSpPr>
            <a:spLocks noGrp="1"/>
          </p:cNvSpPr>
          <p:nvPr>
            <p:ph type="ctrTitle"/>
          </p:nvPr>
        </p:nvSpPr>
        <p:spPr/>
        <p:txBody>
          <a:bodyPr/>
          <a:lstStyle/>
          <a:p>
            <a:r>
              <a:rPr lang="en-US" dirty="0" smtClean="0"/>
              <a:t>Friday 28 October 2011</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85813"/>
            <a:ext cx="3538736" cy="5637212"/>
          </a:xfrm>
        </p:spPr>
        <p:txBody>
          <a:bodyPr/>
          <a:lstStyle/>
          <a:p>
            <a:pPr marL="0" indent="0">
              <a:buNone/>
            </a:pPr>
            <a:r>
              <a:rPr lang="en-US" sz="1800" dirty="0" smtClean="0"/>
              <a:t>Preparation for reduced ‘enhanced’ satellites for next physics fill: aim is 1-2% of main bunches</a:t>
            </a:r>
          </a:p>
          <a:p>
            <a:pPr marL="0" indent="0">
              <a:buNone/>
            </a:pPr>
            <a:r>
              <a:rPr lang="en-US" sz="1800" dirty="0" smtClean="0"/>
              <a:t>From Steven Hancock and Thomas Bohl </a:t>
            </a:r>
            <a:endParaRPr lang="en-US" sz="1800" dirty="0"/>
          </a:p>
        </p:txBody>
      </p:sp>
      <p:sp>
        <p:nvSpPr>
          <p:cNvPr id="3" name="Title 2"/>
          <p:cNvSpPr>
            <a:spLocks noGrp="1"/>
          </p:cNvSpPr>
          <p:nvPr>
            <p:ph type="title"/>
          </p:nvPr>
        </p:nvSpPr>
        <p:spPr/>
        <p:txBody>
          <a:bodyPr/>
          <a:lstStyle/>
          <a:p>
            <a:endParaRPr lang="en-US"/>
          </a:p>
        </p:txBody>
      </p:sp>
      <p:pic>
        <p:nvPicPr>
          <p:cNvPr id="6146" name="Picture 2" descr="\\cern.ch\dfs\Users\e\eholzer\Desktop\tmp\h20111028_002.jpg"/>
          <p:cNvPicPr>
            <a:picLocks noChangeAspect="1" noChangeArrowheads="1"/>
          </p:cNvPicPr>
          <p:nvPr/>
        </p:nvPicPr>
        <p:blipFill>
          <a:blip r:embed="rId2" cstate="print"/>
          <a:srcRect/>
          <a:stretch>
            <a:fillRect/>
          </a:stretch>
        </p:blipFill>
        <p:spPr bwMode="auto">
          <a:xfrm>
            <a:off x="3995936" y="79375"/>
            <a:ext cx="4945162" cy="3708872"/>
          </a:xfrm>
          <a:prstGeom prst="rect">
            <a:avLst/>
          </a:prstGeom>
          <a:noFill/>
        </p:spPr>
      </p:pic>
      <p:pic>
        <p:nvPicPr>
          <p:cNvPr id="6147" name="Picture 3" descr="\\cern.ch\dfs\Users\e\eholzer\Desktop\tmp\h20111028_001.jpg"/>
          <p:cNvPicPr>
            <a:picLocks noChangeAspect="1" noChangeArrowheads="1"/>
          </p:cNvPicPr>
          <p:nvPr/>
        </p:nvPicPr>
        <p:blipFill>
          <a:blip r:embed="rId3" cstate="print"/>
          <a:srcRect/>
          <a:stretch>
            <a:fillRect/>
          </a:stretch>
        </p:blipFill>
        <p:spPr bwMode="auto">
          <a:xfrm>
            <a:off x="34925" y="3132032"/>
            <a:ext cx="4967957" cy="372596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438" y="785813"/>
            <a:ext cx="8229600" cy="5637212"/>
          </a:xfrm>
        </p:spPr>
        <p:txBody>
          <a:bodyPr/>
          <a:lstStyle/>
          <a:p>
            <a:r>
              <a:rPr lang="en-US" dirty="0" err="1" smtClean="0">
                <a:solidFill>
                  <a:schemeClr val="accent6">
                    <a:lumMod val="75000"/>
                  </a:schemeClr>
                </a:solidFill>
              </a:rPr>
              <a:t>Cryo</a:t>
            </a:r>
            <a:r>
              <a:rPr lang="en-US" dirty="0" smtClean="0">
                <a:solidFill>
                  <a:schemeClr val="accent6">
                    <a:lumMod val="75000"/>
                  </a:schemeClr>
                </a:solidFill>
              </a:rPr>
              <a:t> back estimated 10:00-11:00</a:t>
            </a:r>
          </a:p>
          <a:p>
            <a:r>
              <a:rPr lang="en-US" dirty="0" smtClean="0">
                <a:solidFill>
                  <a:schemeClr val="accent6">
                    <a:lumMod val="75000"/>
                  </a:schemeClr>
                </a:solidFill>
              </a:rPr>
              <a:t>Saturday </a:t>
            </a:r>
            <a:r>
              <a:rPr lang="en-US" dirty="0" smtClean="0">
                <a:solidFill>
                  <a:schemeClr val="accent6">
                    <a:lumMod val="75000"/>
                  </a:schemeClr>
                </a:solidFill>
              </a:rPr>
              <a:t>continuation of: preparations for ion run using proton pilot beams</a:t>
            </a:r>
          </a:p>
          <a:p>
            <a:pPr lvl="1"/>
            <a:r>
              <a:rPr lang="en-US" sz="1800" dirty="0" smtClean="0"/>
              <a:t>Second ramp for ALICE squeeze to 1.0 m</a:t>
            </a:r>
          </a:p>
          <a:p>
            <a:pPr lvl="1"/>
            <a:r>
              <a:rPr lang="en-US" sz="1800" dirty="0" smtClean="0"/>
              <a:t>Aperture measurement</a:t>
            </a:r>
          </a:p>
          <a:p>
            <a:pPr lvl="1"/>
            <a:r>
              <a:rPr lang="en-US" sz="1800" dirty="0" smtClean="0"/>
              <a:t>Checking/setting injection orbit</a:t>
            </a:r>
          </a:p>
          <a:p>
            <a:r>
              <a:rPr lang="en-US" dirty="0" smtClean="0"/>
              <a:t>Afterwards approximately 2 hours of ADT validation</a:t>
            </a:r>
          </a:p>
          <a:p>
            <a:r>
              <a:rPr lang="en-US" dirty="0" smtClean="0">
                <a:solidFill>
                  <a:schemeClr val="accent6">
                    <a:lumMod val="75000"/>
                  </a:schemeClr>
                </a:solidFill>
              </a:rPr>
              <a:t>Then till </a:t>
            </a:r>
            <a:r>
              <a:rPr lang="en-US" dirty="0" smtClean="0">
                <a:solidFill>
                  <a:srgbClr val="FF0000"/>
                </a:solidFill>
              </a:rPr>
              <a:t>Sunday 16:00 (End of proton physics 2011) </a:t>
            </a:r>
            <a:r>
              <a:rPr lang="en-US" dirty="0" smtClean="0">
                <a:solidFill>
                  <a:srgbClr val="0070C0"/>
                </a:solidFill>
              </a:rPr>
              <a:t>: Luminosity production</a:t>
            </a:r>
          </a:p>
          <a:p>
            <a:r>
              <a:rPr lang="en-US" dirty="0" smtClean="0">
                <a:solidFill>
                  <a:schemeClr val="accent6">
                    <a:lumMod val="75000"/>
                  </a:schemeClr>
                </a:solidFill>
              </a:rPr>
              <a:t>18:00 Sunday –  6:00 Saturday 5 November: MD block 4</a:t>
            </a:r>
            <a:endParaRPr lang="en-US" sz="1600" dirty="0" smtClean="0"/>
          </a:p>
          <a:p>
            <a:pPr>
              <a:buNone/>
            </a:pPr>
            <a:endParaRPr lang="en-US" sz="1000" dirty="0" smtClean="0"/>
          </a:p>
          <a:p>
            <a:r>
              <a:rPr lang="en-US" dirty="0" smtClean="0"/>
              <a:t>Others:</a:t>
            </a:r>
          </a:p>
          <a:p>
            <a:pPr lvl="1"/>
            <a:r>
              <a:rPr lang="en-US" dirty="0" smtClean="0"/>
              <a:t>Maybe end of fill study reducing the ADT gain (check beam lifetime, </a:t>
            </a:r>
            <a:r>
              <a:rPr lang="en-US" dirty="0" err="1" smtClean="0"/>
              <a:t>emittance</a:t>
            </a:r>
            <a:r>
              <a:rPr lang="en-US" dirty="0" smtClean="0"/>
              <a:t> growth, luminosity lifetime)</a:t>
            </a:r>
          </a:p>
          <a:p>
            <a:pPr lvl="1"/>
            <a:r>
              <a:rPr lang="en-US" dirty="0" smtClean="0"/>
              <a:t>ATLAS requested ~10 minutes at end of fill of beam separation by</a:t>
            </a:r>
          </a:p>
          <a:p>
            <a:pPr lvl="2"/>
            <a:r>
              <a:rPr lang="en-US" dirty="0" smtClean="0"/>
              <a:t>+-3 sigma separation in the vertical plane</a:t>
            </a:r>
          </a:p>
          <a:p>
            <a:pPr lvl="2"/>
            <a:r>
              <a:rPr lang="en-US" dirty="0" smtClean="0"/>
              <a:t>+-1 sigma separation in the horizontal plane</a:t>
            </a:r>
          </a:p>
          <a:p>
            <a:pPr lvl="2"/>
            <a:endParaRPr lang="en-US" dirty="0" smtClean="0"/>
          </a:p>
          <a:p>
            <a:endParaRPr lang="en-US" dirty="0"/>
          </a:p>
        </p:txBody>
      </p:sp>
      <p:sp>
        <p:nvSpPr>
          <p:cNvPr id="3" name="Title 2"/>
          <p:cNvSpPr>
            <a:spLocks noGrp="1"/>
          </p:cNvSpPr>
          <p:nvPr>
            <p:ph type="title"/>
          </p:nvPr>
        </p:nvSpPr>
        <p:spPr/>
        <p:txBody>
          <a:bodyPr/>
          <a:lstStyle/>
          <a:p>
            <a:r>
              <a:rPr lang="en-US" dirty="0" smtClean="0"/>
              <a:t>Outlook</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smtClean="0"/>
              <a:t>8:32 </a:t>
            </a:r>
            <a:r>
              <a:rPr lang="en-US" sz="1800" dirty="0" err="1" smtClean="0"/>
              <a:t>cryo</a:t>
            </a:r>
            <a:r>
              <a:rPr lang="en-US" sz="1800" dirty="0" smtClean="0"/>
              <a:t> conditions S56 and S67 back but QPS problem on MB.B9R1</a:t>
            </a:r>
          </a:p>
          <a:p>
            <a:r>
              <a:rPr lang="en-US" sz="1800" dirty="0" smtClean="0"/>
              <a:t>10:39 Start </a:t>
            </a:r>
            <a:r>
              <a:rPr lang="en-GB" sz="1800" dirty="0" smtClean="0"/>
              <a:t>test of IP2 squeezed optics to 1 m and </a:t>
            </a:r>
            <a:r>
              <a:rPr lang="en-GB" sz="1800" dirty="0" smtClean="0"/>
              <a:t>optics </a:t>
            </a:r>
            <a:r>
              <a:rPr lang="en-GB" sz="1800" dirty="0" smtClean="0"/>
              <a:t>measurements, in preparation of the ion run.</a:t>
            </a:r>
          </a:p>
          <a:p>
            <a:pPr lvl="1"/>
            <a:r>
              <a:rPr lang="en-US" sz="1800" dirty="0" smtClean="0"/>
              <a:t>one pilot per ring</a:t>
            </a:r>
          </a:p>
          <a:p>
            <a:pPr lvl="1"/>
            <a:r>
              <a:rPr lang="en-US" sz="1800" dirty="0" smtClean="0"/>
              <a:t>Keeping the tune feedback with pilot beams was not obvious: Needed to chirp (and therefore impact the damper controls upgrade)</a:t>
            </a:r>
          </a:p>
          <a:p>
            <a:pPr lvl="1"/>
            <a:r>
              <a:rPr lang="en-US" sz="1800" dirty="0" smtClean="0"/>
              <a:t>Coupling correction at several steps of beta*</a:t>
            </a:r>
          </a:p>
          <a:p>
            <a:r>
              <a:rPr lang="en-US" sz="1800" dirty="0" smtClean="0"/>
              <a:t>19:38 on momentum </a:t>
            </a:r>
            <a:r>
              <a:rPr lang="en-US" sz="1800" dirty="0" smtClean="0"/>
              <a:t>beta-beat measurements </a:t>
            </a:r>
            <a:r>
              <a:rPr lang="en-US" sz="1800" dirty="0" smtClean="0"/>
              <a:t>completed</a:t>
            </a:r>
          </a:p>
          <a:p>
            <a:r>
              <a:rPr lang="en-US" sz="1800" dirty="0" smtClean="0">
                <a:solidFill>
                  <a:srgbClr val="FF0000"/>
                </a:solidFill>
              </a:rPr>
              <a:t>19:53 Electrical glitch. Cryogenics lost in sector 12. ATLAS </a:t>
            </a:r>
            <a:r>
              <a:rPr lang="en-US" sz="1800" dirty="0" err="1" smtClean="0">
                <a:solidFill>
                  <a:srgbClr val="FF0000"/>
                </a:solidFill>
              </a:rPr>
              <a:t>Torroid</a:t>
            </a:r>
            <a:r>
              <a:rPr lang="en-US" sz="1800" dirty="0" smtClean="0">
                <a:solidFill>
                  <a:srgbClr val="FF0000"/>
                </a:solidFill>
              </a:rPr>
              <a:t> and Solenoid tripped.</a:t>
            </a:r>
          </a:p>
          <a:p>
            <a:pPr lvl="1"/>
            <a:r>
              <a:rPr lang="en-US" sz="1600" dirty="0" smtClean="0"/>
              <a:t>Short power cut on the </a:t>
            </a:r>
            <a:r>
              <a:rPr lang="en-US" sz="1600" dirty="0" err="1" smtClean="0"/>
              <a:t>Meyrin</a:t>
            </a:r>
            <a:r>
              <a:rPr lang="en-US" sz="1600" dirty="0" smtClean="0"/>
              <a:t> </a:t>
            </a:r>
            <a:r>
              <a:rPr lang="en-US" sz="1600" dirty="0" smtClean="0"/>
              <a:t>site. Automatic </a:t>
            </a:r>
            <a:r>
              <a:rPr lang="en-US" sz="1600" dirty="0" smtClean="0"/>
              <a:t>switch to Swiss electrical network to recover power</a:t>
            </a:r>
            <a:r>
              <a:rPr lang="en-US" sz="1600" dirty="0" smtClean="0"/>
              <a:t>.</a:t>
            </a:r>
          </a:p>
          <a:p>
            <a:pPr lvl="1"/>
            <a:r>
              <a:rPr lang="en-US" sz="1600" dirty="0" smtClean="0">
                <a:solidFill>
                  <a:srgbClr val="FF0000"/>
                </a:solidFill>
              </a:rPr>
              <a:t>T</a:t>
            </a:r>
            <a:r>
              <a:rPr lang="en-US" sz="1600" dirty="0" smtClean="0">
                <a:solidFill>
                  <a:srgbClr val="FF0000"/>
                </a:solidFill>
              </a:rPr>
              <a:t>he </a:t>
            </a:r>
            <a:r>
              <a:rPr lang="en-US" sz="1600" dirty="0" smtClean="0">
                <a:solidFill>
                  <a:srgbClr val="FF0000"/>
                </a:solidFill>
              </a:rPr>
              <a:t>66-&gt;18kV transformer (EHT102-LHC1) suffered from a problem on the control system</a:t>
            </a:r>
            <a:r>
              <a:rPr lang="en-US" sz="1600" dirty="0" smtClean="0"/>
              <a:t>: the voltage regulation got crazy and </a:t>
            </a:r>
            <a:r>
              <a:rPr lang="en-US" sz="1600" dirty="0" smtClean="0"/>
              <a:t>several </a:t>
            </a:r>
            <a:r>
              <a:rPr lang="en-US" sz="1600" dirty="0" smtClean="0"/>
              <a:t>alarms were generated, which produced a cut of the transformer. The </a:t>
            </a:r>
            <a:r>
              <a:rPr lang="en-US" sz="1600" dirty="0" err="1" smtClean="0"/>
              <a:t>Meyrin</a:t>
            </a:r>
            <a:r>
              <a:rPr lang="en-US" sz="1600" dirty="0" smtClean="0"/>
              <a:t> site was immediately taken over by the MP7 line, but the swap was not without effects: LHC sector 12 went down, together with the cryogenics and ATLAS magnets; PS was as well affected.</a:t>
            </a:r>
            <a:br>
              <a:rPr lang="en-US" sz="1600" dirty="0" smtClean="0"/>
            </a:br>
            <a:r>
              <a:rPr lang="en-US" sz="1600" dirty="0" smtClean="0"/>
              <a:t>At about </a:t>
            </a:r>
            <a:r>
              <a:rPr lang="en-US" sz="1600" dirty="0" smtClean="0">
                <a:solidFill>
                  <a:srgbClr val="CC0099"/>
                </a:solidFill>
              </a:rPr>
              <a:t>1:30, the network was put back in its original configuration, after replacement of the control system of the transformer</a:t>
            </a:r>
            <a:r>
              <a:rPr lang="en-US" sz="1600" dirty="0" smtClean="0"/>
              <a:t>.</a:t>
            </a:r>
            <a:endParaRPr lang="en-US" sz="1600"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400" dirty="0" smtClean="0">
                <a:solidFill>
                  <a:srgbClr val="00B050"/>
                </a:solidFill>
              </a:rPr>
              <a:t>18:55 IP2 at 1m beta*</a:t>
            </a:r>
          </a:p>
          <a:p>
            <a:pPr>
              <a:buNone/>
            </a:pPr>
            <a:r>
              <a:rPr lang="en-US" sz="2400" dirty="0" smtClean="0">
                <a:solidFill>
                  <a:srgbClr val="00B050"/>
                </a:solidFill>
              </a:rPr>
              <a:t>for the first time</a:t>
            </a:r>
            <a:endParaRPr lang="en-US" sz="2400" dirty="0">
              <a:solidFill>
                <a:srgbClr val="00B050"/>
              </a:solidFill>
            </a:endParaRPr>
          </a:p>
        </p:txBody>
      </p:sp>
      <p:sp>
        <p:nvSpPr>
          <p:cNvPr id="3" name="Title 2"/>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179512" y="2132856"/>
            <a:ext cx="6133941" cy="460851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669298" y="116632"/>
            <a:ext cx="5367198" cy="403244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002060"/>
                </a:solidFill>
              </a:rPr>
              <a:t>Coupling</a:t>
            </a:r>
            <a:r>
              <a:rPr lang="en-US" dirty="0" smtClean="0"/>
              <a:t>:</a:t>
            </a:r>
            <a:br>
              <a:rPr lang="en-US" dirty="0" smtClean="0"/>
            </a:br>
            <a:r>
              <a:rPr lang="en-US" dirty="0" smtClean="0"/>
              <a:t>Coupling correction has been put in place at IP 2 beta* = 3m, this reduced the global coupling knob. Knob name: Coupling_correction_IP2_ions. At lower beta* this coupling correction was not sufficient, so an additional know will be calculated.</a:t>
            </a:r>
            <a:br>
              <a:rPr lang="en-US" dirty="0" smtClean="0"/>
            </a:br>
            <a:endParaRPr lang="en-US" dirty="0" smtClean="0"/>
          </a:p>
          <a:p>
            <a:r>
              <a:rPr lang="en-US" dirty="0" smtClean="0">
                <a:solidFill>
                  <a:srgbClr val="002060"/>
                </a:solidFill>
              </a:rPr>
              <a:t>Beta-beat:</a:t>
            </a:r>
            <a:r>
              <a:rPr lang="en-US" dirty="0" smtClean="0"/>
              <a:t/>
            </a:r>
            <a:br>
              <a:rPr lang="en-US" dirty="0" smtClean="0"/>
            </a:br>
            <a:r>
              <a:rPr lang="en-US" dirty="0" smtClean="0"/>
              <a:t>The beta-beat was measured at beta* IP2 = 3, 1.5 and 1m. </a:t>
            </a:r>
            <a:r>
              <a:rPr lang="en-US" dirty="0" smtClean="0">
                <a:solidFill>
                  <a:srgbClr val="002060"/>
                </a:solidFill>
              </a:rPr>
              <a:t>The beta-beat at 1m is around 20% in the vertical plane and around 10-15% in the horizontal plane for both beams. </a:t>
            </a:r>
            <a:r>
              <a:rPr lang="en-US" dirty="0" smtClean="0"/>
              <a:t/>
            </a:r>
            <a:br>
              <a:rPr lang="en-US" dirty="0" smtClean="0"/>
            </a:br>
            <a:endParaRPr lang="en-US" dirty="0" smtClean="0"/>
          </a:p>
          <a:p>
            <a:r>
              <a:rPr lang="en-US" dirty="0" smtClean="0"/>
              <a:t>Detailed analysis will be conducted.</a:t>
            </a:r>
            <a:endParaRPr lang="en-US" dirty="0"/>
          </a:p>
        </p:txBody>
      </p:sp>
      <p:sp>
        <p:nvSpPr>
          <p:cNvPr id="3" name="Title 2"/>
          <p:cNvSpPr>
            <a:spLocks noGrp="1"/>
          </p:cNvSpPr>
          <p:nvPr>
            <p:ph type="title"/>
          </p:nvPr>
        </p:nvSpPr>
        <p:spPr/>
        <p:txBody>
          <a:bodyPr/>
          <a:lstStyle/>
          <a:p>
            <a:r>
              <a:rPr lang="en-US" dirty="0" smtClean="0"/>
              <a:t>Summary Coupling and Beat-beat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35496" y="412253"/>
            <a:ext cx="4320480" cy="3232772"/>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88714" y="3636692"/>
            <a:ext cx="4267262" cy="3176684"/>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644008" y="332656"/>
            <a:ext cx="4464496" cy="3348371"/>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4716016" y="3573016"/>
            <a:ext cx="4273674" cy="319522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TCTH.4R1.B2 motor steps lost</a:t>
            </a:r>
          </a:p>
          <a:p>
            <a:r>
              <a:rPr lang="en-US" dirty="0" smtClean="0"/>
              <a:t>8:30 – 16:30 update of ADT: D. Valuch, F. </a:t>
            </a:r>
            <a:r>
              <a:rPr lang="en-US" dirty="0" err="1" smtClean="0"/>
              <a:t>Dubouchet</a:t>
            </a:r>
            <a:r>
              <a:rPr lang="en-US" dirty="0" smtClean="0"/>
              <a:t>, W. Hofle :</a:t>
            </a:r>
            <a:br>
              <a:rPr lang="en-US" dirty="0" smtClean="0"/>
            </a:br>
            <a:r>
              <a:rPr lang="en-US" dirty="0" smtClean="0"/>
              <a:t>We have </a:t>
            </a:r>
            <a:r>
              <a:rPr lang="en-US" dirty="0" smtClean="0">
                <a:solidFill>
                  <a:srgbClr val="CC0099"/>
                </a:solidFill>
              </a:rPr>
              <a:t>installed new front end computers, new drivers, new </a:t>
            </a:r>
            <a:r>
              <a:rPr lang="en-US" dirty="0" err="1" smtClean="0">
                <a:solidFill>
                  <a:srgbClr val="CC0099"/>
                </a:solidFill>
              </a:rPr>
              <a:t>fesa</a:t>
            </a:r>
            <a:r>
              <a:rPr lang="en-US" dirty="0" smtClean="0">
                <a:solidFill>
                  <a:srgbClr val="CC0099"/>
                </a:solidFill>
              </a:rPr>
              <a:t> classes and upgraded firmware in the signal processing units.</a:t>
            </a:r>
            <a:r>
              <a:rPr lang="en-US" dirty="0" smtClean="0"/>
              <a:t/>
            </a:r>
            <a:br>
              <a:rPr lang="en-US" dirty="0" smtClean="0"/>
            </a:br>
            <a:r>
              <a:rPr lang="en-US" dirty="0" smtClean="0"/>
              <a:t>We could profit from the circulating pilot bunches and preliminarily checked all internal signals using the observation memories. </a:t>
            </a:r>
            <a:br>
              <a:rPr lang="en-US" dirty="0" smtClean="0"/>
            </a:br>
            <a:r>
              <a:rPr lang="en-US" dirty="0" smtClean="0">
                <a:solidFill>
                  <a:srgbClr val="CC0099"/>
                </a:solidFill>
              </a:rPr>
              <a:t>One preamplifier was found broken, it is fixed now (saved time for ions).</a:t>
            </a:r>
            <a:r>
              <a:rPr lang="en-US" dirty="0" smtClean="0"/>
              <a:t/>
            </a:r>
            <a:br>
              <a:rPr lang="en-US" dirty="0" smtClean="0"/>
            </a:br>
            <a:r>
              <a:rPr lang="en-US" dirty="0" smtClean="0"/>
              <a:t>New critical settings for blowup were set from the CCC. </a:t>
            </a:r>
            <a:r>
              <a:rPr lang="en-US" dirty="0" smtClean="0">
                <a:solidFill>
                  <a:srgbClr val="CC0099"/>
                </a:solidFill>
              </a:rPr>
              <a:t>The blowup is installed on all beams and planes</a:t>
            </a:r>
            <a:r>
              <a:rPr lang="en-US" dirty="0" smtClean="0"/>
              <a:t>, still needs to be checked during the validation with beam (~2 hours).</a:t>
            </a:r>
          </a:p>
          <a:p>
            <a:r>
              <a:rPr lang="en-US" dirty="0" smtClean="0"/>
              <a:t>21:45 Since the vacuum in IP8 was rather bad in the last physics fill, we opened further the TDI.4R8 gap. For the last couple of fills, it had been closed back to +/-20mm positions instead of +/-55mm. We now set it to the intermediate position of +/-37.5mm. </a:t>
            </a:r>
          </a:p>
          <a:p>
            <a:r>
              <a:rPr lang="en-US" dirty="0" smtClean="0"/>
              <a:t>22:31 access for ATLAS</a:t>
            </a:r>
            <a:br>
              <a:rPr lang="en-US" dirty="0" smtClean="0"/>
            </a:br>
            <a:r>
              <a:rPr lang="en-US" dirty="0" smtClean="0"/>
              <a:t/>
            </a:r>
            <a:br>
              <a:rPr lang="en-US" dirty="0" smtClean="0"/>
            </a:br>
            <a:r>
              <a:rPr lang="en-US" dirty="0" smtClean="0"/>
              <a:t/>
            </a:r>
            <a:br>
              <a:rPr lang="en-US" dirty="0" smtClean="0"/>
            </a:br>
            <a:endParaRPr lang="en-US" dirty="0"/>
          </a:p>
        </p:txBody>
      </p:sp>
      <p:sp>
        <p:nvSpPr>
          <p:cNvPr id="3" name="Title 2"/>
          <p:cNvSpPr>
            <a:spLocks noGrp="1"/>
          </p:cNvSpPr>
          <p:nvPr>
            <p:ph type="title"/>
          </p:nvPr>
        </p:nvSpPr>
        <p:spPr/>
        <p:txBody>
          <a:bodyPr/>
          <a:lstStyle/>
          <a:p>
            <a:r>
              <a:rPr lang="en-US" dirty="0" smtClean="0"/>
              <a:t>Others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Vacuum at TDI: IP8 at +/-20mm, IP2 at +/-55mm </a:t>
            </a:r>
            <a:endParaRPr lang="en-US" dirty="0"/>
          </a:p>
        </p:txBody>
      </p:sp>
      <p:pic>
        <p:nvPicPr>
          <p:cNvPr id="3074" name="Picture 1" descr="image001"/>
          <p:cNvPicPr>
            <a:picLocks noChangeAspect="1" noChangeArrowheads="1"/>
          </p:cNvPicPr>
          <p:nvPr/>
        </p:nvPicPr>
        <p:blipFill>
          <a:blip r:embed="rId2" cstate="print"/>
          <a:srcRect/>
          <a:stretch>
            <a:fillRect/>
          </a:stretch>
        </p:blipFill>
        <p:spPr bwMode="auto">
          <a:xfrm>
            <a:off x="247889" y="792088"/>
            <a:ext cx="8572583" cy="587727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Satellite distribution for fill 2261. The satellite near the bunches range between 1.5% and 6% with an average of 3%.</a:t>
            </a:r>
          </a:p>
          <a:p>
            <a:endParaRPr lang="en-US" dirty="0"/>
          </a:p>
        </p:txBody>
      </p:sp>
      <p:sp>
        <p:nvSpPr>
          <p:cNvPr id="3" name="Title 2"/>
          <p:cNvSpPr>
            <a:spLocks noGrp="1"/>
          </p:cNvSpPr>
          <p:nvPr>
            <p:ph type="title"/>
          </p:nvPr>
        </p:nvSpPr>
        <p:spPr/>
        <p:txBody>
          <a:bodyPr/>
          <a:lstStyle/>
          <a:p>
            <a:r>
              <a:rPr lang="en-US" dirty="0" smtClean="0"/>
              <a:t>Satellites Fill #2261 (Enrico Bravin)</a:t>
            </a:r>
            <a:endParaRPr lang="en-US" dirty="0"/>
          </a:p>
        </p:txBody>
      </p:sp>
      <p:graphicFrame>
        <p:nvGraphicFramePr>
          <p:cNvPr id="5122" name="Object 2"/>
          <p:cNvGraphicFramePr>
            <a:graphicFrameLocks noChangeAspect="1"/>
          </p:cNvGraphicFramePr>
          <p:nvPr/>
        </p:nvGraphicFramePr>
        <p:xfrm>
          <a:off x="601984" y="1484784"/>
          <a:ext cx="8218488" cy="5307012"/>
        </p:xfrm>
        <a:graphic>
          <a:graphicData uri="http://schemas.openxmlformats.org/presentationml/2006/ole">
            <p:oleObj spid="_x0000_s5122" name="Acrobat Document" r:id="rId3" imgW="4320378" imgH="2788889" progId="AcroExch.Document.7">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ern.ch\dfs\Users\e\eholzer\Desktop\tmp\Screen Shot 2011-10-28 at 11.05.19 PM.png"/>
          <p:cNvPicPr>
            <a:picLocks noChangeAspect="1" noChangeArrowheads="1"/>
          </p:cNvPicPr>
          <p:nvPr/>
        </p:nvPicPr>
        <p:blipFill>
          <a:blip r:embed="rId2" cstate="print"/>
          <a:srcRect/>
          <a:stretch>
            <a:fillRect/>
          </a:stretch>
        </p:blipFill>
        <p:spPr bwMode="auto">
          <a:xfrm>
            <a:off x="1115616" y="2132856"/>
            <a:ext cx="6950794" cy="4608512"/>
          </a:xfrm>
          <a:prstGeom prst="rect">
            <a:avLst/>
          </a:prstGeom>
          <a:noFill/>
        </p:spPr>
      </p:pic>
      <p:sp>
        <p:nvSpPr>
          <p:cNvPr id="2" name="Content Placeholder 1"/>
          <p:cNvSpPr>
            <a:spLocks noGrp="1"/>
          </p:cNvSpPr>
          <p:nvPr>
            <p:ph idx="1"/>
          </p:nvPr>
        </p:nvSpPr>
        <p:spPr/>
        <p:txBody>
          <a:bodyPr/>
          <a:lstStyle/>
          <a:p>
            <a:pPr marL="0" indent="0">
              <a:buNone/>
              <a:tabLst>
                <a:tab pos="0" algn="l"/>
              </a:tabLst>
            </a:pPr>
            <a:r>
              <a:rPr lang="en-US" dirty="0" smtClean="0"/>
              <a:t>Satellites not at 25ns seem to be similar to previous fills. See screen capture: zoom of the buckets histogram: the lines going out of the plot are the main bunches (1E6), then you see the 25ns satellites and very small the other satellites.</a:t>
            </a:r>
          </a:p>
          <a:p>
            <a:endParaRPr lang="en-US" b="1" dirty="0"/>
          </a:p>
        </p:txBody>
      </p:sp>
      <p:sp>
        <p:nvSpPr>
          <p:cNvPr id="3" name="Title 2"/>
          <p:cNvSpPr>
            <a:spLocks noGrp="1"/>
          </p:cNvSpPr>
          <p:nvPr>
            <p:ph type="title"/>
          </p:nvPr>
        </p:nvSpPr>
        <p:spPr/>
        <p:txBody>
          <a:bodyPr/>
          <a:lstStyle/>
          <a:p>
            <a:r>
              <a:rPr lang="en-US" dirty="0" smtClean="0"/>
              <a:t>Satellites Fill #2261 (Enrico Bravin)</a:t>
            </a:r>
            <a:endParaRPr lang="en-US"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28600" marR="0" indent="-228600" algn="l" defTabSz="914400" rtl="0" eaLnBrk="0" fontAlgn="base" latinLnBrk="0" hangingPunct="0">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rgbClr val="003399"/>
            </a:solidFill>
            <a:effectLst/>
            <a:latin typeface="Helvetic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28600" marR="0" indent="-228600" algn="l" defTabSz="914400" rtl="0" eaLnBrk="0" fontAlgn="base" latinLnBrk="0" hangingPunct="0">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rgbClr val="003399"/>
            </a:solidFill>
            <a:effectLst/>
            <a:latin typeface="Helvetic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469</Words>
  <Application>Microsoft Office PowerPoint</Application>
  <PresentationFormat>On-screen Show (4:3)</PresentationFormat>
  <Paragraphs>44</Paragraphs>
  <Slides>11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Default Design</vt:lpstr>
      <vt:lpstr>Acrobat Document</vt:lpstr>
      <vt:lpstr>Friday 28 October 2011</vt:lpstr>
      <vt:lpstr>Slide 2</vt:lpstr>
      <vt:lpstr>Slide 3</vt:lpstr>
      <vt:lpstr>Summary Coupling and Beat-beat</vt:lpstr>
      <vt:lpstr>Slide 5</vt:lpstr>
      <vt:lpstr>Others</vt:lpstr>
      <vt:lpstr>Vacuum at TDI: IP8 at +/-20mm, IP2 at +/-55mm </vt:lpstr>
      <vt:lpstr>Satellites Fill #2261 (Enrico Bravin)</vt:lpstr>
      <vt:lpstr>Satellites Fill #2261 (Enrico Bravin)</vt:lpstr>
      <vt:lpstr>Slide 10</vt:lpstr>
      <vt:lpstr>Outlook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2011-10-06T20:11:26Z</dcterms:created>
  <dcterms:modified xsi:type="dcterms:W3CDTF">2011-10-29T06:27:53Z</dcterms:modified>
</cp:coreProperties>
</file>