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19"/>
  </p:notesMasterIdLst>
  <p:handoutMasterIdLst>
    <p:handoutMasterId r:id="rId20"/>
  </p:handoutMasterIdLst>
  <p:sldIdLst>
    <p:sldId id="540" r:id="rId2"/>
    <p:sldId id="556" r:id="rId3"/>
    <p:sldId id="541" r:id="rId4"/>
    <p:sldId id="542" r:id="rId5"/>
    <p:sldId id="544" r:id="rId6"/>
    <p:sldId id="543" r:id="rId7"/>
    <p:sldId id="545" r:id="rId8"/>
    <p:sldId id="546" r:id="rId9"/>
    <p:sldId id="547" r:id="rId10"/>
    <p:sldId id="548" r:id="rId11"/>
    <p:sldId id="549" r:id="rId12"/>
    <p:sldId id="550" r:id="rId13"/>
    <p:sldId id="551" r:id="rId14"/>
    <p:sldId id="552" r:id="rId15"/>
    <p:sldId id="553" r:id="rId16"/>
    <p:sldId id="554" r:id="rId17"/>
    <p:sldId id="555" r:id="rId18"/>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3399"/>
    <a:srgbClr val="006600"/>
    <a:srgbClr val="FE8002"/>
    <a:srgbClr val="FD5C03"/>
    <a:srgbClr val="8C8C8C"/>
    <a:srgbClr val="02D002"/>
    <a:srgbClr val="99FF66"/>
    <a:srgbClr val="FF9999"/>
    <a:srgbClr val="8C9D2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8" autoAdjust="0"/>
    <p:restoredTop sz="97954" autoAdjust="0"/>
  </p:normalViewPr>
  <p:slideViewPr>
    <p:cSldViewPr snapToObjects="1">
      <p:cViewPr>
        <p:scale>
          <a:sx n="70" d="100"/>
          <a:sy n="70" d="100"/>
        </p:scale>
        <p:origin x="-254" y="-283"/>
      </p:cViewPr>
      <p:guideLst>
        <p:guide orient="horz" pos="28"/>
        <p:guide pos="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10/25/2011</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7B2CF9C-0117-4802-A492-4949F13F6F21}" type="slidenum">
              <a:rPr lang="en-GB" smtClean="0"/>
              <a:pPr>
                <a:defRPr/>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2011-10-25</a:t>
            </a:r>
          </a:p>
        </p:txBody>
      </p:sp>
      <p:sp>
        <p:nvSpPr>
          <p:cNvPr id="1040" name="Text Box 16"/>
          <p:cNvSpPr txBox="1">
            <a:spLocks noChangeArrowheads="1"/>
          </p:cNvSpPr>
          <p:nvPr/>
        </p:nvSpPr>
        <p:spPr bwMode="auto">
          <a:xfrm>
            <a:off x="381000" y="6542088"/>
            <a:ext cx="3386138" cy="290512"/>
          </a:xfrm>
          <a:prstGeom prst="rect">
            <a:avLst/>
          </a:prstGeom>
          <a:noFill/>
          <a:ln w="9525">
            <a:noFill/>
            <a:miter lim="800000"/>
            <a:headEnd/>
            <a:tailEnd/>
          </a:ln>
          <a:effectLst/>
        </p:spPr>
        <p:txBody>
          <a:bodyPr>
            <a:spAutoFit/>
          </a:bodyPr>
          <a:lstStyle/>
          <a:p>
            <a:pPr>
              <a:spcBef>
                <a:spcPct val="50000"/>
              </a:spcBef>
              <a:defRPr/>
            </a:pPr>
            <a:r>
              <a:rPr lang="en-US" sz="1300" dirty="0" smtClean="0"/>
              <a:t>LHC</a:t>
            </a:r>
            <a:r>
              <a:rPr lang="en-US" sz="1300" baseline="0" dirty="0" smtClean="0"/>
              <a:t> 8:30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r>
              <a:rPr lang="en-US" sz="2400" dirty="0" smtClean="0"/>
              <a:t>24 hours of 25ns MD</a:t>
            </a:r>
          </a:p>
          <a:p>
            <a:pPr>
              <a:buNone/>
            </a:pPr>
            <a:r>
              <a:rPr lang="en-US" sz="2400" dirty="0" smtClean="0"/>
              <a:t>Fill with 72 bunches, scrub and study e-cloud effects</a:t>
            </a:r>
            <a:endParaRPr lang="en-US" sz="2400" dirty="0"/>
          </a:p>
        </p:txBody>
      </p:sp>
      <p:sp>
        <p:nvSpPr>
          <p:cNvPr id="3" name="Title 2"/>
          <p:cNvSpPr>
            <a:spLocks noGrp="1"/>
          </p:cNvSpPr>
          <p:nvPr>
            <p:ph type="ctrTitle"/>
          </p:nvPr>
        </p:nvSpPr>
        <p:spPr/>
        <p:txBody>
          <a:bodyPr/>
          <a:lstStyle/>
          <a:p>
            <a:r>
              <a:rPr lang="en-US" dirty="0" smtClean="0"/>
              <a:t>Monday 24 October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00:50 B1 2096 bunches; B2 804 bunches</a:t>
            </a:r>
          </a:p>
          <a:p>
            <a:r>
              <a:rPr lang="en-US" dirty="0" smtClean="0"/>
              <a:t>00:59 Dump: some bunches below BPM detection level</a:t>
            </a:r>
            <a:endParaRPr lang="en-US" dirty="0"/>
          </a:p>
        </p:txBody>
      </p:sp>
      <p:sp>
        <p:nvSpPr>
          <p:cNvPr id="3" name="Title 2"/>
          <p:cNvSpPr>
            <a:spLocks noGrp="1"/>
          </p:cNvSpPr>
          <p:nvPr>
            <p:ph type="title"/>
          </p:nvPr>
        </p:nvSpPr>
        <p:spPr/>
        <p:txBody>
          <a:bodyPr/>
          <a:lstStyle/>
          <a:p>
            <a:r>
              <a:rPr lang="en-US" dirty="0" smtClean="0"/>
              <a:t>Continue with New Fill (#2250)</a:t>
            </a:r>
            <a:endParaRPr lang="en-US" dirty="0"/>
          </a:p>
        </p:txBody>
      </p:sp>
      <p:pic>
        <p:nvPicPr>
          <p:cNvPr id="6146" name="Picture 2"/>
          <p:cNvPicPr>
            <a:picLocks noChangeAspect="1" noChangeArrowheads="1"/>
          </p:cNvPicPr>
          <p:nvPr/>
        </p:nvPicPr>
        <p:blipFill>
          <a:blip r:embed="rId2" cstate="print"/>
          <a:srcRect b="14332"/>
          <a:stretch>
            <a:fillRect/>
          </a:stretch>
        </p:blipFill>
        <p:spPr bwMode="auto">
          <a:xfrm>
            <a:off x="768350" y="1581770"/>
            <a:ext cx="7607300" cy="501558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00:50 vacuum at MKIs</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371600" y="785813"/>
            <a:ext cx="6400800" cy="5416550"/>
          </a:xfrm>
          <a:prstGeom prst="rect">
            <a:avLst/>
          </a:prstGeom>
          <a:noFill/>
          <a:ln w="9525">
            <a:noFill/>
            <a:miter lim="800000"/>
            <a:headEnd/>
            <a:tailEnd/>
          </a:ln>
        </p:spPr>
      </p:pic>
      <p:sp>
        <p:nvSpPr>
          <p:cNvPr id="5" name="TextBox 4"/>
          <p:cNvSpPr txBox="1"/>
          <p:nvPr/>
        </p:nvSpPr>
        <p:spPr>
          <a:xfrm>
            <a:off x="6588224" y="260648"/>
            <a:ext cx="2093814" cy="830997"/>
          </a:xfrm>
          <a:prstGeom prst="rect">
            <a:avLst/>
          </a:prstGeom>
          <a:solidFill>
            <a:schemeClr val="bg1"/>
          </a:solidFill>
          <a:ln>
            <a:solidFill>
              <a:schemeClr val="tx1"/>
            </a:solidFill>
          </a:ln>
        </p:spPr>
        <p:txBody>
          <a:bodyPr wrap="square" rtlCol="0">
            <a:spAutoFit/>
          </a:bodyPr>
          <a:lstStyle/>
          <a:p>
            <a:r>
              <a:rPr lang="en-US" sz="2400" dirty="0" smtClean="0"/>
              <a:t>Solenoid switched off</a:t>
            </a:r>
            <a:endParaRPr lang="en-US" sz="2400" dirty="0"/>
          </a:p>
        </p:txBody>
      </p:sp>
      <p:cxnSp>
        <p:nvCxnSpPr>
          <p:cNvPr id="7" name="Straight Arrow Connector 6"/>
          <p:cNvCxnSpPr/>
          <p:nvPr/>
        </p:nvCxnSpPr>
        <p:spPr bwMode="auto">
          <a:xfrm>
            <a:off x="7463206" y="1091645"/>
            <a:ext cx="0" cy="249123"/>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B1 </a:t>
            </a:r>
            <a:r>
              <a:rPr lang="en-US" dirty="0" err="1" smtClean="0"/>
              <a:t>emittance</a:t>
            </a:r>
            <a:r>
              <a:rPr lang="en-US" dirty="0" smtClean="0"/>
              <a:t> from BSRT</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1187450" y="927100"/>
            <a:ext cx="6769100" cy="5003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B2 </a:t>
            </a:r>
            <a:r>
              <a:rPr lang="en-US" dirty="0" err="1" smtClean="0"/>
              <a:t>emittance</a:t>
            </a:r>
            <a:r>
              <a:rPr lang="en-US" dirty="0" smtClean="0"/>
              <a:t> from BSRT</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1187450" y="927100"/>
            <a:ext cx="6769100" cy="5003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1:06 MKI B2 in faulty state during soft start... suddenly back in ON state</a:t>
            </a:r>
          </a:p>
          <a:p>
            <a:pPr lvl="1"/>
            <a:r>
              <a:rPr lang="en-US" dirty="0" smtClean="0"/>
              <a:t>Vacuum spike after soft-start</a:t>
            </a:r>
          </a:p>
          <a:p>
            <a:pPr lvl="1"/>
            <a:r>
              <a:rPr lang="en-US" dirty="0" smtClean="0"/>
              <a:t>Vacuum interlock: called Mike Barnes, he needs to do an extended soft start (finished at 3:30)</a:t>
            </a:r>
          </a:p>
          <a:p>
            <a:pPr lvl="1"/>
            <a:r>
              <a:rPr lang="en-US" dirty="0" smtClean="0"/>
              <a:t>Continuing with B1 pilot in the meantime</a:t>
            </a:r>
            <a:endParaRPr lang="en-US" dirty="0"/>
          </a:p>
        </p:txBody>
      </p:sp>
      <p:sp>
        <p:nvSpPr>
          <p:cNvPr id="3" name="Title 2"/>
          <p:cNvSpPr>
            <a:spLocks noGrp="1"/>
          </p:cNvSpPr>
          <p:nvPr>
            <p:ph type="title"/>
          </p:nvPr>
        </p:nvSpPr>
        <p:spPr/>
        <p:txBody>
          <a:bodyPr/>
          <a:lstStyle/>
          <a:p>
            <a:endParaRPr lang="en-US"/>
          </a:p>
        </p:txBody>
      </p:sp>
      <p:pic>
        <p:nvPicPr>
          <p:cNvPr id="9218" name="Picture 2"/>
          <p:cNvPicPr>
            <a:picLocks noChangeAspect="1" noChangeArrowheads="1"/>
          </p:cNvPicPr>
          <p:nvPr/>
        </p:nvPicPr>
        <p:blipFill>
          <a:blip r:embed="rId2" cstate="print"/>
          <a:srcRect/>
          <a:stretch>
            <a:fillRect/>
          </a:stretch>
        </p:blipFill>
        <p:spPr bwMode="auto">
          <a:xfrm>
            <a:off x="1371600" y="2924944"/>
            <a:ext cx="6400800" cy="349808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4:00 back to injection 72 bunches: Still very high injection losses for B2</a:t>
            </a:r>
          </a:p>
          <a:p>
            <a:r>
              <a:rPr lang="en-US" dirty="0" smtClean="0"/>
              <a:t>5:50 1020 bunches for both beams in the LHC</a:t>
            </a:r>
            <a:endParaRPr lang="en-US" dirty="0"/>
          </a:p>
        </p:txBody>
      </p:sp>
      <p:sp>
        <p:nvSpPr>
          <p:cNvPr id="3" name="Title 2"/>
          <p:cNvSpPr>
            <a:spLocks noGrp="1"/>
          </p:cNvSpPr>
          <p:nvPr>
            <p:ph type="title"/>
          </p:nvPr>
        </p:nvSpPr>
        <p:spPr/>
        <p:txBody>
          <a:bodyPr/>
          <a:lstStyle/>
          <a:p>
            <a:endParaRPr lang="en-US"/>
          </a:p>
        </p:txBody>
      </p:sp>
      <p:pic>
        <p:nvPicPr>
          <p:cNvPr id="10242" name="Picture 2"/>
          <p:cNvPicPr>
            <a:picLocks noChangeAspect="1" noChangeArrowheads="1"/>
          </p:cNvPicPr>
          <p:nvPr/>
        </p:nvPicPr>
        <p:blipFill>
          <a:blip r:embed="rId2" cstate="print"/>
          <a:srcRect b="14332"/>
          <a:stretch>
            <a:fillRect/>
          </a:stretch>
        </p:blipFill>
        <p:spPr bwMode="auto">
          <a:xfrm>
            <a:off x="768350" y="1916832"/>
            <a:ext cx="7607300" cy="453650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7:09 2100 bunches B1 and 1020 bunches B2</a:t>
            </a:r>
          </a:p>
          <a:p>
            <a:pPr lvl="1"/>
            <a:r>
              <a:rPr lang="en-US" dirty="0" smtClean="0"/>
              <a:t>Continue scrubbing</a:t>
            </a:r>
          </a:p>
          <a:p>
            <a:endParaRPr lang="en-US" dirty="0" smtClean="0"/>
          </a:p>
        </p:txBody>
      </p:sp>
      <p:sp>
        <p:nvSpPr>
          <p:cNvPr id="3" name="Title 2"/>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Tuesday: 10:30 high pile-up for 8 hours (max.); 2-3 hours in stable beams </a:t>
            </a:r>
          </a:p>
          <a:p>
            <a:endParaRPr lang="en-US" dirty="0" smtClean="0"/>
          </a:p>
          <a:p>
            <a:r>
              <a:rPr lang="en-US" dirty="0" smtClean="0"/>
              <a:t>Then Luminosity production till Friday morning</a:t>
            </a:r>
          </a:p>
          <a:p>
            <a:endParaRPr lang="en-US" dirty="0" smtClean="0"/>
          </a:p>
          <a:p>
            <a:r>
              <a:rPr lang="en-US" dirty="0" smtClean="0"/>
              <a:t>Friday (24 hours) preparations for ion run (proton pilot beams)</a:t>
            </a:r>
          </a:p>
          <a:p>
            <a:endParaRPr lang="en-US" dirty="0" smtClean="0"/>
          </a:p>
          <a:p>
            <a:r>
              <a:rPr lang="en-US" dirty="0" smtClean="0"/>
              <a:t>Luminosity production till Sunday evening (End of proton physics 2011)</a:t>
            </a:r>
          </a:p>
          <a:p>
            <a:endParaRPr lang="en-US" dirty="0" smtClean="0"/>
          </a:p>
          <a:p>
            <a:r>
              <a:rPr lang="en-US" dirty="0" smtClean="0"/>
              <a:t>Sunday 18:00 start of MD block</a:t>
            </a:r>
          </a:p>
          <a:p>
            <a:endParaRPr lang="en-US" dirty="0"/>
          </a:p>
        </p:txBody>
      </p:sp>
      <p:sp>
        <p:nvSpPr>
          <p:cNvPr id="3" name="Title 2"/>
          <p:cNvSpPr>
            <a:spLocks noGrp="1"/>
          </p:cNvSpPr>
          <p:nvPr>
            <p:ph type="title"/>
          </p:nvPr>
        </p:nvSpPr>
        <p:spPr/>
        <p:txBody>
          <a:bodyPr/>
          <a:lstStyle/>
          <a:p>
            <a:r>
              <a:rPr lang="en-US" dirty="0" smtClean="0"/>
              <a:t>Outlook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Till 16:30 set-up of injection B2</a:t>
            </a:r>
          </a:p>
          <a:p>
            <a:endParaRPr lang="en-US" dirty="0" smtClean="0"/>
          </a:p>
          <a:p>
            <a:r>
              <a:rPr lang="en-US" dirty="0" smtClean="0"/>
              <a:t>Issues:</a:t>
            </a:r>
          </a:p>
          <a:p>
            <a:pPr lvl="1"/>
            <a:r>
              <a:rPr lang="en-US" dirty="0" smtClean="0"/>
              <a:t>Losses injection B2</a:t>
            </a:r>
          </a:p>
          <a:p>
            <a:pPr lvl="1"/>
            <a:r>
              <a:rPr lang="en-US" dirty="0" smtClean="0"/>
              <a:t>Vacuum interlock MKI</a:t>
            </a:r>
          </a:p>
          <a:p>
            <a:endParaRPr lang="en-US" dirty="0" smtClean="0"/>
          </a:p>
          <a:p>
            <a:r>
              <a:rPr lang="en-US" dirty="0" smtClean="0"/>
              <a:t>16:30 – 20:28 Fill 2249: 1020 bunches each beam</a:t>
            </a:r>
          </a:p>
          <a:p>
            <a:pPr lvl="1"/>
            <a:r>
              <a:rPr lang="en-US" dirty="0" smtClean="0"/>
              <a:t>Dumped by BPM interlock</a:t>
            </a:r>
          </a:p>
          <a:p>
            <a:r>
              <a:rPr lang="en-US" dirty="0" smtClean="0"/>
              <a:t>20:30 – 1:00 Fill 2250:	 B1 2096 bunches; B2 804 bunches</a:t>
            </a:r>
          </a:p>
          <a:p>
            <a:pPr lvl="1"/>
            <a:r>
              <a:rPr lang="en-US" dirty="0" smtClean="0"/>
              <a:t>Dumped by BPM interlock</a:t>
            </a:r>
          </a:p>
          <a:p>
            <a:r>
              <a:rPr lang="en-US" dirty="0" smtClean="0"/>
              <a:t>3:30 –   now Fill 2251: B1 2100 bunches; B2 1020 bunches</a:t>
            </a:r>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Overview</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2"/>
                </a:solidFill>
              </a:rPr>
              <a:t>Preparations:</a:t>
            </a:r>
          </a:p>
          <a:p>
            <a:pPr lvl="1"/>
            <a:r>
              <a:rPr lang="en-US" dirty="0" smtClean="0">
                <a:solidFill>
                  <a:schemeClr val="accent2"/>
                </a:solidFill>
              </a:rPr>
              <a:t>07:40 loaded 25 ns settings for ADT</a:t>
            </a:r>
          </a:p>
          <a:p>
            <a:pPr lvl="1"/>
            <a:r>
              <a:rPr lang="en-US" dirty="0" smtClean="0">
                <a:solidFill>
                  <a:schemeClr val="accent2"/>
                </a:solidFill>
              </a:rPr>
              <a:t>08:24 Increased vacuum threshold for the injection of B2 from 2x10</a:t>
            </a:r>
            <a:r>
              <a:rPr lang="en-US" baseline="30000" dirty="0" smtClean="0">
                <a:solidFill>
                  <a:schemeClr val="accent2"/>
                </a:solidFill>
              </a:rPr>
              <a:t>-9</a:t>
            </a:r>
            <a:r>
              <a:rPr lang="en-US" dirty="0" smtClean="0">
                <a:solidFill>
                  <a:schemeClr val="accent2"/>
                </a:solidFill>
              </a:rPr>
              <a:t> mbar to 2.5 x10</a:t>
            </a:r>
            <a:r>
              <a:rPr lang="en-US" baseline="30000" dirty="0" smtClean="0">
                <a:solidFill>
                  <a:schemeClr val="accent2"/>
                </a:solidFill>
              </a:rPr>
              <a:t>-9</a:t>
            </a:r>
            <a:r>
              <a:rPr lang="en-US" dirty="0" smtClean="0">
                <a:solidFill>
                  <a:schemeClr val="accent2"/>
                </a:solidFill>
              </a:rPr>
              <a:t> mbar</a:t>
            </a:r>
          </a:p>
          <a:p>
            <a:pPr lvl="1"/>
            <a:r>
              <a:rPr lang="en-US" dirty="0" smtClean="0">
                <a:solidFill>
                  <a:schemeClr val="accent2"/>
                </a:solidFill>
              </a:rPr>
              <a:t>9:00 LHC and injectors ready for 25ns beam</a:t>
            </a:r>
          </a:p>
          <a:p>
            <a:pPr lvl="1"/>
            <a:r>
              <a:rPr lang="en-US" dirty="0" smtClean="0">
                <a:solidFill>
                  <a:schemeClr val="accent2"/>
                </a:solidFill>
              </a:rPr>
              <a:t>Correcting injection oscillations and injection phase</a:t>
            </a:r>
          </a:p>
          <a:p>
            <a:pPr lvl="1"/>
            <a:r>
              <a:rPr lang="en-US" dirty="0" smtClean="0">
                <a:solidFill>
                  <a:schemeClr val="accent2"/>
                </a:solidFill>
              </a:rPr>
              <a:t>9:57 All e-cloud solenoids in the experimental areas have been switched off</a:t>
            </a:r>
          </a:p>
          <a:p>
            <a:endParaRPr lang="en-US" dirty="0" smtClean="0">
              <a:solidFill>
                <a:schemeClr val="accent2"/>
              </a:solidFill>
            </a:endParaRPr>
          </a:p>
          <a:p>
            <a:r>
              <a:rPr lang="en-US" dirty="0" smtClean="0">
                <a:solidFill>
                  <a:schemeClr val="accent2"/>
                </a:solidFill>
              </a:rPr>
              <a:t>Typical beam parameters:</a:t>
            </a:r>
          </a:p>
          <a:p>
            <a:pPr lvl="1"/>
            <a:r>
              <a:rPr lang="en-US" dirty="0" err="1" smtClean="0"/>
              <a:t>Emittances</a:t>
            </a:r>
            <a:r>
              <a:rPr lang="en-US" dirty="0" smtClean="0"/>
              <a:t> measured in LHC: 2.5 – 3.5um</a:t>
            </a:r>
          </a:p>
          <a:p>
            <a:pPr lvl="1"/>
            <a:r>
              <a:rPr lang="en-US" dirty="0" smtClean="0"/>
              <a:t>Intensity: 1.25x10</a:t>
            </a:r>
            <a:r>
              <a:rPr lang="en-US" baseline="30000" dirty="0" smtClean="0"/>
              <a:t>11</a:t>
            </a:r>
            <a:r>
              <a:rPr lang="en-US" dirty="0" smtClean="0"/>
              <a:t> p/bunch </a:t>
            </a:r>
            <a:r>
              <a:rPr lang="en-US" dirty="0" smtClean="0">
                <a:sym typeface="Wingdings" pitchFamily="2" charset="2"/>
              </a:rPr>
              <a:t> lowered to 1</a:t>
            </a:r>
            <a:r>
              <a:rPr lang="en-US" dirty="0" smtClean="0"/>
              <a:t>x10</a:t>
            </a:r>
            <a:r>
              <a:rPr lang="en-US" baseline="30000" dirty="0" smtClean="0"/>
              <a:t>11</a:t>
            </a:r>
            <a:r>
              <a:rPr lang="en-US" dirty="0" smtClean="0"/>
              <a:t> in the afternoon</a:t>
            </a:r>
          </a:p>
          <a:p>
            <a:pPr>
              <a:buNone/>
            </a:pPr>
            <a:endParaRPr lang="en-US" dirty="0" smtClean="0">
              <a:solidFill>
                <a:schemeClr val="accent2"/>
              </a:solidFill>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10:50 Dump by Beam Losses during injection of B1 (12b in, 72 were not extracted from SPS, but losses above threshold were seen at ALICE and at 4R2)</a:t>
            </a:r>
          </a:p>
          <a:p>
            <a:pPr lvl="1"/>
            <a:r>
              <a:rPr lang="en-US" dirty="0" smtClean="0"/>
              <a:t>suspect that dump was due to satellites after the 12b (PS reduced the kicker length for the 12 bunches injection)</a:t>
            </a:r>
          </a:p>
          <a:p>
            <a:r>
              <a:rPr lang="en-US" dirty="0" smtClean="0"/>
              <a:t>11:57 Dump by Beam Losses during injection of B2 (12b in, we were injecting the 72b)</a:t>
            </a:r>
          </a:p>
          <a:p>
            <a:pPr lvl="1"/>
            <a:r>
              <a:rPr lang="en-US" dirty="0" smtClean="0"/>
              <a:t>TI8 line needs further steering</a:t>
            </a:r>
          </a:p>
          <a:p>
            <a:r>
              <a:rPr lang="en-US" dirty="0" smtClean="0"/>
              <a:t>12:34 Dump, losses injection B2.</a:t>
            </a:r>
          </a:p>
          <a:p>
            <a:pPr lvl="1"/>
            <a:r>
              <a:rPr lang="en-US" dirty="0" smtClean="0"/>
              <a:t>Line trajectory, losses and injection oscillations are fine with 12 bunches, we cannot do better but losses increase by a factor 100 when injecting 72 bunches and trajectory gets much worse</a:t>
            </a:r>
          </a:p>
          <a:p>
            <a:r>
              <a:rPr lang="en-US" dirty="0" smtClean="0">
                <a:solidFill>
                  <a:srgbClr val="0070C0"/>
                </a:solidFill>
              </a:rPr>
              <a:t>13:02 Vacuum interlocks changed from 4E-7mbar to 2E-6mbar: 3 gauges in IP3 and 9 gauges in IP7.</a:t>
            </a:r>
          </a:p>
          <a:p>
            <a:r>
              <a:rPr lang="en-US" dirty="0" smtClean="0"/>
              <a:t>13:27 dump on losses injection B2.</a:t>
            </a:r>
          </a:p>
          <a:p>
            <a:endParaRPr lang="en-US" dirty="0"/>
          </a:p>
        </p:txBody>
      </p:sp>
      <p:sp>
        <p:nvSpPr>
          <p:cNvPr id="3" name="Title 2"/>
          <p:cNvSpPr>
            <a:spLocks noGrp="1"/>
          </p:cNvSpPr>
          <p:nvPr>
            <p:ph type="title"/>
          </p:nvPr>
        </p:nvSpPr>
        <p:spPr/>
        <p:txBody>
          <a:bodyPr/>
          <a:lstStyle/>
          <a:p>
            <a:r>
              <a:rPr lang="en-US" dirty="0" smtClean="0"/>
              <a:t>High losses when injecting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Beam 1: corrected injection oscillations in the horizontal plane then OK ==&gt; losses at 15% of dump threshold at MSIB for 72 bunches </a:t>
            </a:r>
          </a:p>
          <a:p>
            <a:r>
              <a:rPr lang="en-US" sz="1600" dirty="0" smtClean="0">
                <a:solidFill>
                  <a:srgbClr val="0070C0"/>
                </a:solidFill>
              </a:rPr>
              <a:t>Beam 2: injection with 12 bunches looked fine but beam was dumped when injecting 72 bunches</a:t>
            </a:r>
            <a:r>
              <a:rPr lang="en-US" sz="1600" dirty="0" smtClean="0"/>
              <a:t> (losses at MQ6 at ~200%). We steered the line in both planes but situation did not improve: </a:t>
            </a:r>
          </a:p>
          <a:p>
            <a:pPr lvl="1"/>
            <a:r>
              <a:rPr lang="en-US" sz="1600" dirty="0" smtClean="0"/>
              <a:t>Losses at MQ6 increased by a factor 100 and trajectory at the last collimators got worse by a factor 3, when passing from 12 to 72 bunches. </a:t>
            </a:r>
          </a:p>
          <a:p>
            <a:pPr lvl="1"/>
            <a:r>
              <a:rPr lang="en-US" sz="1600" dirty="0" smtClean="0"/>
              <a:t>We</a:t>
            </a:r>
            <a:r>
              <a:rPr lang="en-US" sz="1600" dirty="0" smtClean="0">
                <a:solidFill>
                  <a:srgbClr val="0070C0"/>
                </a:solidFill>
              </a:rPr>
              <a:t> injected 36 bunches to check injection oscillations </a:t>
            </a:r>
            <a:r>
              <a:rPr lang="en-US" sz="1600" dirty="0" smtClean="0"/>
              <a:t>and we saw </a:t>
            </a:r>
            <a:r>
              <a:rPr lang="en-US" sz="1600" dirty="0" smtClean="0">
                <a:solidFill>
                  <a:schemeClr val="accent2"/>
                </a:solidFill>
              </a:rPr>
              <a:t>horizontal oscillations increasing along the train starting from the 20th bunch ==&gt; problem with MKE4 SPS extraction kicker. </a:t>
            </a:r>
          </a:p>
          <a:p>
            <a:pPr lvl="1"/>
            <a:r>
              <a:rPr lang="en-US" sz="1600" dirty="0" smtClean="0"/>
              <a:t>We tried to add the second CNGS cycle in the SPS but this did not solve the problem </a:t>
            </a:r>
          </a:p>
          <a:p>
            <a:pPr lvl="1"/>
            <a:r>
              <a:rPr lang="en-US" sz="1600" dirty="0" smtClean="0">
                <a:solidFill>
                  <a:srgbClr val="00B050"/>
                </a:solidFill>
              </a:rPr>
              <a:t>Correction for steering in the horizontal plane calculated on the injection of 36 bunches </a:t>
            </a:r>
            <a:r>
              <a:rPr lang="en-US" sz="1600" dirty="0" smtClean="0"/>
              <a:t>==&gt; check injection with 12 bunches and found optimum </a:t>
            </a:r>
            <a:r>
              <a:rPr lang="en-US" sz="1600" dirty="0" smtClean="0">
                <a:solidFill>
                  <a:srgbClr val="00B050"/>
                </a:solidFill>
              </a:rPr>
              <a:t>tradeoff between trajectory and injection oscillations </a:t>
            </a:r>
            <a:r>
              <a:rPr lang="en-US" sz="1600" dirty="0" smtClean="0">
                <a:solidFill>
                  <a:schemeClr val="accent2"/>
                </a:solidFill>
              </a:rPr>
              <a:t>(lengthy procedure since it requires continuous cycle change in the SPS 12-36 bunches: beam setup in the injectors) </a:t>
            </a:r>
          </a:p>
          <a:p>
            <a:pPr lvl="1"/>
            <a:r>
              <a:rPr lang="en-US" sz="1600" dirty="0" smtClean="0"/>
              <a:t>We managed to inject 72 bunches with losses at 40% from dump thresholds at MQ6. </a:t>
            </a:r>
          </a:p>
          <a:p>
            <a:pPr lvl="1"/>
            <a:r>
              <a:rPr lang="en-US" sz="1600" dirty="0" smtClean="0"/>
              <a:t>We still see a pattern in the injection oscillations along the train 	</a:t>
            </a:r>
          </a:p>
          <a:p>
            <a:r>
              <a:rPr lang="en-US" sz="1600" dirty="0" smtClean="0"/>
              <a:t>IMPORTANT: scan with beam of MKE4 flattop to be performed Xmas stop!</a:t>
            </a:r>
            <a:endParaRPr lang="en-US" sz="1600" dirty="0"/>
          </a:p>
        </p:txBody>
      </p:sp>
      <p:sp>
        <p:nvSpPr>
          <p:cNvPr id="3" name="Title 2"/>
          <p:cNvSpPr>
            <a:spLocks noGrp="1"/>
          </p:cNvSpPr>
          <p:nvPr>
            <p:ph type="title"/>
          </p:nvPr>
        </p:nvSpPr>
        <p:spPr/>
        <p:txBody>
          <a:bodyPr/>
          <a:lstStyle/>
          <a:p>
            <a:r>
              <a:rPr lang="en-US" dirty="0" smtClean="0"/>
              <a:t>Summary Injection of 72 bunches with 25 ns (Chiara, Wolfgang)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2"/>
                </a:solidFill>
              </a:rPr>
              <a:t>16:30 injection set-up finished. </a:t>
            </a:r>
          </a:p>
          <a:p>
            <a:pPr lvl="1"/>
            <a:r>
              <a:rPr lang="en-US" dirty="0" smtClean="0"/>
              <a:t>Managed to inject the 72 bunches with a trajectory correction based on 36 bunches. This was necessary because the horizontal trajectory of the bunches is changing along the train because of the shape of the SPS extraction kicker MKE4</a:t>
            </a:r>
            <a:r>
              <a:rPr lang="en-US" dirty="0" smtClean="0">
                <a:solidFill>
                  <a:schemeClr val="accent2"/>
                </a:solidFill>
              </a:rPr>
              <a:t>.</a:t>
            </a:r>
          </a:p>
          <a:p>
            <a:endParaRPr lang="en-US" dirty="0" smtClean="0"/>
          </a:p>
          <a:p>
            <a:r>
              <a:rPr lang="en-US" dirty="0" smtClean="0"/>
              <a:t>Switching solenoids at MKI to 3A for injection and OFF for scraping</a:t>
            </a:r>
          </a:p>
          <a:p>
            <a:endParaRPr lang="en-US" dirty="0" smtClean="0">
              <a:solidFill>
                <a:schemeClr val="accent2"/>
              </a:solidFill>
            </a:endParaRPr>
          </a:p>
          <a:p>
            <a:r>
              <a:rPr lang="en-US" dirty="0" smtClean="0">
                <a:solidFill>
                  <a:schemeClr val="accent2"/>
                </a:solidFill>
              </a:rPr>
              <a:t>20:20 </a:t>
            </a:r>
            <a:r>
              <a:rPr lang="en-US" b="1" dirty="0" smtClean="0">
                <a:solidFill>
                  <a:schemeClr val="accent2"/>
                </a:solidFill>
              </a:rPr>
              <a:t>1020 bunches in each beam</a:t>
            </a:r>
            <a:r>
              <a:rPr lang="en-US" dirty="0" smtClean="0">
                <a:solidFill>
                  <a:schemeClr val="accent2"/>
                </a:solidFill>
              </a:rPr>
              <a:t>: cryogenics measurements</a:t>
            </a:r>
          </a:p>
          <a:p>
            <a:r>
              <a:rPr lang="en-US" dirty="0" smtClean="0"/>
              <a:t>20:28 Dump by BPM in IR6: intensity of some bunches was too low.</a:t>
            </a:r>
          </a:p>
          <a:p>
            <a:endParaRPr lang="en-US" dirty="0" smtClean="0">
              <a:solidFill>
                <a:schemeClr val="accent2"/>
              </a:solidFill>
            </a:endParaRPr>
          </a:p>
          <a:p>
            <a:r>
              <a:rPr lang="en-US" dirty="0" err="1" smtClean="0"/>
              <a:t>Joerg</a:t>
            </a:r>
            <a:r>
              <a:rPr lang="en-US" dirty="0" smtClean="0"/>
              <a:t> increased the SIS threshold on MKI2 (B1) vacuum to 2.5 10-9 mbar in agreement with M. Barnes</a:t>
            </a:r>
            <a:endParaRPr lang="en-US" dirty="0" smtClean="0">
              <a:solidFill>
                <a:schemeClr val="accent2"/>
              </a:solidFill>
            </a:endParaRPr>
          </a:p>
          <a:p>
            <a:endParaRPr lang="en-US" dirty="0"/>
          </a:p>
        </p:txBody>
      </p:sp>
      <p:sp>
        <p:nvSpPr>
          <p:cNvPr id="3" name="Title 2"/>
          <p:cNvSpPr>
            <a:spLocks noGrp="1"/>
          </p:cNvSpPr>
          <p:nvPr>
            <p:ph type="title"/>
          </p:nvPr>
        </p:nvSpPr>
        <p:spPr/>
        <p:txBody>
          <a:bodyPr/>
          <a:lstStyle/>
          <a:p>
            <a:r>
              <a:rPr lang="en-US" dirty="0" smtClean="0"/>
              <a:t>25ns MD continues Fill 2249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BSRT bunch by bunch transverse beam size (Fill 2249)</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451099" y="756016"/>
            <a:ext cx="6513389" cy="3321056"/>
          </a:xfrm>
          <a:prstGeom prst="rect">
            <a:avLst/>
          </a:prstGeom>
          <a:noFill/>
          <a:ln w="9525">
            <a:noFill/>
            <a:miter lim="800000"/>
            <a:headEnd/>
            <a:tailEnd/>
          </a:ln>
        </p:spPr>
      </p:pic>
      <p:pic>
        <p:nvPicPr>
          <p:cNvPr id="2051" name="Picture 3"/>
          <p:cNvPicPr>
            <a:picLocks noGrp="1" noChangeAspect="1" noChangeArrowheads="1"/>
          </p:cNvPicPr>
          <p:nvPr>
            <p:ph idx="1"/>
          </p:nvPr>
        </p:nvPicPr>
        <p:blipFill>
          <a:blip r:embed="rId3" cstate="print"/>
          <a:srcRect/>
          <a:stretch>
            <a:fillRect/>
          </a:stretch>
        </p:blipFill>
        <p:spPr bwMode="auto">
          <a:xfrm>
            <a:off x="111870" y="3749155"/>
            <a:ext cx="6116314" cy="2992213"/>
          </a:xfrm>
          <a:prstGeom prst="rect">
            <a:avLst/>
          </a:prstGeom>
          <a:noFill/>
          <a:ln w="9525">
            <a:noFill/>
            <a:miter lim="800000"/>
            <a:headEnd/>
            <a:tailEnd/>
          </a:ln>
        </p:spPr>
      </p:pic>
      <p:sp>
        <p:nvSpPr>
          <p:cNvPr id="6" name="TextBox 5"/>
          <p:cNvSpPr txBox="1"/>
          <p:nvPr/>
        </p:nvSpPr>
        <p:spPr>
          <a:xfrm>
            <a:off x="611560" y="1268760"/>
            <a:ext cx="1656184" cy="707886"/>
          </a:xfrm>
          <a:prstGeom prst="rect">
            <a:avLst/>
          </a:prstGeom>
          <a:noFill/>
        </p:spPr>
        <p:txBody>
          <a:bodyPr wrap="square" rtlCol="0">
            <a:spAutoFit/>
          </a:bodyPr>
          <a:lstStyle/>
          <a:p>
            <a:r>
              <a:rPr lang="en-US" sz="2000" dirty="0" smtClean="0">
                <a:solidFill>
                  <a:srgbClr val="FF0000"/>
                </a:solidFill>
              </a:rPr>
              <a:t>Horizontal</a:t>
            </a:r>
          </a:p>
          <a:p>
            <a:r>
              <a:rPr lang="en-US" sz="2000" dirty="0" smtClean="0">
                <a:solidFill>
                  <a:srgbClr val="0070C0"/>
                </a:solidFill>
              </a:rPr>
              <a:t>Vertical</a:t>
            </a:r>
            <a:endParaRPr lang="en-US" sz="20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FBCT Measurements (Fill 2249)</a:t>
            </a:r>
            <a:endParaRPr lang="en-US" dirty="0"/>
          </a:p>
        </p:txBody>
      </p:sp>
      <p:pic>
        <p:nvPicPr>
          <p:cNvPr id="3074" name="Picture 2"/>
          <p:cNvPicPr>
            <a:picLocks noChangeAspect="1" noChangeArrowheads="1"/>
          </p:cNvPicPr>
          <p:nvPr/>
        </p:nvPicPr>
        <p:blipFill>
          <a:blip r:embed="rId2" cstate="print"/>
          <a:srcRect l="9265" t="8893" r="10366" b="6058"/>
          <a:stretch>
            <a:fillRect/>
          </a:stretch>
        </p:blipFill>
        <p:spPr bwMode="auto">
          <a:xfrm>
            <a:off x="251520" y="836712"/>
            <a:ext cx="5256584" cy="4320480"/>
          </a:xfrm>
          <a:prstGeom prst="rect">
            <a:avLst/>
          </a:prstGeom>
          <a:noFill/>
          <a:ln w="9525">
            <a:noFill/>
            <a:miter lim="800000"/>
            <a:headEnd/>
            <a:tailEnd/>
          </a:ln>
        </p:spPr>
      </p:pic>
      <p:pic>
        <p:nvPicPr>
          <p:cNvPr id="3075" name="Picture 3"/>
          <p:cNvPicPr>
            <a:picLocks noGrp="1" noChangeAspect="1" noChangeArrowheads="1"/>
          </p:cNvPicPr>
          <p:nvPr>
            <p:ph idx="1"/>
          </p:nvPr>
        </p:nvPicPr>
        <p:blipFill>
          <a:blip r:embed="rId3" cstate="print"/>
          <a:srcRect l="9360" t="29005" r="8745" b="8054"/>
          <a:stretch>
            <a:fillRect/>
          </a:stretch>
        </p:blipFill>
        <p:spPr bwMode="auto">
          <a:xfrm>
            <a:off x="4644008" y="3309888"/>
            <a:ext cx="4326062" cy="354811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Vacuum at MKI – injection limit at 2.5 x10-9 mbar</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371600" y="892770"/>
            <a:ext cx="6400800" cy="54165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819</Words>
  <Application>Microsoft Office PowerPoint</Application>
  <PresentationFormat>On-screen Show (4:3)</PresentationFormat>
  <Paragraphs>87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Monday 24 October 2011</vt:lpstr>
      <vt:lpstr>Overview</vt:lpstr>
      <vt:lpstr>Slide 3</vt:lpstr>
      <vt:lpstr>High losses when injecting</vt:lpstr>
      <vt:lpstr>Summary Injection of 72 bunches with 25 ns (Chiara, Wolfgang)</vt:lpstr>
      <vt:lpstr>25ns MD continues Fill 2249</vt:lpstr>
      <vt:lpstr>BSRT bunch by bunch transverse beam size (Fill 2249)</vt:lpstr>
      <vt:lpstr>FBCT Measurements (Fill 2249)</vt:lpstr>
      <vt:lpstr>Vacuum at MKI – injection limit at 2.5 x10-9 mbar</vt:lpstr>
      <vt:lpstr>Continue with New Fill (#2250)</vt:lpstr>
      <vt:lpstr>00:50 vacuum at MKIs</vt:lpstr>
      <vt:lpstr>B1 emittance from BSRT</vt:lpstr>
      <vt:lpstr>B2 emittance from BSRT</vt:lpstr>
      <vt:lpstr>Slide 14</vt:lpstr>
      <vt:lpstr>Slide 15</vt:lpstr>
      <vt:lpstr>Slide 16</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2011-10-25T07:59:23Z</dcterms:modified>
</cp:coreProperties>
</file>