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979" r:id="rId2"/>
    <p:sldId id="991" r:id="rId3"/>
    <p:sldId id="984" r:id="rId4"/>
    <p:sldId id="985" r:id="rId5"/>
    <p:sldId id="981" r:id="rId6"/>
    <p:sldId id="982" r:id="rId7"/>
    <p:sldId id="983" r:id="rId8"/>
    <p:sldId id="986" r:id="rId9"/>
    <p:sldId id="987" r:id="rId10"/>
    <p:sldId id="988" r:id="rId11"/>
    <p:sldId id="989" r:id="rId12"/>
    <p:sldId id="990" r:id="rId13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99" d="100"/>
          <a:sy n="99" d="100"/>
        </p:scale>
        <p:origin x="-198" y="-8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06:30 Stable beams</a:t>
            </a:r>
          </a:p>
          <a:p>
            <a:r>
              <a:rPr lang="en-GB" dirty="0" smtClean="0"/>
              <a:t>Van </a:t>
            </a:r>
            <a:r>
              <a:rPr lang="en-GB" dirty="0" err="1" smtClean="0"/>
              <a:t>der</a:t>
            </a:r>
            <a:r>
              <a:rPr lang="en-GB" dirty="0" smtClean="0"/>
              <a:t> Meer, </a:t>
            </a:r>
            <a:r>
              <a:rPr lang="en-US" dirty="0" smtClean="0"/>
              <a:t>length scale calibrations and beam gas imaging </a:t>
            </a:r>
            <a:endParaRPr lang="en-US" dirty="0" smtClean="0"/>
          </a:p>
          <a:p>
            <a:r>
              <a:rPr lang="en-US" dirty="0" smtClean="0"/>
              <a:t>14:29 </a:t>
            </a:r>
            <a:r>
              <a:rPr lang="en-GB" dirty="0" smtClean="0"/>
              <a:t>RQXL2 </a:t>
            </a:r>
            <a:r>
              <a:rPr lang="en-GB" dirty="0" smtClean="0"/>
              <a:t>tripped</a:t>
            </a:r>
          </a:p>
          <a:p>
            <a:endParaRPr lang="en-GB" dirty="0" smtClean="0"/>
          </a:p>
          <a:p>
            <a:r>
              <a:rPr lang="en-GB" dirty="0" smtClean="0"/>
              <a:t>In shadow</a:t>
            </a:r>
          </a:p>
          <a:p>
            <a:pPr lvl="1"/>
            <a:r>
              <a:rPr lang="en-US" dirty="0" smtClean="0"/>
              <a:t>Landau </a:t>
            </a:r>
            <a:r>
              <a:rPr lang="en-US" dirty="0" err="1" smtClean="0"/>
              <a:t>octupoles</a:t>
            </a:r>
            <a:r>
              <a:rPr lang="en-US" dirty="0" smtClean="0"/>
              <a:t> trimmed up to 200 A at end of ramp, and through squeeze. Chromaticity trimmed down by 0.5 both beams, both planes at 1 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LHCb polarity switched</a:t>
            </a:r>
          </a:p>
          <a:p>
            <a:pPr lvl="1"/>
            <a:r>
              <a:rPr lang="en-US" dirty="0" smtClean="0"/>
              <a:t>Test of </a:t>
            </a:r>
            <a:r>
              <a:rPr lang="en-US" dirty="0" smtClean="0"/>
              <a:t>RF ramp with </a:t>
            </a:r>
            <a:r>
              <a:rPr lang="en-US" dirty="0" err="1" smtClean="0"/>
              <a:t>hypercycle</a:t>
            </a:r>
            <a:r>
              <a:rPr lang="en-US" dirty="0" smtClean="0"/>
              <a:t> </a:t>
            </a:r>
            <a:r>
              <a:rPr lang="en-US" dirty="0" smtClean="0"/>
              <a:t>p-</a:t>
            </a:r>
            <a:r>
              <a:rPr lang="en-US" dirty="0" err="1" smtClean="0"/>
              <a:t>Pb</a:t>
            </a:r>
            <a:r>
              <a:rPr lang="en-US" dirty="0" smtClean="0"/>
              <a:t> </a:t>
            </a:r>
            <a:r>
              <a:rPr lang="en-US" dirty="0" smtClean="0"/>
              <a:t>with unlocked frequencies.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Loss map – B1H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620610"/>
            <a:ext cx="7524310" cy="580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02:30 Injection</a:t>
            </a:r>
          </a:p>
          <a:p>
            <a:pPr lvl="1"/>
            <a:r>
              <a:rPr lang="en-US" dirty="0" smtClean="0"/>
              <a:t>Filling not straight </a:t>
            </a:r>
            <a:r>
              <a:rPr lang="en-US" dirty="0" smtClean="0"/>
              <a:t>forward</a:t>
            </a:r>
            <a:endParaRPr lang="en-US" dirty="0" smtClean="0"/>
          </a:p>
          <a:p>
            <a:pPr lvl="1"/>
            <a:r>
              <a:rPr lang="en-US" dirty="0" smtClean="0"/>
              <a:t>High losses on the TCDIs (50 % of dump threshold for beam 2)... SPS was only scraping about 2 </a:t>
            </a:r>
            <a:r>
              <a:rPr lang="en-US" dirty="0" smtClean="0"/>
              <a:t>%. Asked </a:t>
            </a:r>
            <a:r>
              <a:rPr lang="en-US" dirty="0" smtClean="0"/>
              <a:t>them to increase it on the fly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Also, large losses for </a:t>
            </a:r>
            <a:r>
              <a:rPr lang="en-US" dirty="0" err="1" smtClean="0"/>
              <a:t>uncaptured</a:t>
            </a:r>
            <a:r>
              <a:rPr lang="en-US" dirty="0" smtClean="0"/>
              <a:t> beam. Much more than usual, see attached </a:t>
            </a:r>
            <a:r>
              <a:rPr lang="en-US" dirty="0" err="1" smtClean="0"/>
              <a:t>pic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Many BQM latches - latches on "</a:t>
            </a:r>
            <a:r>
              <a:rPr lang="en-US" dirty="0" smtClean="0"/>
              <a:t>stability</a:t>
            </a:r>
            <a:endParaRPr lang="en-US" dirty="0" smtClean="0"/>
          </a:p>
          <a:p>
            <a:r>
              <a:rPr lang="en-US" dirty="0" smtClean="0"/>
              <a:t>Dump &amp; re-fill</a:t>
            </a:r>
          </a:p>
          <a:p>
            <a:pPr lvl="1"/>
            <a:r>
              <a:rPr lang="en-US" dirty="0" smtClean="0"/>
              <a:t>It was the phase... </a:t>
            </a:r>
            <a:r>
              <a:rPr lang="en-US" dirty="0" smtClean="0"/>
              <a:t>The </a:t>
            </a:r>
            <a:r>
              <a:rPr lang="en-US" dirty="0" smtClean="0"/>
              <a:t>measurement was not set up for injection </a:t>
            </a:r>
            <a:r>
              <a:rPr lang="en-US" dirty="0" smtClean="0"/>
              <a:t>so </a:t>
            </a:r>
            <a:r>
              <a:rPr lang="en-US" dirty="0" smtClean="0"/>
              <a:t>we had not seen it before. </a:t>
            </a:r>
            <a:r>
              <a:rPr lang="en-US" dirty="0" smtClean="0"/>
              <a:t> The </a:t>
            </a:r>
            <a:r>
              <a:rPr lang="en-US" dirty="0" smtClean="0"/>
              <a:t>phase is wrong by -70 degrees....(?!? what has changed?) </a:t>
            </a:r>
            <a:endParaRPr lang="en-US" dirty="0" smtClean="0"/>
          </a:p>
          <a:p>
            <a:r>
              <a:rPr lang="en-US" dirty="0" smtClean="0"/>
              <a:t>06:45 Stable beams  3e33 cm-2s-1</a:t>
            </a:r>
          </a:p>
          <a:p>
            <a:pPr lvl="1"/>
            <a:r>
              <a:rPr lang="en-US" dirty="0" smtClean="0"/>
              <a:t>low bunch intensity (1.23e11) for first run after MD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07:45 Beams dumped</a:t>
            </a:r>
          </a:p>
          <a:p>
            <a:pPr lvl="1"/>
            <a:r>
              <a:rPr lang="en-US" dirty="0" smtClean="0"/>
              <a:t>LHCb </a:t>
            </a:r>
            <a:r>
              <a:rPr lang="en-US" dirty="0" smtClean="0"/>
              <a:t>triggered</a:t>
            </a:r>
          </a:p>
          <a:p>
            <a:pPr lvl="1"/>
            <a:r>
              <a:rPr lang="en-US" dirty="0" smtClean="0"/>
              <a:t>In logging timber </a:t>
            </a:r>
            <a:r>
              <a:rPr lang="en-US" dirty="0" smtClean="0"/>
              <a:t>we see a </a:t>
            </a:r>
            <a:r>
              <a:rPr lang="en-US" dirty="0" smtClean="0"/>
              <a:t>glitch </a:t>
            </a:r>
            <a:r>
              <a:rPr lang="en-US" dirty="0" smtClean="0"/>
              <a:t>of the </a:t>
            </a:r>
            <a:r>
              <a:rPr lang="en-US" dirty="0" smtClean="0"/>
              <a:t>stable </a:t>
            </a:r>
            <a:r>
              <a:rPr lang="en-US" dirty="0" smtClean="0"/>
              <a:t>beam flag and movable devices allowed </a:t>
            </a:r>
            <a:r>
              <a:rPr lang="en-US" dirty="0" smtClean="0"/>
              <a:t>flag - investigating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 again – increased bunch intensity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Luminosity scans etc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pic>
        <p:nvPicPr>
          <p:cNvPr id="4098" name="Picture 2" descr="G:\Users\l\lpc\Public\vdm_fill2234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1556740"/>
            <a:ext cx="8641200" cy="40598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08130" y="5877340"/>
            <a:ext cx="2520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Massi</a:t>
            </a:r>
            <a:r>
              <a:rPr lang="en-GB" dirty="0" smtClean="0"/>
              <a:t> Ferro-Luzzi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have tested without beam an RF ramp with p (ring1) and </a:t>
            </a:r>
            <a:r>
              <a:rPr lang="en-US" sz="2000" dirty="0" err="1" smtClean="0"/>
              <a:t>Pb</a:t>
            </a:r>
            <a:r>
              <a:rPr lang="en-US" sz="2000" dirty="0" smtClean="0"/>
              <a:t> (ring2) using the </a:t>
            </a:r>
            <a:r>
              <a:rPr lang="en-US" sz="2000" dirty="0" err="1" smtClean="0"/>
              <a:t>hypercycle</a:t>
            </a:r>
            <a:r>
              <a:rPr lang="en-US" sz="2000" dirty="0" smtClean="0"/>
              <a:t> 3.5TeV_10Aps_PPb_1m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RF loops and cavities tracked without problem. </a:t>
            </a:r>
            <a:endParaRPr lang="en-US" sz="20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/>
              <a:t>frequency ramped from 400.788860 to 400.789717 MHz (p) and from 400.784216 to 400.789645 MHz (</a:t>
            </a:r>
            <a:r>
              <a:rPr lang="en-US" sz="1800" dirty="0" err="1" smtClean="0"/>
              <a:t>Pb</a:t>
            </a:r>
            <a:r>
              <a:rPr lang="en-US" sz="1800" dirty="0" smtClean="0"/>
              <a:t>). See attached. PB </a:t>
            </a:r>
            <a:r>
              <a:rPr lang="en-US" sz="1800" dirty="0" smtClean="0"/>
              <a:t>will check if the 70 Hz difference at flat top is normal (</a:t>
            </a:r>
            <a:r>
              <a:rPr lang="en-US" sz="1800" dirty="0" smtClean="0"/>
              <a:t>probably </a:t>
            </a:r>
            <a:r>
              <a:rPr lang="en-US" sz="1800" dirty="0" smtClean="0"/>
              <a:t>too large for </a:t>
            </a:r>
            <a:r>
              <a:rPr lang="en-US" sz="1800" dirty="0" err="1" smtClean="0"/>
              <a:t>rephasing</a:t>
            </a:r>
            <a:r>
              <a:rPr lang="en-US" sz="1800" dirty="0" smtClean="0"/>
              <a:t>. To be followed</a:t>
            </a:r>
            <a:r>
              <a:rPr lang="en-US" sz="1800" dirty="0" smtClean="0"/>
              <a:t>).</a:t>
            </a:r>
            <a:endParaRPr lang="en-US" sz="1800" dirty="0" smtClean="0"/>
          </a:p>
          <a:p>
            <a:r>
              <a:rPr lang="en-US" sz="2000" dirty="0" smtClean="0"/>
              <a:t>Issues found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/>
              <a:t>‘Relative cogging’ </a:t>
            </a:r>
            <a:r>
              <a:rPr lang="en-US" sz="1800" dirty="0" smtClean="0"/>
              <a:t>SIS </a:t>
            </a:r>
            <a:r>
              <a:rPr lang="en-US" sz="1800" dirty="0" err="1" smtClean="0"/>
              <a:t>intlk</a:t>
            </a:r>
            <a:r>
              <a:rPr lang="en-US" sz="1800" dirty="0" smtClean="0"/>
              <a:t> has to be masked. This will not be possible with nominal beam but IT IS REQUIRED for asymmetric LHC. To be followed (Jorg, Andy</a:t>
            </a:r>
            <a:r>
              <a:rPr lang="en-US" sz="1800" dirty="0" smtClean="0"/>
              <a:t>).</a:t>
            </a:r>
            <a:endParaRPr lang="en-US" sz="1800" dirty="0" smtClean="0"/>
          </a:p>
          <a:p>
            <a:pPr lvl="1"/>
            <a:r>
              <a:rPr lang="en-US" sz="1800" dirty="0" smtClean="0"/>
              <a:t>The Master </a:t>
            </a:r>
            <a:r>
              <a:rPr lang="en-US" sz="1800" dirty="0" err="1" smtClean="0"/>
              <a:t>Frev</a:t>
            </a:r>
            <a:r>
              <a:rPr lang="en-US" sz="1800" dirty="0" smtClean="0"/>
              <a:t> B2 </a:t>
            </a:r>
            <a:r>
              <a:rPr lang="en-US" sz="1800" dirty="0" err="1" smtClean="0"/>
              <a:t>intlk</a:t>
            </a:r>
            <a:r>
              <a:rPr lang="en-US" sz="1800" dirty="0" smtClean="0"/>
              <a:t> is a REAL fault. It can be cured by modification to the RF tasks in the sequencer. </a:t>
            </a:r>
            <a:endParaRPr lang="en-US" sz="1800" dirty="0" smtClean="0"/>
          </a:p>
          <a:p>
            <a:pPr lvl="1"/>
            <a:r>
              <a:rPr lang="en-US" sz="1800" dirty="0" smtClean="0"/>
              <a:t>There </a:t>
            </a:r>
            <a:r>
              <a:rPr lang="en-US" sz="1800" dirty="0" smtClean="0"/>
              <a:t>were several problems with the functions B2 (mixture of 2011 situation at Z.450 GeV/c and copies from 2010 </a:t>
            </a:r>
            <a:r>
              <a:rPr lang="en-US" sz="1800" dirty="0" err="1" smtClean="0"/>
              <a:t>Pb</a:t>
            </a:r>
            <a:r>
              <a:rPr lang="en-US" sz="1800" dirty="0" smtClean="0"/>
              <a:t> in ramp). Solved for the next ramp. 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Proton lead RF ramp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20090" y="6021360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Reyes and Philippe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Proton Lead frequencies in ramp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540" y="908650"/>
            <a:ext cx="6768940" cy="540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16h50 TI averti le LHC et M Lamont de la manipulation sur le réseau</a:t>
            </a:r>
          </a:p>
          <a:p>
            <a:r>
              <a:rPr lang="fr-FR" dirty="0" smtClean="0"/>
              <a:t>17h30 SIG et EDF </a:t>
            </a:r>
            <a:r>
              <a:rPr lang="fr-FR" dirty="0" err="1" smtClean="0"/>
              <a:t>previennent</a:t>
            </a:r>
            <a:r>
              <a:rPr lang="fr-FR" dirty="0" smtClean="0"/>
              <a:t> TI de la manipulation</a:t>
            </a:r>
          </a:p>
          <a:p>
            <a:r>
              <a:rPr lang="fr-FR" dirty="0" smtClean="0"/>
              <a:t>17h40 Nombreux UPS LHC sur batterie + filtres ME9, SE2, SE4, SE6, SE8 déclenchés.</a:t>
            </a:r>
          </a:p>
          <a:p>
            <a:r>
              <a:rPr lang="fr-FR" dirty="0" smtClean="0"/>
              <a:t>Alarme sur les aimants ATLAS, ALICE, </a:t>
            </a:r>
            <a:r>
              <a:rPr lang="fr-FR" dirty="0" smtClean="0"/>
              <a:t>LHC</a:t>
            </a:r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17:36 </a:t>
            </a:r>
            <a:r>
              <a:rPr lang="en-US" dirty="0" smtClean="0"/>
              <a:t>Electrical glitch </a:t>
            </a:r>
            <a:r>
              <a:rPr lang="en-US" dirty="0" smtClean="0"/>
              <a:t>- </a:t>
            </a:r>
            <a:r>
              <a:rPr lang="en-GB" dirty="0" smtClean="0"/>
              <a:t>Description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440" y="5733320"/>
            <a:ext cx="7993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 Access for ATLAS</a:t>
            </a:r>
            <a:r>
              <a:rPr lang="en-GB" dirty="0" smtClean="0"/>
              <a:t>, ODH monitoring and </a:t>
            </a:r>
            <a:r>
              <a:rPr lang="en-GB" dirty="0" smtClean="0"/>
              <a:t>Vacuum in shadow.)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TI prévient les piquets TE/EPC pour LHC et SPS ainsi que Karsten Kahle</a:t>
            </a:r>
          </a:p>
          <a:p>
            <a:r>
              <a:rPr lang="en-GB" dirty="0" smtClean="0"/>
              <a:t>TI </a:t>
            </a:r>
            <a:r>
              <a:rPr lang="en-GB" dirty="0" err="1" smtClean="0"/>
              <a:t>prévient</a:t>
            </a:r>
            <a:r>
              <a:rPr lang="en-GB" dirty="0" smtClean="0"/>
              <a:t> OPs LHC, ATLAS, ALICE, CMS, LHCB, CAST, Ops PS PSB du </a:t>
            </a:r>
            <a:r>
              <a:rPr lang="en-GB" dirty="0" err="1" smtClean="0"/>
              <a:t>ré-enclenchement</a:t>
            </a:r>
            <a:r>
              <a:rPr lang="en-GB" dirty="0" smtClean="0"/>
              <a:t> prochain</a:t>
            </a:r>
          </a:p>
          <a:p>
            <a:r>
              <a:rPr lang="fr-FR" dirty="0" smtClean="0"/>
              <a:t>18:45 le piquet TE/EPC PS va devoir mesurer les capacités car il y a un </a:t>
            </a:r>
            <a:r>
              <a:rPr lang="fr-FR" dirty="0" err="1" smtClean="0"/>
              <a:t>deséquilibre</a:t>
            </a:r>
            <a:r>
              <a:rPr lang="fr-FR" dirty="0" smtClean="0"/>
              <a:t> (estimation de 2 </a:t>
            </a:r>
            <a:r>
              <a:rPr lang="fr-FR" dirty="0" smtClean="0"/>
              <a:t>heures </a:t>
            </a:r>
            <a:r>
              <a:rPr lang="en-GB" dirty="0" err="1" smtClean="0"/>
              <a:t>supplémentaires</a:t>
            </a:r>
            <a:r>
              <a:rPr lang="en-GB" dirty="0" smtClean="0"/>
              <a:t>)</a:t>
            </a:r>
          </a:p>
          <a:p>
            <a:r>
              <a:rPr lang="fr-FR" dirty="0" smtClean="0"/>
              <a:t>19:10 TE/EPC au point 2 pour enclencher</a:t>
            </a:r>
          </a:p>
          <a:p>
            <a:r>
              <a:rPr lang="fr-FR" dirty="0" smtClean="0"/>
              <a:t>19:10 Alice OK pour enclencher, mais TI attend un mail de confirmation</a:t>
            </a:r>
          </a:p>
          <a:p>
            <a:r>
              <a:rPr lang="fr-FR" dirty="0" smtClean="0"/>
              <a:t>19:20 Alice appelle le LHC car en fait ils ne savent pas quoi </a:t>
            </a:r>
            <a:r>
              <a:rPr lang="fr-FR" dirty="0" smtClean="0"/>
              <a:t>faire</a:t>
            </a:r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Glitch - Action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le LHC </a:t>
            </a:r>
            <a:r>
              <a:rPr lang="fr-FR" sz="2000" dirty="0" err="1" smtClean="0"/>
              <a:t>ramp</a:t>
            </a:r>
            <a:r>
              <a:rPr lang="fr-FR" sz="2000" dirty="0" smtClean="0"/>
              <a:t> down le </a:t>
            </a:r>
            <a:r>
              <a:rPr lang="fr-FR" sz="2000" dirty="0" err="1" smtClean="0"/>
              <a:t>solenoide</a:t>
            </a:r>
            <a:r>
              <a:rPr lang="fr-FR" sz="2000" dirty="0" smtClean="0"/>
              <a:t> de ALICE; en attendant les piquets vont enclencher le point 4</a:t>
            </a:r>
          </a:p>
          <a:p>
            <a:r>
              <a:rPr lang="en-GB" sz="2000" dirty="0" smtClean="0"/>
              <a:t>19:40 </a:t>
            </a:r>
            <a:r>
              <a:rPr lang="en-GB" sz="2000" dirty="0" err="1" smtClean="0"/>
              <a:t>Filtre</a:t>
            </a:r>
            <a:r>
              <a:rPr lang="en-GB" sz="2000" dirty="0" smtClean="0"/>
              <a:t> SEF4 </a:t>
            </a:r>
            <a:r>
              <a:rPr lang="en-GB" sz="2000" dirty="0" err="1" smtClean="0"/>
              <a:t>ré-enclenché</a:t>
            </a:r>
            <a:endParaRPr lang="en-GB" sz="2000" dirty="0" smtClean="0"/>
          </a:p>
          <a:p>
            <a:r>
              <a:rPr lang="en-GB" sz="2000" dirty="0" smtClean="0"/>
              <a:t>19:45 </a:t>
            </a:r>
            <a:r>
              <a:rPr lang="en-GB" sz="2000" dirty="0" err="1" smtClean="0"/>
              <a:t>Filtre</a:t>
            </a:r>
            <a:r>
              <a:rPr lang="en-GB" sz="2000" dirty="0" smtClean="0"/>
              <a:t> SEF6 </a:t>
            </a:r>
            <a:r>
              <a:rPr lang="en-GB" sz="2000" dirty="0" err="1" smtClean="0"/>
              <a:t>ré-enclenché</a:t>
            </a:r>
            <a:endParaRPr lang="en-GB" sz="2000" dirty="0" smtClean="0"/>
          </a:p>
          <a:p>
            <a:r>
              <a:rPr lang="en-GB" sz="2000" dirty="0" smtClean="0"/>
              <a:t>19:49 </a:t>
            </a:r>
            <a:r>
              <a:rPr lang="en-GB" sz="2000" dirty="0" err="1" smtClean="0"/>
              <a:t>Filtre</a:t>
            </a:r>
            <a:r>
              <a:rPr lang="en-GB" sz="2000" dirty="0" smtClean="0"/>
              <a:t> SEF2 </a:t>
            </a:r>
            <a:r>
              <a:rPr lang="en-GB" sz="2000" dirty="0" err="1" smtClean="0"/>
              <a:t>ré-enclenché</a:t>
            </a:r>
            <a:endParaRPr lang="en-GB" sz="2000" dirty="0" smtClean="0"/>
          </a:p>
          <a:p>
            <a:r>
              <a:rPr lang="en-GB" sz="2000" dirty="0" smtClean="0"/>
              <a:t>20:19 </a:t>
            </a:r>
            <a:r>
              <a:rPr lang="en-GB" sz="2000" dirty="0" err="1" smtClean="0"/>
              <a:t>Filtre</a:t>
            </a:r>
            <a:r>
              <a:rPr lang="en-GB" sz="2000" dirty="0" smtClean="0"/>
              <a:t> SEF8 </a:t>
            </a:r>
            <a:r>
              <a:rPr lang="en-GB" sz="2000" dirty="0" err="1" smtClean="0"/>
              <a:t>ré-enclenché</a:t>
            </a:r>
            <a:endParaRPr lang="en-GB" sz="2000" dirty="0" smtClean="0"/>
          </a:p>
          <a:p>
            <a:r>
              <a:rPr lang="fr-FR" sz="2000" dirty="0" smtClean="0"/>
              <a:t>20:35 EN-EL baisse les gradins de l'EHT102/1E</a:t>
            </a:r>
          </a:p>
          <a:p>
            <a:r>
              <a:rPr lang="en-GB" sz="2000" dirty="0" smtClean="0"/>
              <a:t>20:40 </a:t>
            </a:r>
            <a:r>
              <a:rPr lang="en-GB" sz="2000" dirty="0" err="1" smtClean="0"/>
              <a:t>Filtre</a:t>
            </a:r>
            <a:r>
              <a:rPr lang="en-GB" sz="2000" dirty="0" smtClean="0"/>
              <a:t> ME9 </a:t>
            </a:r>
            <a:r>
              <a:rPr lang="en-GB" sz="2000" dirty="0" err="1" smtClean="0"/>
              <a:t>ré-enclenché</a:t>
            </a:r>
            <a:endParaRPr lang="en-GB" sz="2000" dirty="0" smtClean="0"/>
          </a:p>
          <a:p>
            <a:r>
              <a:rPr lang="en-GB" sz="2000" dirty="0" smtClean="0"/>
              <a:t>Remarks:</a:t>
            </a:r>
          </a:p>
          <a:p>
            <a:pPr lvl="1"/>
            <a:r>
              <a:rPr lang="fr-FR" sz="1600" dirty="0" smtClean="0"/>
              <a:t>Au total 3 équipes TE/EPC déployées pour une intervention rapide</a:t>
            </a:r>
          </a:p>
          <a:p>
            <a:pPr lvl="1"/>
            <a:r>
              <a:rPr lang="en-GB" sz="1600" dirty="0" smtClean="0"/>
              <a:t>Rapport </a:t>
            </a:r>
            <a:r>
              <a:rPr lang="en-GB" sz="1600" dirty="0" err="1" smtClean="0"/>
              <a:t>demandé</a:t>
            </a:r>
            <a:r>
              <a:rPr lang="en-GB" sz="1600" dirty="0" smtClean="0"/>
              <a:t> à EDF</a:t>
            </a:r>
          </a:p>
          <a:p>
            <a:pPr lvl="1"/>
            <a:r>
              <a:rPr lang="fr-FR" sz="1600" dirty="0" smtClean="0"/>
              <a:t>Aucun TCR de touché pendant la perturbation</a:t>
            </a:r>
          </a:p>
          <a:p>
            <a:pPr lvl="1"/>
            <a:r>
              <a:rPr lang="fr-FR" sz="1600" dirty="0" smtClean="0"/>
              <a:t>SVC SPS et Filtres stables LHC insensibles à la </a:t>
            </a:r>
            <a:r>
              <a:rPr lang="fr-FR" sz="1600" dirty="0" smtClean="0"/>
              <a:t>perturbation</a:t>
            </a:r>
          </a:p>
          <a:p>
            <a:pPr lvl="1"/>
            <a:endParaRPr lang="fr-FR" sz="1600" dirty="0" smtClean="0"/>
          </a:p>
          <a:p>
            <a:r>
              <a:rPr lang="fr-FR" sz="2000" dirty="0" smtClean="0"/>
              <a:t>21:40 </a:t>
            </a:r>
            <a:r>
              <a:rPr lang="en-US" sz="2000" dirty="0" smtClean="0"/>
              <a:t>ATLAS </a:t>
            </a:r>
            <a:r>
              <a:rPr lang="en-US" sz="2000" dirty="0" err="1" smtClean="0"/>
              <a:t>Torroid</a:t>
            </a:r>
            <a:r>
              <a:rPr lang="en-US" sz="2000" dirty="0" smtClean="0"/>
              <a:t> on standby. </a:t>
            </a:r>
            <a:r>
              <a:rPr lang="en-US" sz="2000" dirty="0" err="1" smtClean="0"/>
              <a:t>V.Montabonnet</a:t>
            </a:r>
            <a:r>
              <a:rPr lang="en-US" sz="2000" dirty="0" smtClean="0"/>
              <a:t> clearing warnings, so the long ramp up can begin. </a:t>
            </a:r>
            <a:endParaRPr lang="en-GB" sz="20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Glitch - Action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22:00 Injecting for loss maps</a:t>
            </a:r>
          </a:p>
          <a:p>
            <a:r>
              <a:rPr lang="en-GB" dirty="0" smtClean="0"/>
              <a:t>23:51 Ramp</a:t>
            </a:r>
          </a:p>
          <a:p>
            <a:pPr lvl="1"/>
            <a:r>
              <a:rPr lang="en-GB" dirty="0" smtClean="0"/>
              <a:t>wire scans, wire scans, wire scans</a:t>
            </a:r>
          </a:p>
          <a:p>
            <a:r>
              <a:rPr lang="en-GB" dirty="0" smtClean="0"/>
              <a:t>00:52 Optimized collisions</a:t>
            </a:r>
          </a:p>
          <a:p>
            <a:r>
              <a:rPr lang="en-US" dirty="0" smtClean="0"/>
              <a:t>01:25 All </a:t>
            </a:r>
            <a:r>
              <a:rPr lang="en-US" dirty="0" smtClean="0"/>
              <a:t>TOTEM RPs arrived at target position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Loss maps </a:t>
            </a:r>
          </a:p>
          <a:p>
            <a:pPr lvl="1"/>
            <a:r>
              <a:rPr lang="en-US" dirty="0" smtClean="0"/>
              <a:t>betatron</a:t>
            </a:r>
          </a:p>
          <a:p>
            <a:pPr lvl="1"/>
            <a:r>
              <a:rPr lang="en-US" dirty="0" smtClean="0"/>
              <a:t>+500 Hz off momentum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01:40 Programmed dump after loss maps at collision settings with roman pots at physics settings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evening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 scans – start and end ramp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22-10-2011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764630"/>
            <a:ext cx="6388917" cy="485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70" y="2651430"/>
            <a:ext cx="5256730" cy="399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59164</TotalTime>
  <Words>762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Friday</vt:lpstr>
      <vt:lpstr>Luminosity scans etc</vt:lpstr>
      <vt:lpstr>Proton lead RF ramp</vt:lpstr>
      <vt:lpstr>Proton Lead frequencies in ramp</vt:lpstr>
      <vt:lpstr>17:36 Electrical glitch - Description</vt:lpstr>
      <vt:lpstr>Glitch - Action</vt:lpstr>
      <vt:lpstr>Glitch - Action</vt:lpstr>
      <vt:lpstr>Friday evening</vt:lpstr>
      <vt:lpstr>Wire scans – start and end ramp</vt:lpstr>
      <vt:lpstr>Loss map – B1H</vt:lpstr>
      <vt:lpstr>Saturday morning</vt:lpstr>
      <vt:lpstr>Saturday morning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2117</cp:revision>
  <dcterms:created xsi:type="dcterms:W3CDTF">2010-10-13T07:44:28Z</dcterms:created>
  <dcterms:modified xsi:type="dcterms:W3CDTF">2011-10-22T07:51:09Z</dcterms:modified>
</cp:coreProperties>
</file>