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9"/>
  </p:notesMasterIdLst>
  <p:handoutMasterIdLst>
    <p:handoutMasterId r:id="rId10"/>
  </p:handoutMasterIdLst>
  <p:sldIdLst>
    <p:sldId id="540" r:id="rId2"/>
    <p:sldId id="541" r:id="rId3"/>
    <p:sldId id="542" r:id="rId4"/>
    <p:sldId id="543" r:id="rId5"/>
    <p:sldId id="544" r:id="rId6"/>
    <p:sldId id="545" r:id="rId7"/>
    <p:sldId id="546" r:id="rId8"/>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33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1" autoAdjust="0"/>
    <p:restoredTop sz="97954" autoAdjust="0"/>
  </p:normalViewPr>
  <p:slideViewPr>
    <p:cSldViewPr snapToObjects="1">
      <p:cViewPr>
        <p:scale>
          <a:sx n="70" d="100"/>
          <a:sy n="70" d="100"/>
        </p:scale>
        <p:origin x="-72" y="-283"/>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10/9/2011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a:xfrm>
            <a:off x="34925" y="6616700"/>
            <a:ext cx="2133600" cy="268288"/>
          </a:xfrm>
          <a:prstGeom prst="rect">
            <a:avLst/>
          </a:prstGeom>
        </p:spPr>
        <p:txBody>
          <a:bodyPr/>
          <a:lstStyle/>
          <a:p>
            <a:pPr>
              <a:defRPr/>
            </a:pPr>
            <a:r>
              <a:rPr lang="en-US" smtClean="0"/>
              <a:t>08-10-2011</a:t>
            </a:r>
            <a:endParaRPr lang="en-US" dirty="0"/>
          </a:p>
        </p:txBody>
      </p:sp>
      <p:sp>
        <p:nvSpPr>
          <p:cNvPr id="18" name="Slide Number Placeholder 17"/>
          <p:cNvSpPr>
            <a:spLocks noGrp="1"/>
          </p:cNvSpPr>
          <p:nvPr>
            <p:ph type="sldNum" sz="quarter" idx="11"/>
          </p:nvPr>
        </p:nvSpPr>
        <p:spPr>
          <a:xfrm>
            <a:off x="6902450" y="6632575"/>
            <a:ext cx="2133600" cy="252413"/>
          </a:xfrm>
          <a:prstGeom prst="rect">
            <a:avLst/>
          </a:prstGeom>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a:xfrm>
            <a:off x="3124200" y="6632575"/>
            <a:ext cx="2895600" cy="252413"/>
          </a:xfrm>
          <a:prstGeom prst="rect">
            <a:avLst/>
          </a:prstGeom>
        </p:spPr>
        <p:txBody>
          <a:bodyPr/>
          <a:lstStyle/>
          <a:p>
            <a:pPr>
              <a:defRPr/>
            </a:pPr>
            <a:r>
              <a:rPr lang="en-US" smtClean="0"/>
              <a:t>LHC morning report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2011-10-09</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9:00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b="1" dirty="0"/>
          </a:p>
        </p:txBody>
      </p:sp>
      <p:sp>
        <p:nvSpPr>
          <p:cNvPr id="3" name="Title 2"/>
          <p:cNvSpPr>
            <a:spLocks noGrp="1"/>
          </p:cNvSpPr>
          <p:nvPr>
            <p:ph type="ctrTitle"/>
          </p:nvPr>
        </p:nvSpPr>
        <p:spPr/>
        <p:txBody>
          <a:bodyPr/>
          <a:lstStyle/>
          <a:p>
            <a:r>
              <a:rPr lang="en-US" dirty="0" smtClean="0"/>
              <a:t>Saturday 8 October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8:45 </a:t>
            </a:r>
            <a:r>
              <a:rPr lang="en-US" dirty="0" err="1" smtClean="0"/>
              <a:t>precycle</a:t>
            </a:r>
            <a:r>
              <a:rPr lang="en-US" dirty="0" smtClean="0"/>
              <a:t> started after access for QPS problem (circuit breaker </a:t>
            </a:r>
            <a:r>
              <a:rPr lang="en-US" dirty="0" err="1" smtClean="0"/>
              <a:t>opend</a:t>
            </a:r>
            <a:r>
              <a:rPr lang="en-US" dirty="0" smtClean="0"/>
              <a:t>); Alice finishing access.</a:t>
            </a:r>
          </a:p>
          <a:p>
            <a:r>
              <a:rPr lang="en-US" dirty="0" smtClean="0"/>
              <a:t>10:00 injecting probe beam</a:t>
            </a:r>
          </a:p>
          <a:p>
            <a:r>
              <a:rPr lang="en-US" dirty="0" smtClean="0"/>
              <a:t>10:48 Very clean injection, average bunch intensity: 1.3E11</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11:41 </a:t>
            </a:r>
            <a:r>
              <a:rPr lang="en-US" dirty="0" smtClean="0">
                <a:solidFill>
                  <a:srgbClr val="CC0099"/>
                </a:solidFill>
              </a:rPr>
              <a:t>stable beams Fill #2195</a:t>
            </a:r>
            <a:r>
              <a:rPr lang="en-US" dirty="0" smtClean="0"/>
              <a:t>. Luminosities:</a:t>
            </a:r>
          </a:p>
          <a:p>
            <a:pPr lvl="1"/>
            <a:r>
              <a:rPr lang="en-US" dirty="0" smtClean="0"/>
              <a:t>Atlas and CMS peak luminosity: 3.3E33 </a:t>
            </a:r>
            <a:r>
              <a:rPr lang="en-US" dirty="0" smtClean="0">
                <a:solidFill>
                  <a:srgbClr val="000000"/>
                </a:solidFill>
              </a:rPr>
              <a:t>cm-2s-1</a:t>
            </a:r>
          </a:p>
          <a:p>
            <a:pPr lvl="1"/>
            <a:r>
              <a:rPr lang="en-US" dirty="0" smtClean="0">
                <a:solidFill>
                  <a:srgbClr val="000000"/>
                </a:solidFill>
              </a:rPr>
              <a:t>Alice: </a:t>
            </a:r>
            <a:r>
              <a:rPr lang="en-US" dirty="0" smtClean="0"/>
              <a:t>went to 1.14e30, manually steered down to target 0.5e30 </a:t>
            </a:r>
            <a:r>
              <a:rPr lang="en-US" dirty="0" smtClean="0">
                <a:solidFill>
                  <a:srgbClr val="000000"/>
                </a:solidFill>
              </a:rPr>
              <a:t>cm-2s-1</a:t>
            </a:r>
          </a:p>
          <a:p>
            <a:pPr lvl="1"/>
            <a:r>
              <a:rPr lang="en-US" dirty="0" err="1" smtClean="0">
                <a:solidFill>
                  <a:srgbClr val="000000"/>
                </a:solidFill>
              </a:rPr>
              <a:t>LHCb</a:t>
            </a:r>
            <a:r>
              <a:rPr lang="en-US" dirty="0" smtClean="0">
                <a:solidFill>
                  <a:srgbClr val="000000"/>
                </a:solidFill>
              </a:rPr>
              <a:t> went above target with auto-leveling</a:t>
            </a:r>
            <a:endParaRPr lang="en-US" dirty="0"/>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765175" y="2276872"/>
            <a:ext cx="7613650" cy="20193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err="1" smtClean="0"/>
              <a:t>LHCb</a:t>
            </a:r>
            <a:r>
              <a:rPr lang="en-US" dirty="0" smtClean="0"/>
              <a:t> </a:t>
            </a:r>
            <a:r>
              <a:rPr lang="en-US" dirty="0" err="1" smtClean="0"/>
              <a:t>lumi</a:t>
            </a:r>
            <a:r>
              <a:rPr lang="en-US" dirty="0" smtClean="0"/>
              <a:t> Leveling</a:t>
            </a:r>
            <a:endParaRPr lang="en-US" dirty="0"/>
          </a:p>
        </p:txBody>
      </p:sp>
      <p:pic>
        <p:nvPicPr>
          <p:cNvPr id="2052" name="Picture 4"/>
          <p:cNvPicPr>
            <a:picLocks noChangeAspect="1" noChangeArrowheads="1"/>
          </p:cNvPicPr>
          <p:nvPr/>
        </p:nvPicPr>
        <p:blipFill>
          <a:blip r:embed="rId2" cstate="print"/>
          <a:srcRect l="25593" t="16818" r="30287" b="54352"/>
          <a:stretch>
            <a:fillRect/>
          </a:stretch>
        </p:blipFill>
        <p:spPr bwMode="auto">
          <a:xfrm>
            <a:off x="302526" y="1412776"/>
            <a:ext cx="8460940" cy="432048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14:24 gateway problem RB.A56 </a:t>
            </a:r>
            <a:r>
              <a:rPr lang="en-US" dirty="0" err="1" smtClean="0"/>
              <a:t>nQPS</a:t>
            </a:r>
            <a:r>
              <a:rPr lang="en-US" dirty="0" smtClean="0"/>
              <a:t>: There is no logging coming from the crate, the protection is still guaranteed.</a:t>
            </a:r>
          </a:p>
          <a:p>
            <a:pPr lvl="1">
              <a:buNone/>
            </a:pPr>
            <a:r>
              <a:rPr lang="en-US" dirty="0" smtClean="0">
                <a:sym typeface="Wingdings" pitchFamily="2" charset="2"/>
              </a:rPr>
              <a:t> solved by MPE piquet in the shadow during the next turn-around</a:t>
            </a:r>
            <a:endParaRPr lang="en-US" dirty="0" smtClean="0"/>
          </a:p>
          <a:p>
            <a:endParaRPr lang="en-US" dirty="0" smtClean="0"/>
          </a:p>
          <a:p>
            <a:r>
              <a:rPr lang="en-US" dirty="0" smtClean="0"/>
              <a:t>23:48 TCL.5R1.B1 collimator give an error of lost steps on one axis. This error of the motor controller blocks the motor drivers but does not cause interlocks as long as the jaws remain within safe limits.</a:t>
            </a:r>
            <a:br>
              <a:rPr lang="en-US" dirty="0" smtClean="0"/>
            </a:br>
            <a:r>
              <a:rPr lang="en-US" dirty="0" smtClean="0"/>
              <a:t>No movement was requested, but the LVDT_LU shows a step of 50um.</a:t>
            </a:r>
            <a:br>
              <a:rPr lang="en-US" dirty="0" smtClean="0"/>
            </a:br>
            <a:endParaRPr lang="en-US" dirty="0" smtClean="0"/>
          </a:p>
          <a:p>
            <a:pPr lvl="1">
              <a:buNone/>
            </a:pPr>
            <a:r>
              <a:rPr lang="en-US" dirty="0" smtClean="0">
                <a:sym typeface="Wingdings" pitchFamily="2" charset="2"/>
              </a:rPr>
              <a:t> problem solved by piquet in the shadow of the next ramp-down.</a:t>
            </a: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50 um step in the TCL.5R1.B1:MEAS_LVDT_LU</a:t>
            </a:r>
            <a:endParaRPr lang="en-US" dirty="0"/>
          </a:p>
        </p:txBody>
      </p:sp>
      <p:pic>
        <p:nvPicPr>
          <p:cNvPr id="3074" name="Picture 2"/>
          <p:cNvPicPr>
            <a:picLocks noChangeAspect="1" noChangeArrowheads="1"/>
          </p:cNvPicPr>
          <p:nvPr/>
        </p:nvPicPr>
        <p:blipFill>
          <a:blip r:embed="rId2" cstate="print"/>
          <a:srcRect l="3869" t="14506"/>
          <a:stretch>
            <a:fillRect/>
          </a:stretch>
        </p:blipFill>
        <p:spPr bwMode="auto">
          <a:xfrm>
            <a:off x="1043608" y="1412776"/>
            <a:ext cx="6624736" cy="469136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4:58 </a:t>
            </a:r>
            <a:r>
              <a:rPr lang="en-US" dirty="0" smtClean="0">
                <a:solidFill>
                  <a:srgbClr val="CC0099"/>
                </a:solidFill>
              </a:rPr>
              <a:t>programmed</a:t>
            </a:r>
            <a:r>
              <a:rPr lang="en-US" dirty="0" smtClean="0"/>
              <a:t> </a:t>
            </a:r>
            <a:r>
              <a:rPr lang="en-US" dirty="0" smtClean="0">
                <a:solidFill>
                  <a:srgbClr val="CC0099"/>
                </a:solidFill>
              </a:rPr>
              <a:t>Dump Fill #2195</a:t>
            </a:r>
            <a:r>
              <a:rPr lang="en-US" dirty="0" smtClean="0"/>
              <a:t> after 17:17 hours in stable beams: integrated luminosity Atlas/CMS/</a:t>
            </a:r>
            <a:r>
              <a:rPr lang="en-US" dirty="0" err="1" smtClean="0"/>
              <a:t>LHCb</a:t>
            </a:r>
            <a:r>
              <a:rPr lang="en-US" dirty="0" smtClean="0"/>
              <a:t>: 115/120/21.3 pb-1; Alice: 58.5 nb-1</a:t>
            </a:r>
          </a:p>
          <a:p>
            <a:r>
              <a:rPr lang="en-US" dirty="0" smtClean="0"/>
              <a:t>5:22 cannot execute BLM sanity check in IP1 (stuck in ‘beam mode’) </a:t>
            </a:r>
            <a:r>
              <a:rPr lang="en-US" dirty="0" smtClean="0">
                <a:sym typeface="Wingdings" pitchFamily="2" charset="2"/>
              </a:rPr>
              <a:t> solved by C. Zamantzas</a:t>
            </a:r>
          </a:p>
          <a:p>
            <a:r>
              <a:rPr lang="en-US" dirty="0" smtClean="0">
                <a:sym typeface="Wingdings" pitchFamily="2" charset="2"/>
              </a:rPr>
              <a:t>6:20 injecting physics beams</a:t>
            </a:r>
          </a:p>
          <a:p>
            <a:r>
              <a:rPr lang="en-US" dirty="0" smtClean="0">
                <a:sym typeface="Wingdings" pitchFamily="2" charset="2"/>
              </a:rPr>
              <a:t>6:27 </a:t>
            </a:r>
            <a:r>
              <a:rPr lang="en-US" dirty="0" smtClean="0"/>
              <a:t>Extraction kicker problem for B1 in the SPS.</a:t>
            </a:r>
          </a:p>
          <a:p>
            <a:r>
              <a:rPr lang="en-US" dirty="0" smtClean="0"/>
              <a:t>6:54 beams dumped (B2 already fully injected) as the SPS cannot deliver beams </a:t>
            </a:r>
            <a:r>
              <a:rPr lang="en-US" smtClean="0"/>
              <a:t>before 9:00</a:t>
            </a:r>
            <a:endParaRPr lang="en-US" dirty="0" smtClean="0"/>
          </a:p>
          <a:p>
            <a:endParaRPr lang="en-US" dirty="0" smtClean="0"/>
          </a:p>
          <a:p>
            <a:endParaRPr lang="en-US" dirty="0" smtClean="0"/>
          </a:p>
          <a:p>
            <a:r>
              <a:rPr lang="en-US" dirty="0" smtClean="0"/>
              <a:t>Plan for today:</a:t>
            </a:r>
          </a:p>
          <a:p>
            <a:pPr lvl="1"/>
            <a:r>
              <a:rPr lang="en-US" dirty="0" smtClean="0"/>
              <a:t>Physics</a:t>
            </a:r>
          </a:p>
          <a:p>
            <a:pPr lvl="1"/>
            <a:r>
              <a:rPr lang="en-US" i="1" dirty="0" smtClean="0"/>
              <a:t>ALICE test: solenoid to 0.2T (40% of nominal) at the end of a fill; stable beams for ½ - 1 hour </a:t>
            </a:r>
          </a:p>
          <a:p>
            <a:pPr lv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836640"/>
            <a:ext cx="8785220" cy="5616780"/>
          </a:xfrm>
        </p:spPr>
        <p:txBody>
          <a:bodyPr/>
          <a:lstStyle/>
          <a:p>
            <a:endParaRPr lang="en-US" dirty="0" smtClean="0"/>
          </a:p>
          <a:p>
            <a:r>
              <a:rPr lang="en-US" dirty="0" smtClean="0"/>
              <a:t>Monday day: High pile-up MD.</a:t>
            </a:r>
          </a:p>
          <a:p>
            <a:r>
              <a:rPr lang="en-US" dirty="0" smtClean="0"/>
              <a:t>Tue – Thu: Physics</a:t>
            </a:r>
          </a:p>
          <a:p>
            <a:r>
              <a:rPr lang="en-US" dirty="0" smtClean="0"/>
              <a:t>Friday: Floating MD 25ns</a:t>
            </a:r>
          </a:p>
          <a:p>
            <a:endParaRPr lang="en-US" dirty="0" smtClean="0"/>
          </a:p>
          <a:p>
            <a:r>
              <a:rPr lang="en-US" i="1" dirty="0" smtClean="0">
                <a:solidFill>
                  <a:srgbClr val="CC0099"/>
                </a:solidFill>
              </a:rPr>
              <a:t>To be scheduled: Loss map qualification for injection &amp; physics (status is red since a week</a:t>
            </a:r>
            <a:r>
              <a:rPr lang="en-US" i="1" dirty="0" smtClean="0">
                <a:solidFill>
                  <a:srgbClr val="CC0099"/>
                </a:solidFill>
              </a:rPr>
              <a:t>)</a:t>
            </a:r>
          </a:p>
          <a:p>
            <a:endParaRPr lang="en-US" i="1" smtClean="0">
              <a:solidFill>
                <a:srgbClr val="CC0099"/>
              </a:solidFill>
            </a:endParaRPr>
          </a:p>
          <a:p>
            <a:r>
              <a:rPr lang="en-US" i="1" smtClean="0">
                <a:solidFill>
                  <a:srgbClr val="CC0099"/>
                </a:solidFill>
              </a:rPr>
              <a:t>Abort </a:t>
            </a:r>
            <a:r>
              <a:rPr lang="en-US" i="1" dirty="0" smtClean="0">
                <a:solidFill>
                  <a:srgbClr val="CC0099"/>
                </a:solidFill>
              </a:rPr>
              <a:t>gap cleaning at 3.5TeV to be </a:t>
            </a:r>
            <a:r>
              <a:rPr lang="en-US" i="1" smtClean="0">
                <a:solidFill>
                  <a:srgbClr val="CC0099"/>
                </a:solidFill>
              </a:rPr>
              <a:t>tried out with </a:t>
            </a:r>
            <a:r>
              <a:rPr lang="en-US" i="1" dirty="0" smtClean="0">
                <a:solidFill>
                  <a:srgbClr val="CC0099"/>
                </a:solidFill>
              </a:rPr>
              <a:t>a physics fill</a:t>
            </a:r>
            <a:endParaRPr lang="en-US" dirty="0"/>
          </a:p>
        </p:txBody>
      </p:sp>
      <p:sp>
        <p:nvSpPr>
          <p:cNvPr id="3" name="Title 2"/>
          <p:cNvSpPr>
            <a:spLocks noGrp="1"/>
          </p:cNvSpPr>
          <p:nvPr>
            <p:ph type="title"/>
          </p:nvPr>
        </p:nvSpPr>
        <p:spPr/>
        <p:txBody>
          <a:bodyPr/>
          <a:lstStyle/>
          <a:p>
            <a:r>
              <a:rPr lang="en-US" dirty="0" smtClean="0"/>
              <a:t>Ahead</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309</Words>
  <Application>Microsoft Office PowerPoint</Application>
  <PresentationFormat>On-screen Show (4:3)</PresentationFormat>
  <Paragraphs>42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Saturday 8 October 2011</vt:lpstr>
      <vt:lpstr>Slide 2</vt:lpstr>
      <vt:lpstr>LHCb lumi Leveling</vt:lpstr>
      <vt:lpstr>Slide 4</vt:lpstr>
      <vt:lpstr>50 um step in the TCL.5R1.B1:MEAS_LVDT_LU</vt:lpstr>
      <vt:lpstr>Slide 6</vt:lpstr>
      <vt:lpstr>Ahead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2011-10-06T20:11:26Z</dcterms:created>
  <dcterms:modified xsi:type="dcterms:W3CDTF">2011-10-09T07:18:20Z</dcterms:modified>
</cp:coreProperties>
</file>