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84" r:id="rId1"/>
  </p:sldMasterIdLst>
  <p:notesMasterIdLst>
    <p:notesMasterId r:id="rId14"/>
  </p:notesMasterIdLst>
  <p:handoutMasterIdLst>
    <p:handoutMasterId r:id="rId15"/>
  </p:handoutMasterIdLst>
  <p:sldIdLst>
    <p:sldId id="540" r:id="rId2"/>
    <p:sldId id="541" r:id="rId3"/>
    <p:sldId id="542" r:id="rId4"/>
    <p:sldId id="543" r:id="rId5"/>
    <p:sldId id="547" r:id="rId6"/>
    <p:sldId id="544" r:id="rId7"/>
    <p:sldId id="551" r:id="rId8"/>
    <p:sldId id="545" r:id="rId9"/>
    <p:sldId id="546" r:id="rId10"/>
    <p:sldId id="548" r:id="rId11"/>
    <p:sldId id="550" r:id="rId12"/>
    <p:sldId id="549" r:id="rId13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003399"/>
    <a:srgbClr val="006600"/>
    <a:srgbClr val="FE8002"/>
    <a:srgbClr val="FD5C03"/>
    <a:srgbClr val="8C8C8C"/>
    <a:srgbClr val="02D002"/>
    <a:srgbClr val="99FF66"/>
    <a:srgbClr val="FF9999"/>
    <a:srgbClr val="8C9D2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631" autoAdjust="0"/>
    <p:restoredTop sz="97954" autoAdjust="0"/>
  </p:normalViewPr>
  <p:slideViewPr>
    <p:cSldViewPr snapToObjects="1">
      <p:cViewPr>
        <p:scale>
          <a:sx n="60" d="100"/>
          <a:sy n="60" d="100"/>
        </p:scale>
        <p:origin x="-1776" y="-542"/>
      </p:cViewPr>
      <p:guideLst>
        <p:guide orient="horz" pos="28"/>
        <p:guide pos="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0" d="100"/>
        <a:sy n="3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26CFEE5-E694-4D75-B600-43F31FF6BBFA}" type="datetimeFigureOut">
              <a:rPr lang="en-US"/>
              <a:pPr>
                <a:defRPr/>
              </a:pPr>
              <a:t>10/6/2011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8BD28E1-838A-4D4B-811C-2658FD1F64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Arial" charset="0"/>
              </a:defRPr>
            </a:lvl1pPr>
          </a:lstStyle>
          <a:p>
            <a:pPr>
              <a:defRPr/>
            </a:pPr>
            <a:fld id="{47B2CF9C-0117-4802-A492-4949F13F6F2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B2CF9C-0117-4802-A492-4949F13F6F21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2"/>
          <p:cNvSpPr txBox="1">
            <a:spLocks noChangeArrowheads="1"/>
          </p:cNvSpPr>
          <p:nvPr userDrawn="1"/>
        </p:nvSpPr>
        <p:spPr bwMode="auto">
          <a:xfrm>
            <a:off x="8039100" y="6507163"/>
            <a:ext cx="1054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fld id="{97089497-6043-4A13-B4D8-5E09838C7E08}" type="slidenum">
              <a:rPr lang="en-US" sz="1600"/>
              <a:pPr algn="r">
                <a:spcBef>
                  <a:spcPct val="50000"/>
                </a:spcBef>
                <a:defRPr/>
              </a:pPr>
              <a:t>‹#›</a:t>
            </a:fld>
            <a:endParaRPr lang="en-US" sz="1600" dirty="0"/>
          </a:p>
        </p:txBody>
      </p:sp>
      <p:sp>
        <p:nvSpPr>
          <p:cNvPr id="8" name="Line 21"/>
          <p:cNvSpPr>
            <a:spLocks noChangeShapeType="1"/>
          </p:cNvSpPr>
          <p:nvPr userDrawn="1"/>
        </p:nvSpPr>
        <p:spPr bwMode="auto">
          <a:xfrm>
            <a:off x="468313" y="6499225"/>
            <a:ext cx="8229600" cy="0"/>
          </a:xfrm>
          <a:prstGeom prst="line">
            <a:avLst/>
          </a:prstGeom>
          <a:noFill/>
          <a:ln w="19050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6624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52550" y="3505200"/>
            <a:ext cx="6400800" cy="23241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 lvl="1">
              <a:defRPr/>
            </a:lvl2pPr>
            <a:lvl3pPr lvl="2">
              <a:defRPr/>
            </a:lvl3pPr>
            <a:lvl4pPr lvl="3">
              <a:defRPr/>
            </a:lvl4pPr>
            <a:lvl5pPr lvl="4">
              <a:defRPr/>
            </a:lvl5pPr>
          </a:lstStyle>
          <a:p>
            <a:r>
              <a:rPr lang="de-CH"/>
              <a:t>Text Level 1 20 Pt. </a:t>
            </a:r>
          </a:p>
          <a:p>
            <a:pPr lvl="1"/>
            <a:r>
              <a:rPr lang="de-CH"/>
              <a:t>Text Level 2 18 Pt.</a:t>
            </a:r>
          </a:p>
          <a:p>
            <a:pPr lvl="2"/>
            <a:r>
              <a:rPr lang="de-CH"/>
              <a:t>Text Level 3 16 Pt.</a:t>
            </a:r>
          </a:p>
          <a:p>
            <a:pPr lvl="3"/>
            <a:r>
              <a:rPr lang="de-CH"/>
              <a:t>Text Level 4 14 Pt.</a:t>
            </a:r>
          </a:p>
          <a:p>
            <a:pPr lvl="4"/>
            <a:r>
              <a:rPr lang="de-CH"/>
              <a:t>Text Level 5 14 Pt.</a:t>
            </a:r>
            <a:endParaRPr lang="en-US"/>
          </a:p>
        </p:txBody>
      </p:sp>
      <p:sp>
        <p:nvSpPr>
          <p:cNvPr id="26624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20193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785813"/>
            <a:ext cx="8229600" cy="563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dirty="0" smtClean="0"/>
              <a:t>Text Level 1 20 </a:t>
            </a:r>
            <a:r>
              <a:rPr lang="de-CH" dirty="0" err="1" smtClean="0"/>
              <a:t>Pt</a:t>
            </a:r>
            <a:r>
              <a:rPr lang="de-CH" dirty="0" smtClean="0"/>
              <a:t>. </a:t>
            </a:r>
          </a:p>
          <a:p>
            <a:pPr lvl="1"/>
            <a:r>
              <a:rPr lang="de-CH" dirty="0" smtClean="0"/>
              <a:t>Text Level 2 18 </a:t>
            </a:r>
            <a:r>
              <a:rPr lang="de-CH" dirty="0" err="1" smtClean="0"/>
              <a:t>Pt</a:t>
            </a:r>
            <a:r>
              <a:rPr lang="de-CH" dirty="0" smtClean="0"/>
              <a:t>.</a:t>
            </a:r>
          </a:p>
          <a:p>
            <a:pPr lvl="2"/>
            <a:r>
              <a:rPr lang="de-CH" dirty="0" smtClean="0"/>
              <a:t>Text Level 3 16 </a:t>
            </a:r>
            <a:r>
              <a:rPr lang="de-CH" dirty="0" err="1" smtClean="0"/>
              <a:t>Pt</a:t>
            </a:r>
            <a:r>
              <a:rPr lang="de-CH" dirty="0" smtClean="0"/>
              <a:t>.</a:t>
            </a:r>
          </a:p>
          <a:p>
            <a:pPr lvl="3"/>
            <a:r>
              <a:rPr lang="de-CH" dirty="0" smtClean="0"/>
              <a:t>Text Level 4 14 </a:t>
            </a:r>
            <a:r>
              <a:rPr lang="de-CH" dirty="0" err="1" smtClean="0"/>
              <a:t>Pt</a:t>
            </a:r>
            <a:r>
              <a:rPr lang="de-CH" dirty="0" smtClean="0"/>
              <a:t>.</a:t>
            </a:r>
          </a:p>
          <a:p>
            <a:pPr lvl="4"/>
            <a:r>
              <a:rPr lang="de-CH" dirty="0" smtClean="0"/>
              <a:t>Text Level 5 14 </a:t>
            </a:r>
            <a:r>
              <a:rPr lang="de-CH" dirty="0" err="1" smtClean="0"/>
              <a:t>Pt</a:t>
            </a:r>
            <a:r>
              <a:rPr lang="de-CH" dirty="0" smtClean="0"/>
              <a:t>.</a:t>
            </a:r>
            <a:endParaRPr lang="en-US" dirty="0" smtClean="0"/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2209800" y="6556375"/>
            <a:ext cx="4648200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300" dirty="0" smtClean="0"/>
              <a:t>2011-10-07</a:t>
            </a:r>
            <a:endParaRPr lang="en-US" sz="1300" dirty="0" smtClean="0"/>
          </a:p>
        </p:txBody>
      </p: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381000" y="6542088"/>
            <a:ext cx="3386138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300" dirty="0" smtClean="0"/>
              <a:t>LHC</a:t>
            </a:r>
            <a:r>
              <a:rPr lang="en-US" sz="1300" baseline="0" dirty="0" smtClean="0"/>
              <a:t> 8:30 meeting</a:t>
            </a:r>
            <a:endParaRPr lang="en-US" sz="1300" dirty="0"/>
          </a:p>
        </p:txBody>
      </p:sp>
      <p:sp>
        <p:nvSpPr>
          <p:cNvPr id="1042" name="Text Box 18"/>
          <p:cNvSpPr txBox="1">
            <a:spLocks noChangeArrowheads="1"/>
          </p:cNvSpPr>
          <p:nvPr/>
        </p:nvSpPr>
        <p:spPr bwMode="auto">
          <a:xfrm>
            <a:off x="5727700" y="6542088"/>
            <a:ext cx="26670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1300" dirty="0" smtClean="0"/>
              <a:t>EBH</a:t>
            </a:r>
            <a:endParaRPr lang="en-US" sz="1300" dirty="0"/>
          </a:p>
        </p:txBody>
      </p:sp>
      <p:sp>
        <p:nvSpPr>
          <p:cNvPr id="1030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463550" y="79375"/>
            <a:ext cx="8218488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5" name="Line 21"/>
          <p:cNvSpPr>
            <a:spLocks noChangeShapeType="1"/>
          </p:cNvSpPr>
          <p:nvPr/>
        </p:nvSpPr>
        <p:spPr bwMode="auto">
          <a:xfrm>
            <a:off x="468313" y="6499225"/>
            <a:ext cx="8229600" cy="0"/>
          </a:xfrm>
          <a:prstGeom prst="line">
            <a:avLst/>
          </a:prstGeom>
          <a:noFill/>
          <a:ln w="19050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46" name="Text Box 22"/>
          <p:cNvSpPr txBox="1">
            <a:spLocks noChangeArrowheads="1"/>
          </p:cNvSpPr>
          <p:nvPr userDrawn="1"/>
        </p:nvSpPr>
        <p:spPr bwMode="auto">
          <a:xfrm>
            <a:off x="8039100" y="6507163"/>
            <a:ext cx="1054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fld id="{D9D0EF41-8BD5-4BA3-B152-07B4757AE79F}" type="slidenum">
              <a:rPr lang="en-US" sz="1600"/>
              <a:pPr algn="r">
                <a:spcBef>
                  <a:spcPct val="50000"/>
                </a:spcBef>
                <a:defRPr/>
              </a:pPr>
              <a:t>‹#›</a:t>
            </a:fld>
            <a:endParaRPr lang="en-US" sz="1600" dirty="0"/>
          </a:p>
        </p:txBody>
      </p:sp>
      <p:sp>
        <p:nvSpPr>
          <p:cNvPr id="1047" name="Line 23"/>
          <p:cNvSpPr>
            <a:spLocks noChangeShapeType="1"/>
          </p:cNvSpPr>
          <p:nvPr userDrawn="1"/>
        </p:nvSpPr>
        <p:spPr bwMode="auto">
          <a:xfrm>
            <a:off x="458788" y="714375"/>
            <a:ext cx="8229600" cy="0"/>
          </a:xfrm>
          <a:prstGeom prst="line">
            <a:avLst/>
          </a:prstGeom>
          <a:noFill/>
          <a:ln w="19050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4" r:id="rId2"/>
    <p:sldLayoutId id="2147483815" r:id="rId3"/>
    <p:sldLayoutId id="2147483816" r:id="rId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rgbClr val="003399"/>
          </a:solidFill>
          <a:latin typeface="+mn-lt"/>
          <a:ea typeface="+mn-ea"/>
          <a:cs typeface="+mn-cs"/>
        </a:defRPr>
      </a:lvl1pPr>
      <a:lvl2pPr marL="565150" indent="-2222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906463" indent="-2222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3pPr>
      <a:lvl4pPr marL="1249363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4pPr>
      <a:lvl5pPr marL="16017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5pPr>
      <a:lvl6pPr marL="20589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6pPr>
      <a:lvl7pPr marL="25161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7pPr>
      <a:lvl8pPr marL="29733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8pPr>
      <a:lvl9pPr marL="34305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None/>
            </a:pPr>
            <a:endParaRPr lang="en-US" sz="2400" b="1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Thursday </a:t>
            </a:r>
            <a:r>
              <a:rPr lang="en-US" dirty="0" smtClean="0"/>
              <a:t>6</a:t>
            </a:r>
            <a:r>
              <a:rPr lang="en-US" dirty="0" smtClean="0"/>
              <a:t> </a:t>
            </a:r>
            <a:r>
              <a:rPr lang="en-US" dirty="0" smtClean="0"/>
              <a:t>October 2011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02:30 prepare for physics with 25ns and 60 bunches</a:t>
            </a:r>
          </a:p>
          <a:p>
            <a:r>
              <a:rPr lang="en-US" dirty="0" smtClean="0"/>
              <a:t>5:23 stable beams</a:t>
            </a:r>
          </a:p>
          <a:p>
            <a:r>
              <a:rPr lang="en-US" dirty="0" err="1" smtClean="0"/>
              <a:t>Emittances</a:t>
            </a:r>
            <a:r>
              <a:rPr lang="en-US" dirty="0" smtClean="0"/>
              <a:t> in collisions calculated from luminosity: 3.2 – 3.3um</a:t>
            </a:r>
          </a:p>
          <a:p>
            <a:r>
              <a:rPr lang="en-US" dirty="0" smtClean="0"/>
              <a:t>Bunch length: 1.32/1.38 ns </a:t>
            </a:r>
            <a:r>
              <a:rPr lang="en-US" dirty="0" smtClean="0"/>
              <a:t>(1.2 </a:t>
            </a:r>
            <a:r>
              <a:rPr lang="en-US" dirty="0" smtClean="0"/>
              <a:t>ns with 50 ns spacing</a:t>
            </a:r>
            <a:r>
              <a:rPr lang="en-US" dirty="0" smtClean="0"/>
              <a:t>)</a:t>
            </a:r>
          </a:p>
          <a:p>
            <a:r>
              <a:rPr lang="en-US" dirty="0" smtClean="0"/>
              <a:t>Lifetimes: 125 hours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Physics with 25ns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t="35689" b="30291"/>
          <a:stretch>
            <a:fillRect/>
          </a:stretch>
        </p:blipFill>
        <p:spPr bwMode="auto">
          <a:xfrm>
            <a:off x="762000" y="3429000"/>
            <a:ext cx="7620000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6925" y="908720"/>
            <a:ext cx="7550150" cy="5268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11275" y="650875"/>
            <a:ext cx="6521450" cy="555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Status in the morning:</a:t>
            </a:r>
          </a:p>
          <a:p>
            <a:pPr>
              <a:buNone/>
            </a:pPr>
            <a:endParaRPr lang="en-US" sz="1200" dirty="0" smtClean="0"/>
          </a:p>
          <a:p>
            <a:r>
              <a:rPr lang="en-US" dirty="0" smtClean="0"/>
              <a:t>Vacuum recovery in TI2 after the repair of the vacuum leak at the TED</a:t>
            </a:r>
          </a:p>
          <a:p>
            <a:endParaRPr lang="en-US" sz="1200" dirty="0" smtClean="0"/>
          </a:p>
          <a:p>
            <a:r>
              <a:rPr lang="en-US" dirty="0" smtClean="0"/>
              <a:t>7:00 power glitch 400kV EDF; affected: </a:t>
            </a:r>
          </a:p>
          <a:p>
            <a:pPr lvl="1"/>
            <a:r>
              <a:rPr lang="en-US" dirty="0" smtClean="0"/>
              <a:t>Injectors</a:t>
            </a:r>
          </a:p>
          <a:p>
            <a:pPr lvl="1"/>
            <a:r>
              <a:rPr lang="en-US" dirty="0" smtClean="0"/>
              <a:t>LHC sectors 81 and 12, RF and collimators</a:t>
            </a:r>
          </a:p>
          <a:p>
            <a:pPr lvl="1"/>
            <a:r>
              <a:rPr lang="en-US" dirty="0" smtClean="0"/>
              <a:t>Alice and </a:t>
            </a:r>
            <a:r>
              <a:rPr lang="en-US" dirty="0" err="1" smtClean="0"/>
              <a:t>LHCb</a:t>
            </a:r>
            <a:r>
              <a:rPr lang="en-US" dirty="0" smtClean="0"/>
              <a:t> dipoles</a:t>
            </a:r>
          </a:p>
          <a:p>
            <a:endParaRPr lang="en-US" sz="1200" dirty="0" smtClean="0"/>
          </a:p>
          <a:p>
            <a:r>
              <a:rPr lang="en-US" dirty="0" smtClean="0"/>
              <a:t>7:43 accidental switch off of LHC magnets including experiments; </a:t>
            </a:r>
            <a:r>
              <a:rPr lang="en-US" dirty="0" err="1" smtClean="0"/>
              <a:t>u</a:t>
            </a:r>
            <a:r>
              <a:rPr lang="en-US" dirty="0" err="1" smtClean="0"/>
              <a:t>ndulators</a:t>
            </a:r>
            <a:r>
              <a:rPr lang="en-US" dirty="0" smtClean="0"/>
              <a:t> took down </a:t>
            </a:r>
            <a:r>
              <a:rPr lang="en-US" dirty="0" err="1" smtClean="0"/>
              <a:t>cryo</a:t>
            </a:r>
            <a:r>
              <a:rPr lang="en-US" dirty="0" smtClean="0"/>
              <a:t> in MSL/R4.</a:t>
            </a:r>
          </a:p>
          <a:p>
            <a:pPr lvl="4">
              <a:buClr>
                <a:srgbClr val="000000"/>
              </a:buClr>
              <a:buFont typeface="Wingdings"/>
              <a:buChar char="à"/>
            </a:pPr>
            <a:r>
              <a:rPr lang="en-US" sz="2000" dirty="0" smtClean="0">
                <a:solidFill>
                  <a:srgbClr val="0070C0"/>
                </a:solidFill>
              </a:rPr>
              <a:t>Short summary by Valerie </a:t>
            </a:r>
            <a:r>
              <a:rPr lang="en-US" sz="2000" dirty="0" smtClean="0">
                <a:solidFill>
                  <a:srgbClr val="0070C0"/>
                </a:solidFill>
              </a:rPr>
              <a:t>Montabonnet</a:t>
            </a:r>
            <a:endParaRPr lang="en-US" dirty="0" smtClean="0">
              <a:solidFill>
                <a:srgbClr val="0070C0"/>
              </a:solidFill>
            </a:endParaRPr>
          </a:p>
          <a:p>
            <a:pPr lvl="4">
              <a:buFont typeface="Wingdings"/>
              <a:buChar char="à"/>
            </a:pPr>
            <a:r>
              <a:rPr lang="en-US" sz="2000" dirty="0" smtClean="0">
                <a:solidFill>
                  <a:srgbClr val="0070C0"/>
                </a:solidFill>
                <a:sym typeface="Wingdings" pitchFamily="2" charset="2"/>
              </a:rPr>
              <a:t>Presentation on actions by Stephen Page</a:t>
            </a:r>
          </a:p>
          <a:p>
            <a:endParaRPr lang="en-US" sz="1200" dirty="0" smtClean="0"/>
          </a:p>
          <a:p>
            <a:r>
              <a:rPr lang="en-US" dirty="0" smtClean="0"/>
              <a:t>11:41 water leak in CMS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 Morning - Problems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ym typeface="Wingdings" pitchFamily="2" charset="2"/>
              </a:rPr>
              <a:t>Till </a:t>
            </a:r>
            <a:r>
              <a:rPr lang="en-US" dirty="0" smtClean="0">
                <a:sym typeface="Wingdings" pitchFamily="2" charset="2"/>
              </a:rPr>
              <a:t>14:00 recovery from the events above and various </a:t>
            </a:r>
            <a:r>
              <a:rPr lang="en-US" dirty="0" smtClean="0">
                <a:sym typeface="Wingdings" pitchFamily="2" charset="2"/>
              </a:rPr>
              <a:t>accesses in the shadow:</a:t>
            </a:r>
          </a:p>
          <a:p>
            <a:r>
              <a:rPr lang="en-US" dirty="0" smtClean="0">
                <a:sym typeface="Wingdings" pitchFamily="2" charset="2"/>
              </a:rPr>
              <a:t>9:26 </a:t>
            </a:r>
            <a:r>
              <a:rPr lang="en-US" dirty="0" smtClean="0"/>
              <a:t>collimators and RF ok</a:t>
            </a:r>
          </a:p>
          <a:p>
            <a:r>
              <a:rPr lang="en-US" dirty="0" smtClean="0"/>
              <a:t>11:55 RF tested new tuner firmware for 25ns MD</a:t>
            </a:r>
          </a:p>
          <a:p>
            <a:r>
              <a:rPr lang="en-US" dirty="0" smtClean="0"/>
              <a:t>12:02 patrol at point 2 started </a:t>
            </a:r>
            <a:r>
              <a:rPr lang="en-US" dirty="0" smtClean="0"/>
              <a:t>(necessary because of </a:t>
            </a:r>
            <a:r>
              <a:rPr lang="en-US" dirty="0" smtClean="0"/>
              <a:t>vacuum intervention in TI2)</a:t>
            </a:r>
          </a:p>
          <a:p>
            <a:r>
              <a:rPr lang="en-US" dirty="0" smtClean="0"/>
              <a:t>12:24   The whole machine is on </a:t>
            </a:r>
            <a:r>
              <a:rPr lang="en-US" dirty="0" smtClean="0"/>
              <a:t>standby. Ramping up of:</a:t>
            </a:r>
          </a:p>
          <a:p>
            <a:pPr lvl="1"/>
            <a:r>
              <a:rPr lang="en-US" dirty="0" err="1" smtClean="0"/>
              <a:t>Undulators</a:t>
            </a:r>
            <a:endParaRPr lang="en-US" dirty="0" smtClean="0"/>
          </a:p>
          <a:p>
            <a:pPr lvl="1"/>
            <a:r>
              <a:rPr lang="en-US" dirty="0" smtClean="0"/>
              <a:t>Alice's </a:t>
            </a:r>
            <a:r>
              <a:rPr lang="en-US" dirty="0" smtClean="0"/>
              <a:t>dipole and </a:t>
            </a:r>
            <a:r>
              <a:rPr lang="en-US" dirty="0" smtClean="0"/>
              <a:t>solenoid</a:t>
            </a:r>
          </a:p>
          <a:p>
            <a:pPr lvl="1"/>
            <a:r>
              <a:rPr lang="en-US" dirty="0" err="1" smtClean="0"/>
              <a:t>LHCb</a:t>
            </a:r>
            <a:r>
              <a:rPr lang="en-US" dirty="0" smtClean="0"/>
              <a:t> </a:t>
            </a:r>
            <a:r>
              <a:rPr lang="en-US" dirty="0" smtClean="0"/>
              <a:t>dipole after polarity change (now positive</a:t>
            </a:r>
            <a:r>
              <a:rPr lang="en-US" dirty="0" smtClean="0"/>
              <a:t>).</a:t>
            </a:r>
          </a:p>
          <a:p>
            <a:r>
              <a:rPr lang="en-US" dirty="0" smtClean="0">
                <a:solidFill>
                  <a:srgbClr val="CC0099"/>
                </a:solidFill>
              </a:rPr>
              <a:t>13:25 LHC is closed</a:t>
            </a:r>
          </a:p>
          <a:p>
            <a:r>
              <a:rPr lang="en-US" dirty="0" smtClean="0"/>
              <a:t>13:56 CMS starts </a:t>
            </a:r>
            <a:r>
              <a:rPr lang="en-US" dirty="0" smtClean="0"/>
              <a:t>ramping up the </a:t>
            </a:r>
            <a:r>
              <a:rPr lang="en-US" dirty="0" smtClean="0"/>
              <a:t>solenoid. All </a:t>
            </a:r>
            <a:r>
              <a:rPr lang="en-US" dirty="0" smtClean="0"/>
              <a:t>other experimental magnets are already at nominal currents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CC0099"/>
                </a:solidFill>
              </a:rPr>
              <a:t>14:30 injection probe beam</a:t>
            </a:r>
          </a:p>
          <a:p>
            <a:r>
              <a:rPr lang="en-US" dirty="0" smtClean="0">
                <a:solidFill>
                  <a:srgbClr val="CC0099"/>
                </a:solidFill>
              </a:rPr>
              <a:t>Start of 25ns MD</a:t>
            </a:r>
            <a:endParaRPr lang="en-US" dirty="0" smtClean="0">
              <a:solidFill>
                <a:srgbClr val="CC0099"/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 Morning Recovery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Pt </a:t>
            </a:r>
            <a:r>
              <a:rPr lang="en-US" dirty="0" smtClean="0"/>
              <a:t>1: </a:t>
            </a:r>
            <a:r>
              <a:rPr lang="en-US" dirty="0" smtClean="0"/>
              <a:t>EN - EL</a:t>
            </a:r>
          </a:p>
          <a:p>
            <a:endParaRPr lang="en-US" dirty="0" smtClean="0"/>
          </a:p>
          <a:p>
            <a:r>
              <a:rPr lang="en-US" dirty="0" smtClean="0"/>
              <a:t>Pt </a:t>
            </a:r>
            <a:r>
              <a:rPr lang="en-US" dirty="0" smtClean="0"/>
              <a:t>2: </a:t>
            </a:r>
            <a:r>
              <a:rPr lang="en-US" dirty="0" smtClean="0"/>
              <a:t>EN - CV</a:t>
            </a:r>
          </a:p>
          <a:p>
            <a:endParaRPr lang="en-US" dirty="0" smtClean="0"/>
          </a:p>
          <a:p>
            <a:r>
              <a:rPr lang="en-US" dirty="0" smtClean="0"/>
              <a:t>Pt </a:t>
            </a:r>
            <a:r>
              <a:rPr lang="en-US" dirty="0" smtClean="0"/>
              <a:t>4: </a:t>
            </a:r>
            <a:r>
              <a:rPr lang="en-US" dirty="0" smtClean="0"/>
              <a:t>RF and ADT</a:t>
            </a:r>
          </a:p>
          <a:p>
            <a:endParaRPr lang="en-US" dirty="0" smtClean="0"/>
          </a:p>
          <a:p>
            <a:r>
              <a:rPr lang="en-US" dirty="0" smtClean="0"/>
              <a:t>Pt </a:t>
            </a:r>
            <a:r>
              <a:rPr lang="en-US" dirty="0" smtClean="0"/>
              <a:t>5: </a:t>
            </a:r>
            <a:r>
              <a:rPr lang="en-US" dirty="0" smtClean="0"/>
              <a:t>vacuum and </a:t>
            </a:r>
            <a:r>
              <a:rPr lang="en-US" dirty="0" smtClean="0"/>
              <a:t>optical </a:t>
            </a:r>
            <a:r>
              <a:rPr lang="en-US" dirty="0" smtClean="0"/>
              <a:t>fibers</a:t>
            </a:r>
          </a:p>
          <a:p>
            <a:endParaRPr lang="en-US" dirty="0" smtClean="0"/>
          </a:p>
          <a:p>
            <a:r>
              <a:rPr lang="en-US" dirty="0" smtClean="0"/>
              <a:t>Pt </a:t>
            </a:r>
            <a:r>
              <a:rPr lang="en-US" dirty="0" smtClean="0"/>
              <a:t>6: </a:t>
            </a:r>
            <a:r>
              <a:rPr lang="en-US" dirty="0" smtClean="0"/>
              <a:t>TE - EPC</a:t>
            </a:r>
          </a:p>
          <a:p>
            <a:endParaRPr lang="en-US" dirty="0" smtClean="0"/>
          </a:p>
          <a:p>
            <a:r>
              <a:rPr lang="en-US" dirty="0" smtClean="0"/>
              <a:t>Pt </a:t>
            </a:r>
            <a:r>
              <a:rPr lang="en-US" dirty="0" smtClean="0"/>
              <a:t>7: </a:t>
            </a:r>
            <a:r>
              <a:rPr lang="en-US" dirty="0" smtClean="0"/>
              <a:t>BLM</a:t>
            </a:r>
          </a:p>
          <a:p>
            <a:endParaRPr lang="en-US" dirty="0" smtClean="0"/>
          </a:p>
          <a:p>
            <a:r>
              <a:rPr lang="en-US" dirty="0" smtClean="0"/>
              <a:t>Pt </a:t>
            </a:r>
            <a:r>
              <a:rPr lang="en-US" dirty="0" smtClean="0"/>
              <a:t>8: vacuum, </a:t>
            </a:r>
            <a:r>
              <a:rPr lang="en-US" dirty="0" smtClean="0"/>
              <a:t>CNGS and QPS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Accesses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 smtClean="0">
                <a:solidFill>
                  <a:srgbClr val="0070C0"/>
                </a:solidFill>
              </a:rPr>
              <a:t>14:00 – 02:30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0070C0"/>
                </a:solidFill>
              </a:rPr>
              <a:t>things </a:t>
            </a:r>
            <a:r>
              <a:rPr lang="en-US" dirty="0" smtClean="0">
                <a:solidFill>
                  <a:srgbClr val="0070C0"/>
                </a:solidFill>
              </a:rPr>
              <a:t>went </a:t>
            </a:r>
            <a:r>
              <a:rPr lang="en-US" dirty="0" smtClean="0">
                <a:solidFill>
                  <a:srgbClr val="0070C0"/>
                </a:solidFill>
              </a:rPr>
              <a:t>very </a:t>
            </a:r>
            <a:r>
              <a:rPr lang="en-US" dirty="0" smtClean="0">
                <a:solidFill>
                  <a:srgbClr val="0070C0"/>
                </a:solidFill>
              </a:rPr>
              <a:t>well</a:t>
            </a:r>
            <a:r>
              <a:rPr lang="en-US" dirty="0" smtClean="0">
                <a:solidFill>
                  <a:srgbClr val="0070C0"/>
                </a:solidFill>
              </a:rPr>
              <a:t>.</a:t>
            </a:r>
          </a:p>
          <a:p>
            <a:pPr>
              <a:buFontTx/>
              <a:buChar char="-"/>
            </a:pPr>
            <a:r>
              <a:rPr lang="en-US" dirty="0" smtClean="0"/>
              <a:t>intensities </a:t>
            </a:r>
            <a:r>
              <a:rPr lang="en-US" dirty="0" smtClean="0"/>
              <a:t>around 1.05e11/b after scraping, </a:t>
            </a:r>
            <a:r>
              <a:rPr lang="en-US" dirty="0" err="1" smtClean="0"/>
              <a:t>emittances</a:t>
            </a:r>
            <a:r>
              <a:rPr lang="en-US" dirty="0" smtClean="0"/>
              <a:t> 2.5-2.7um</a:t>
            </a:r>
          </a:p>
          <a:p>
            <a:pPr>
              <a:buNone/>
            </a:pPr>
            <a:r>
              <a:rPr lang="en-US" dirty="0" smtClean="0"/>
              <a:t> - RF </a:t>
            </a:r>
            <a:r>
              <a:rPr lang="en-US" dirty="0" smtClean="0"/>
              <a:t>setup (2h) and </a:t>
            </a:r>
            <a:r>
              <a:rPr lang="en-US" dirty="0" smtClean="0"/>
              <a:t>damper </a:t>
            </a:r>
            <a:r>
              <a:rPr lang="en-US" dirty="0" smtClean="0"/>
              <a:t>setup (4h) </a:t>
            </a:r>
            <a:r>
              <a:rPr lang="en-US" dirty="0" smtClean="0"/>
              <a:t>all </a:t>
            </a:r>
            <a:r>
              <a:rPr lang="en-US" dirty="0" smtClean="0"/>
              <a:t>OK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- increased </a:t>
            </a:r>
            <a:r>
              <a:rPr lang="en-US" dirty="0" err="1" smtClean="0"/>
              <a:t>chromas</a:t>
            </a:r>
            <a:r>
              <a:rPr lang="en-US" dirty="0" smtClean="0"/>
              <a:t> to about +17 units to keep beam stable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CC0099"/>
                </a:solidFill>
              </a:rPr>
              <a:t>- clear signs of </a:t>
            </a:r>
            <a:r>
              <a:rPr lang="en-US" dirty="0" err="1" smtClean="0">
                <a:solidFill>
                  <a:srgbClr val="CC0099"/>
                </a:solidFill>
              </a:rPr>
              <a:t>ecloud</a:t>
            </a:r>
            <a:r>
              <a:rPr lang="en-US" dirty="0" smtClean="0">
                <a:solidFill>
                  <a:srgbClr val="CC0099"/>
                </a:solidFill>
              </a:rPr>
              <a:t> along batches</a:t>
            </a:r>
          </a:p>
          <a:p>
            <a:pPr>
              <a:buNone/>
            </a:pPr>
            <a:r>
              <a:rPr lang="en-US" dirty="0" smtClean="0">
                <a:solidFill>
                  <a:srgbClr val="CC0099"/>
                </a:solidFill>
              </a:rPr>
              <a:t> - vacuum and </a:t>
            </a:r>
            <a:r>
              <a:rPr lang="en-US" dirty="0" err="1" smtClean="0">
                <a:solidFill>
                  <a:srgbClr val="CC0099"/>
                </a:solidFill>
              </a:rPr>
              <a:t>cryo</a:t>
            </a:r>
            <a:r>
              <a:rPr lang="en-US" dirty="0" smtClean="0">
                <a:solidFill>
                  <a:srgbClr val="CC0099"/>
                </a:solidFill>
              </a:rPr>
              <a:t> activity </a:t>
            </a:r>
            <a:r>
              <a:rPr lang="en-US" dirty="0" smtClean="0">
                <a:solidFill>
                  <a:srgbClr val="CC0099"/>
                </a:solidFill>
              </a:rPr>
              <a:t>apparent</a:t>
            </a:r>
          </a:p>
          <a:p>
            <a:pPr>
              <a:buNone/>
            </a:pPr>
            <a:r>
              <a:rPr lang="en-US" dirty="0" smtClean="0"/>
              <a:t>- vacuum pressure rise seen in injection kickers to about 4.5e-9 in P8, 3e-9 in P2;</a:t>
            </a:r>
          </a:p>
          <a:p>
            <a:pPr>
              <a:buNone/>
            </a:pPr>
            <a:r>
              <a:rPr lang="en-US" dirty="0" smtClean="0"/>
              <a:t> - </a:t>
            </a:r>
            <a:r>
              <a:rPr lang="en-US" dirty="0" smtClean="0"/>
              <a:t>reached </a:t>
            </a:r>
            <a:r>
              <a:rPr lang="en-US" dirty="0" smtClean="0">
                <a:solidFill>
                  <a:srgbClr val="0070C0"/>
                </a:solidFill>
              </a:rPr>
              <a:t>nominal (!) length trains of 288b injected and stored for B2</a:t>
            </a:r>
          </a:p>
          <a:p>
            <a:pPr>
              <a:buNone/>
            </a:pPr>
            <a:r>
              <a:rPr lang="en-US" dirty="0" smtClean="0"/>
              <a:t> - </a:t>
            </a:r>
            <a:r>
              <a:rPr lang="en-US" dirty="0" smtClean="0">
                <a:solidFill>
                  <a:srgbClr val="0070C0"/>
                </a:solidFill>
              </a:rPr>
              <a:t>reached trains of 144b injected and stored for B1; </a:t>
            </a:r>
            <a:r>
              <a:rPr lang="en-US" dirty="0" smtClean="0"/>
              <a:t>288b </a:t>
            </a:r>
            <a:r>
              <a:rPr lang="en-US" dirty="0" smtClean="0"/>
              <a:t>train was injected but lost after less than 1 s </a:t>
            </a:r>
            <a:r>
              <a:rPr lang="en-US" dirty="0" smtClean="0"/>
              <a:t>(losses at TCTH.4R2.B2)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- injection good; losses 30% of dump thresholds for 288b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- had 732b at 25ns circulating in B2 for some time with 5h lifetime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</a:t>
            </a:r>
            <a:r>
              <a:rPr lang="en-US" dirty="0" smtClean="0"/>
              <a:t>of 25 ns floating </a:t>
            </a:r>
            <a:r>
              <a:rPr lang="en-US" dirty="0" smtClean="0"/>
              <a:t>MD (Brennan, Gianluigi, …)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Wolfgang Hofle, Daniel Valuch, Tom </a:t>
            </a:r>
            <a:r>
              <a:rPr lang="en-US" dirty="0" err="1" smtClean="0"/>
              <a:t>Levens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CC0099"/>
                </a:solidFill>
              </a:rPr>
              <a:t>Completed</a:t>
            </a:r>
            <a:r>
              <a:rPr lang="en-US" dirty="0" smtClean="0"/>
              <a:t> </a:t>
            </a:r>
            <a:r>
              <a:rPr lang="en-US" dirty="0" smtClean="0"/>
              <a:t>this iteration of </a:t>
            </a:r>
            <a:r>
              <a:rPr lang="en-US" dirty="0" smtClean="0">
                <a:solidFill>
                  <a:srgbClr val="CC0099"/>
                </a:solidFill>
              </a:rPr>
              <a:t>setting-up for 25 </a:t>
            </a:r>
            <a:r>
              <a:rPr lang="en-US" dirty="0" smtClean="0">
                <a:solidFill>
                  <a:srgbClr val="CC0099"/>
                </a:solidFill>
              </a:rPr>
              <a:t>ns</a:t>
            </a:r>
            <a:r>
              <a:rPr lang="en-US" dirty="0" smtClean="0"/>
              <a:t>. Used </a:t>
            </a:r>
            <a:r>
              <a:rPr lang="en-US" dirty="0" smtClean="0"/>
              <a:t>beam transfer function done by network </a:t>
            </a:r>
            <a:r>
              <a:rPr lang="en-US" dirty="0" err="1" smtClean="0"/>
              <a:t>analyser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C0099"/>
                </a:solidFill>
              </a:rPr>
              <a:t>with </a:t>
            </a:r>
            <a:r>
              <a:rPr lang="en-US" dirty="0" smtClean="0">
                <a:solidFill>
                  <a:srgbClr val="CC0099"/>
                </a:solidFill>
              </a:rPr>
              <a:t>one </a:t>
            </a:r>
            <a:r>
              <a:rPr lang="en-US" dirty="0" smtClean="0">
                <a:solidFill>
                  <a:srgbClr val="CC0099"/>
                </a:solidFill>
              </a:rPr>
              <a:t>train of 12 bunches </a:t>
            </a:r>
            <a:r>
              <a:rPr lang="en-US" dirty="0" smtClean="0"/>
              <a:t>spaced 25 ns and </a:t>
            </a:r>
            <a:r>
              <a:rPr lang="en-US" dirty="0" smtClean="0">
                <a:solidFill>
                  <a:srgbClr val="CC0099"/>
                </a:solidFill>
              </a:rPr>
              <a:t>increased </a:t>
            </a:r>
            <a:r>
              <a:rPr lang="en-US" dirty="0" smtClean="0">
                <a:solidFill>
                  <a:srgbClr val="CC0099"/>
                </a:solidFill>
              </a:rPr>
              <a:t>Landau </a:t>
            </a:r>
            <a:r>
              <a:rPr lang="en-US" dirty="0" err="1" smtClean="0">
                <a:solidFill>
                  <a:srgbClr val="CC0099"/>
                </a:solidFill>
              </a:rPr>
              <a:t>octupoles</a:t>
            </a:r>
            <a:r>
              <a:rPr lang="en-US" dirty="0" smtClean="0">
                <a:solidFill>
                  <a:srgbClr val="CC0099"/>
                </a:solidFill>
              </a:rPr>
              <a:t> </a:t>
            </a:r>
            <a:r>
              <a:rPr lang="en-US" dirty="0" smtClean="0"/>
              <a:t>to broaden response (|k|=12). </a:t>
            </a:r>
            <a:endParaRPr lang="en-US" dirty="0" smtClean="0"/>
          </a:p>
          <a:p>
            <a:r>
              <a:rPr lang="en-US" dirty="0" smtClean="0"/>
              <a:t>All </a:t>
            </a:r>
            <a:r>
              <a:rPr lang="en-US" dirty="0" smtClean="0"/>
              <a:t>8 </a:t>
            </a:r>
            <a:r>
              <a:rPr lang="en-US" dirty="0" smtClean="0">
                <a:solidFill>
                  <a:srgbClr val="CC0099"/>
                </a:solidFill>
              </a:rPr>
              <a:t>delays</a:t>
            </a:r>
            <a:r>
              <a:rPr lang="en-US" dirty="0" smtClean="0"/>
              <a:t> were set-up, changes were </a:t>
            </a:r>
            <a:r>
              <a:rPr lang="en-US" dirty="0" smtClean="0">
                <a:solidFill>
                  <a:srgbClr val="CC0099"/>
                </a:solidFill>
              </a:rPr>
              <a:t>between 6.7 ns and 11.4 </a:t>
            </a:r>
            <a:r>
              <a:rPr lang="en-US" dirty="0" smtClean="0">
                <a:solidFill>
                  <a:srgbClr val="CC0099"/>
                </a:solidFill>
              </a:rPr>
              <a:t>ns</a:t>
            </a:r>
          </a:p>
          <a:p>
            <a:r>
              <a:rPr lang="en-US" dirty="0" smtClean="0"/>
              <a:t>All </a:t>
            </a:r>
            <a:r>
              <a:rPr lang="en-US" dirty="0" smtClean="0">
                <a:solidFill>
                  <a:srgbClr val="CC0099"/>
                </a:solidFill>
              </a:rPr>
              <a:t>phase shifts </a:t>
            </a:r>
            <a:r>
              <a:rPr lang="en-US" dirty="0" smtClean="0"/>
              <a:t>for the pick-ups signals were </a:t>
            </a:r>
            <a:r>
              <a:rPr lang="en-US" dirty="0" smtClean="0">
                <a:solidFill>
                  <a:srgbClr val="CC0099"/>
                </a:solidFill>
              </a:rPr>
              <a:t>checked and corrected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where </a:t>
            </a:r>
            <a:r>
              <a:rPr lang="en-US" dirty="0" smtClean="0"/>
              <a:t>necessary: The </a:t>
            </a:r>
            <a:r>
              <a:rPr lang="en-US" dirty="0" smtClean="0">
                <a:solidFill>
                  <a:srgbClr val="CC0099"/>
                </a:solidFill>
              </a:rPr>
              <a:t>maximum</a:t>
            </a:r>
            <a:r>
              <a:rPr lang="en-US" dirty="0" smtClean="0"/>
              <a:t> change necessary was </a:t>
            </a:r>
            <a:r>
              <a:rPr lang="en-US" dirty="0" smtClean="0">
                <a:solidFill>
                  <a:srgbClr val="CC0099"/>
                </a:solidFill>
              </a:rPr>
              <a:t>18 degrees </a:t>
            </a:r>
            <a:r>
              <a:rPr lang="en-US" dirty="0" smtClean="0"/>
              <a:t>(horizontal B</a:t>
            </a:r>
            <a:r>
              <a:rPr lang="en-US" dirty="0" smtClean="0"/>
              <a:t>2)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S</a:t>
            </a:r>
            <a:r>
              <a:rPr lang="en-US" dirty="0" smtClean="0">
                <a:solidFill>
                  <a:srgbClr val="0070C0"/>
                </a:solidFill>
              </a:rPr>
              <a:t>ettings </a:t>
            </a:r>
            <a:r>
              <a:rPr lang="en-US" dirty="0" smtClean="0">
                <a:solidFill>
                  <a:srgbClr val="0070C0"/>
                </a:solidFill>
              </a:rPr>
              <a:t>will be incorporated for 450 GeV for Physics beams, </a:t>
            </a:r>
            <a:r>
              <a:rPr lang="en-US" dirty="0" smtClean="0">
                <a:solidFill>
                  <a:srgbClr val="0070C0"/>
                </a:solidFill>
              </a:rPr>
              <a:t>too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The </a:t>
            </a:r>
            <a:r>
              <a:rPr lang="en-US" dirty="0" smtClean="0">
                <a:solidFill>
                  <a:srgbClr val="0070C0"/>
                </a:solidFill>
              </a:rPr>
              <a:t>settings for 3.5 TeV, should also be adapted to the new </a:t>
            </a:r>
            <a:r>
              <a:rPr lang="en-US" dirty="0" smtClean="0">
                <a:solidFill>
                  <a:srgbClr val="0070C0"/>
                </a:solidFill>
              </a:rPr>
              <a:t>values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Switching </a:t>
            </a:r>
            <a:r>
              <a:rPr lang="en-US" dirty="0" smtClean="0"/>
              <a:t>between 25 ns settings and 50 ns settings must be done by experts (for the time being), but can be quickly done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ADT set-up for 25 ns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B2 bunch intensities – 732 bunches, 25ns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625" y="1752600"/>
            <a:ext cx="904875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2200" y="1127125"/>
            <a:ext cx="6959600" cy="460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711200"/>
            <a:ext cx="64008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28600" marR="0" indent="-2286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003399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28600" marR="0" indent="-2286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003399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463</Words>
  <Application>Microsoft Office PowerPoint</Application>
  <PresentationFormat>On-screen Show (4:3)</PresentationFormat>
  <Paragraphs>73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Default Design</vt:lpstr>
      <vt:lpstr>Thursday 6 October 2011</vt:lpstr>
      <vt:lpstr>Thursday Morning - Problems</vt:lpstr>
      <vt:lpstr>Thursday Morning Recovery</vt:lpstr>
      <vt:lpstr>Accesses</vt:lpstr>
      <vt:lpstr>Summary of 25 ns floating MD (Brennan, Gianluigi, …)</vt:lpstr>
      <vt:lpstr>Summary of ADT set-up for 25 ns</vt:lpstr>
      <vt:lpstr>B2 bunch intensities – 732 bunches, 25ns</vt:lpstr>
      <vt:lpstr>Slide 8</vt:lpstr>
      <vt:lpstr>Slide 9</vt:lpstr>
      <vt:lpstr>Physics with 25ns</vt:lpstr>
      <vt:lpstr>Slide 11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2011-10-06T20:11:26Z</dcterms:created>
  <dcterms:modified xsi:type="dcterms:W3CDTF">2011-10-07T06:13:41Z</dcterms:modified>
</cp:coreProperties>
</file>