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99" r:id="rId2"/>
    <p:sldId id="1120" r:id="rId3"/>
    <p:sldId id="1121" r:id="rId4"/>
    <p:sldId id="1122" r:id="rId5"/>
    <p:sldId id="1123" r:id="rId6"/>
    <p:sldId id="1124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9/8/2011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9/8/2011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9/8/2011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9/8/2011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9/8/2011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1295895"/>
          </a:xfrm>
        </p:spPr>
        <p:txBody>
          <a:bodyPr/>
          <a:lstStyle/>
          <a:p>
            <a:r>
              <a:rPr lang="en-US" dirty="0" smtClean="0"/>
              <a:t>Validation campaign finished Wednesday morning.</a:t>
            </a:r>
          </a:p>
          <a:p>
            <a:pPr lvl="1"/>
            <a:r>
              <a:rPr lang="en-US" dirty="0" smtClean="0"/>
              <a:t>Analysis of collision loss maps with RPs pending. Small losses seen at RP BLMs – checks ongoing,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9/8/2011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410" y="251093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of beam1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1296180"/>
          </a:xfrm>
        </p:spPr>
        <p:txBody>
          <a:bodyPr/>
          <a:lstStyle/>
          <a:p>
            <a:r>
              <a:rPr lang="en-US" dirty="0" smtClean="0"/>
              <a:t>Since we inverted the ALICE polarity we have observed abnormal losses at and behind the TCLIA.R2.</a:t>
            </a:r>
          </a:p>
          <a:p>
            <a:pPr lvl="1"/>
            <a:r>
              <a:rPr lang="en-US" dirty="0" smtClean="0"/>
              <a:t>Dump trigger from losses collected by the </a:t>
            </a:r>
            <a:r>
              <a:rPr lang="en-US" b="1" dirty="0" smtClean="0"/>
              <a:t>beam2 TCTH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403560" y="3284980"/>
            <a:ext cx="576080" cy="21603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03560" y="4005080"/>
            <a:ext cx="576080" cy="21603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79390" y="3789050"/>
            <a:ext cx="720100" cy="3600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Flowchart: Magnetic Disk 11"/>
          <p:cNvSpPr/>
          <p:nvPr/>
        </p:nvSpPr>
        <p:spPr bwMode="auto">
          <a:xfrm rot="16200000">
            <a:off x="3491850" y="3068950"/>
            <a:ext cx="1296180" cy="14402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043510" y="3789050"/>
            <a:ext cx="1224170" cy="158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156220" y="3789050"/>
            <a:ext cx="1224170" cy="158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Flowchart: Direct Access Storage 14"/>
          <p:cNvSpPr/>
          <p:nvPr/>
        </p:nvSpPr>
        <p:spPr bwMode="auto">
          <a:xfrm rot="10800000">
            <a:off x="2339690" y="3573020"/>
            <a:ext cx="864120" cy="400110"/>
          </a:xfrm>
          <a:prstGeom prst="flowChartMagneticDrum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6" name="Flowchart: Direct Access Storage 15"/>
          <p:cNvSpPr/>
          <p:nvPr/>
        </p:nvSpPr>
        <p:spPr bwMode="auto">
          <a:xfrm rot="10800000">
            <a:off x="5076070" y="3573020"/>
            <a:ext cx="864120" cy="400110"/>
          </a:xfrm>
          <a:prstGeom prst="flowChartMagneticDrum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03560" y="278091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TDI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05101" y="306895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triplet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70" y="306895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triplet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78162" y="249287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169294" y="3284980"/>
            <a:ext cx="576080" cy="21603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169294" y="4077090"/>
            <a:ext cx="576080" cy="21603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2200" y="2780910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TCLIA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7564984" y="3284980"/>
            <a:ext cx="576080" cy="21603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564984" y="4077090"/>
            <a:ext cx="576080" cy="21603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6370" y="2852920"/>
            <a:ext cx="125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TCTH.B2</a:t>
            </a:r>
            <a:endParaRPr lang="en-US" dirty="0"/>
          </a:p>
        </p:txBody>
      </p:sp>
      <p:sp>
        <p:nvSpPr>
          <p:cNvPr id="29" name="Flowchart: Direct Access Storage 28"/>
          <p:cNvSpPr/>
          <p:nvPr/>
        </p:nvSpPr>
        <p:spPr bwMode="auto">
          <a:xfrm rot="10800000">
            <a:off x="8388530" y="3573020"/>
            <a:ext cx="611450" cy="400110"/>
          </a:xfrm>
          <a:prstGeom prst="flowChartMagneticDrum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10514" y="299694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TCLIA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1151875"/>
          </a:xfrm>
        </p:spPr>
        <p:txBody>
          <a:bodyPr/>
          <a:lstStyle/>
          <a:p>
            <a:r>
              <a:rPr lang="en-US" dirty="0" smtClean="0"/>
              <a:t>Scan of the gap – losses go down when opened.</a:t>
            </a:r>
          </a:p>
          <a:p>
            <a:pPr lvl="1"/>
            <a:r>
              <a:rPr lang="en-US" dirty="0" smtClean="0"/>
              <a:t>Most sensitive to the lower jaw.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9/8/2011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570" y="1916790"/>
            <a:ext cx="5400750" cy="429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159558" y="3717040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Lower jaw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670" y="4653170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Upper jaw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TCLIA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2160300"/>
          </a:xfrm>
        </p:spPr>
        <p:txBody>
          <a:bodyPr/>
          <a:lstStyle/>
          <a:p>
            <a:r>
              <a:rPr lang="en-US" dirty="0" smtClean="0"/>
              <a:t>Scanned the aperture around TCLIA.</a:t>
            </a:r>
          </a:p>
          <a:p>
            <a:pPr lvl="1"/>
            <a:r>
              <a:rPr lang="en-US" dirty="0" smtClean="0"/>
              <a:t>No apparent obstacle found in front of TCLIA.</a:t>
            </a:r>
          </a:p>
          <a:p>
            <a:r>
              <a:rPr lang="en-US" u="sng" dirty="0" smtClean="0"/>
              <a:t>Opened lower jaw by 1 sigma</a:t>
            </a:r>
            <a:r>
              <a:rPr lang="en-US" dirty="0" smtClean="0"/>
              <a:t>, then scan of number of bunches.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 losses were found during August, they were just a factor 2 or so lower.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9/8/2011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20" y="2060810"/>
            <a:ext cx="5186859" cy="28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Filled with 264 bunches for first stable beams.</a:t>
            </a:r>
          </a:p>
          <a:p>
            <a:pPr lvl="1"/>
            <a:r>
              <a:rPr lang="en-US" dirty="0" smtClean="0"/>
              <a:t>Lower jaw of TCLIA opened by 1 sigma.</a:t>
            </a:r>
          </a:p>
          <a:p>
            <a:r>
              <a:rPr lang="en-US" dirty="0" smtClean="0"/>
              <a:t>14:30 Fill #2083 </a:t>
            </a:r>
            <a:r>
              <a:rPr lang="en-US" dirty="0" smtClean="0"/>
              <a:t>L = 5.8E32 cm-2s-1.</a:t>
            </a:r>
            <a:endParaRPr lang="en-US" dirty="0" smtClean="0"/>
          </a:p>
          <a:p>
            <a:pPr lvl="1"/>
            <a:r>
              <a:rPr lang="en-US" dirty="0" smtClean="0"/>
              <a:t>Luminosity consistent with beta* of 1m and </a:t>
            </a:r>
            <a:r>
              <a:rPr lang="en-US" dirty="0" err="1" smtClean="0"/>
              <a:t>emittance</a:t>
            </a:r>
            <a:r>
              <a:rPr lang="en-US" dirty="0" smtClean="0"/>
              <a:t> of 2.1 um.</a:t>
            </a:r>
          </a:p>
          <a:p>
            <a:r>
              <a:rPr lang="en-US" dirty="0" smtClean="0"/>
              <a:t>20:30 Dumped #2083, 10 pb-1.</a:t>
            </a:r>
          </a:p>
          <a:p>
            <a:r>
              <a:rPr lang="en-US" dirty="0" smtClean="0"/>
              <a:t>Access for ALICE during ramp-down.</a:t>
            </a:r>
          </a:p>
          <a:p>
            <a:r>
              <a:rPr lang="en-US" dirty="0" smtClean="0"/>
              <a:t>Refill for 480 bunches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Some small steering done – generally OK for injection.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9/8/2011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00:00 Fill#2084 L = 9.4E32 cm-2s-1.</a:t>
            </a:r>
          </a:p>
          <a:p>
            <a:r>
              <a:rPr lang="en-US" dirty="0" smtClean="0"/>
              <a:t>02:30 Ventilation door UL44 opens ! </a:t>
            </a:r>
          </a:p>
          <a:p>
            <a:pPr lvl="1"/>
            <a:r>
              <a:rPr lang="en-US" dirty="0" smtClean="0"/>
              <a:t>Similar event before TS (twice within 2 hours).</a:t>
            </a:r>
          </a:p>
          <a:p>
            <a:pPr lvl="1"/>
            <a:r>
              <a:rPr lang="en-US" dirty="0" smtClean="0"/>
              <a:t>We can carry on but cannot give access to UX45 before this door is closed.</a:t>
            </a:r>
          </a:p>
          <a:p>
            <a:r>
              <a:rPr lang="en-US" dirty="0" smtClean="0"/>
              <a:t>06:00 Dump 15 pb-1.</a:t>
            </a:r>
          </a:p>
          <a:p>
            <a:r>
              <a:rPr lang="en-US" dirty="0" smtClean="0"/>
              <a:t>Refill for 912b – long fill.</a:t>
            </a:r>
          </a:p>
          <a:p>
            <a:pPr lvl="1"/>
            <a:r>
              <a:rPr lang="en-US" dirty="0" smtClean="0"/>
              <a:t>ATLAS </a:t>
            </a:r>
            <a:r>
              <a:rPr lang="en-US" smtClean="0"/>
              <a:t>scan for event rate (</a:t>
            </a:r>
            <a:r>
              <a:rPr lang="en-US" dirty="0" err="1" smtClean="0"/>
              <a:t>tbc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Followed by fill with 1380 bunches.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9/8/2011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43748</TotalTime>
  <Words>335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Wednesday</vt:lpstr>
      <vt:lpstr>Injection of beam1</vt:lpstr>
      <vt:lpstr>TCLIA issue</vt:lpstr>
      <vt:lpstr>TCLIA issue</vt:lpstr>
      <vt:lpstr>Wednesday</vt:lpstr>
      <vt:lpstr>Night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2888</cp:revision>
  <dcterms:created xsi:type="dcterms:W3CDTF">2010-07-26T05:43:59Z</dcterms:created>
  <dcterms:modified xsi:type="dcterms:W3CDTF">2011-09-08T05:37:04Z</dcterms:modified>
</cp:coreProperties>
</file>