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  <p:sldMasterId id="2147483684" r:id="rId2"/>
  </p:sldMasterIdLst>
  <p:notesMasterIdLst>
    <p:notesMasterId r:id="rId22"/>
  </p:notesMasterIdLst>
  <p:handoutMasterIdLst>
    <p:handoutMasterId r:id="rId23"/>
  </p:handoutMasterIdLst>
  <p:sldIdLst>
    <p:sldId id="1105" r:id="rId3"/>
    <p:sldId id="1106" r:id="rId4"/>
    <p:sldId id="1107" r:id="rId5"/>
    <p:sldId id="1100" r:id="rId6"/>
    <p:sldId id="1116" r:id="rId7"/>
    <p:sldId id="1109" r:id="rId8"/>
    <p:sldId id="1110" r:id="rId9"/>
    <p:sldId id="1112" r:id="rId10"/>
    <p:sldId id="1111" r:id="rId11"/>
    <p:sldId id="1113" r:id="rId12"/>
    <p:sldId id="1108" r:id="rId13"/>
    <p:sldId id="1117" r:id="rId14"/>
    <p:sldId id="1120" r:id="rId15"/>
    <p:sldId id="1121" r:id="rId16"/>
    <p:sldId id="1118" r:id="rId17"/>
    <p:sldId id="1099" r:id="rId18"/>
    <p:sldId id="1119" r:id="rId19"/>
    <p:sldId id="1114" r:id="rId20"/>
    <p:sldId id="1115" r:id="rId2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0000"/>
    <a:srgbClr val="CC0066"/>
    <a:srgbClr val="0000FF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9" d="100"/>
          <a:sy n="79" d="100"/>
        </p:scale>
        <p:origin x="-1290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9/6/2011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9/6/2011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9/6/2011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9/6/2011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9/6/2011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9/6/2011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9/6/2011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9/6/2011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9/6/2011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9/6/2011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9/6/2011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9/6/2011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8A346774-B152-4F65-BAFB-1E48D9FA83D3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06/09/2011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E37750D-1112-49EE-A130-36C6F72968A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36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80660"/>
            <a:ext cx="8229600" cy="5111750"/>
          </a:xfrm>
        </p:spPr>
        <p:txBody>
          <a:bodyPr/>
          <a:lstStyle/>
          <a:p>
            <a:r>
              <a:rPr lang="en-US" dirty="0" err="1" smtClean="0"/>
              <a:t>Todo’s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12+b injection.</a:t>
            </a:r>
          </a:p>
          <a:p>
            <a:pPr lvl="1"/>
            <a:r>
              <a:rPr lang="en-US" dirty="0" smtClean="0"/>
              <a:t>Special fill 84b for LR BB.</a:t>
            </a:r>
          </a:p>
          <a:p>
            <a:pPr lvl="1"/>
            <a:r>
              <a:rPr lang="en-US" dirty="0" smtClean="0"/>
              <a:t>Loss maps ‘a </a:t>
            </a:r>
            <a:r>
              <a:rPr lang="en-US" dirty="0" err="1" smtClean="0"/>
              <a:t>gogo</a:t>
            </a:r>
            <a:r>
              <a:rPr lang="en-US" dirty="0" smtClean="0"/>
              <a:t>’.</a:t>
            </a:r>
          </a:p>
          <a:p>
            <a:pPr lvl="1"/>
            <a:r>
              <a:rPr lang="en-US" dirty="0" smtClean="0"/>
              <a:t>Intensity ramp up.</a:t>
            </a:r>
          </a:p>
          <a:p>
            <a:r>
              <a:rPr lang="en-US" dirty="0" smtClean="0"/>
              <a:t>And also:</a:t>
            </a:r>
          </a:p>
          <a:p>
            <a:pPr lvl="1"/>
            <a:r>
              <a:rPr lang="en-US" dirty="0" smtClean="0"/>
              <a:t>Define ALFA and TOTEM RP settings, prepare them in LSA.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692620"/>
            <a:ext cx="8229600" cy="648090"/>
          </a:xfrm>
        </p:spPr>
        <p:txBody>
          <a:bodyPr/>
          <a:lstStyle/>
          <a:p>
            <a:r>
              <a:rPr lang="en-US" dirty="0" smtClean="0"/>
              <a:t>B2 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20" y="908650"/>
            <a:ext cx="6799582" cy="55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80660"/>
            <a:ext cx="8229600" cy="1296180"/>
          </a:xfrm>
        </p:spPr>
        <p:txBody>
          <a:bodyPr/>
          <a:lstStyle/>
          <a:p>
            <a:r>
              <a:rPr lang="en-US" dirty="0" err="1" smtClean="0"/>
              <a:t>Asynch</a:t>
            </a:r>
            <a:r>
              <a:rPr lang="en-US" dirty="0" smtClean="0"/>
              <a:t> dump, TCTs @ 14 sigma.</a:t>
            </a:r>
          </a:p>
          <a:p>
            <a:pPr lvl="1"/>
            <a:r>
              <a:rPr lang="en-US" dirty="0" smtClean="0"/>
              <a:t>No losses visible in triplets.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30" y="1988800"/>
            <a:ext cx="8748580" cy="384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16:00 Injection setup.</a:t>
            </a:r>
          </a:p>
          <a:p>
            <a:pPr lvl="1"/>
            <a:r>
              <a:rPr lang="en-US" dirty="0" smtClean="0"/>
              <a:t>Verification of the magnet synchronization of B1 (E. </a:t>
            </a:r>
            <a:r>
              <a:rPr lang="en-US" dirty="0" err="1" smtClean="0"/>
              <a:t>Carlier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Kick delay</a:t>
            </a:r>
            <a:br>
              <a:rPr lang="en-US" dirty="0" smtClean="0"/>
            </a:br>
            <a:r>
              <a:rPr lang="en-US" dirty="0" smtClean="0"/>
              <a:t>- MAIN-D : no change (reference magnet for </a:t>
            </a:r>
            <a:r>
              <a:rPr lang="en-US" dirty="0" err="1" smtClean="0"/>
              <a:t>synchronisation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- MAIN-C : -75ns (old delay: 1100ns - new delay: 1025ns)</a:t>
            </a:r>
            <a:br>
              <a:rPr lang="en-US" dirty="0" smtClean="0"/>
            </a:br>
            <a:r>
              <a:rPr lang="en-US" dirty="0" smtClean="0"/>
              <a:t>- MAIN-B : +10ns (old delay: 1140ns - new delay: 1150ns)</a:t>
            </a:r>
            <a:br>
              <a:rPr lang="en-US" dirty="0" smtClean="0"/>
            </a:br>
            <a:r>
              <a:rPr lang="en-US" dirty="0" smtClean="0"/>
              <a:t>- MAIN-A : no change</a:t>
            </a:r>
          </a:p>
          <a:p>
            <a:pPr lvl="2"/>
            <a:r>
              <a:rPr lang="en-US" dirty="0" smtClean="0"/>
              <a:t>Kick length</a:t>
            </a:r>
            <a:br>
              <a:rPr lang="en-US" dirty="0" smtClean="0"/>
            </a:br>
            <a:r>
              <a:rPr lang="en-US" dirty="0" smtClean="0"/>
              <a:t>- DUMP-D : no change</a:t>
            </a:r>
            <a:br>
              <a:rPr lang="en-US" dirty="0" smtClean="0"/>
            </a:br>
            <a:r>
              <a:rPr lang="en-US" dirty="0" smtClean="0"/>
              <a:t>- DUMP-C : +95ns (old delay: 1000ns - new delay: 1095ns)</a:t>
            </a:r>
            <a:br>
              <a:rPr lang="en-US" dirty="0" smtClean="0"/>
            </a:br>
            <a:r>
              <a:rPr lang="en-US" dirty="0" smtClean="0"/>
              <a:t>- DUMP-B : +50ns (old delay: 1090ns - new delay: 1140ns)</a:t>
            </a:r>
            <a:br>
              <a:rPr lang="en-US" dirty="0" smtClean="0"/>
            </a:br>
            <a:r>
              <a:rPr lang="en-US" dirty="0" smtClean="0"/>
              <a:t>- DUMP-A : +100ns (old delay: 1000ns - new delay: 1100ns)</a:t>
            </a:r>
          </a:p>
          <a:p>
            <a:r>
              <a:rPr lang="en-US" dirty="0" smtClean="0"/>
              <a:t>17:00 Injection check 12b.</a:t>
            </a:r>
          </a:p>
          <a:p>
            <a:pPr lvl="1"/>
            <a:r>
              <a:rPr lang="en-US" dirty="0" smtClean="0"/>
              <a:t>OK – no problems.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18:15 Lost the cryogenics conditions for MSL2 and ITL2.</a:t>
            </a:r>
          </a:p>
          <a:p>
            <a:pPr lvl="1"/>
            <a:r>
              <a:rPr lang="en-US" dirty="0" err="1" smtClean="0"/>
              <a:t>Worldfip</a:t>
            </a:r>
            <a:r>
              <a:rPr lang="en-US" dirty="0" smtClean="0"/>
              <a:t> communication problem.</a:t>
            </a:r>
          </a:p>
          <a:p>
            <a:r>
              <a:rPr lang="en-US" dirty="0" smtClean="0"/>
              <a:t>18:50 Vacuum valves in LSS2.</a:t>
            </a:r>
          </a:p>
          <a:p>
            <a:pPr lvl="1"/>
            <a:r>
              <a:rPr lang="en-US" dirty="0" smtClean="0"/>
              <a:t>Gauge switched off.</a:t>
            </a:r>
          </a:p>
          <a:p>
            <a:r>
              <a:rPr lang="en-US" dirty="0" smtClean="0"/>
              <a:t>21:00 Back to injection.</a:t>
            </a:r>
          </a:p>
          <a:p>
            <a:pPr lvl="1"/>
            <a:r>
              <a:rPr lang="en-US" dirty="0" smtClean="0"/>
              <a:t>Injection of up to 144b – worked but not at its best.</a:t>
            </a:r>
          </a:p>
          <a:p>
            <a:pPr lvl="1"/>
            <a:r>
              <a:rPr lang="en-US" dirty="0" smtClean="0"/>
              <a:t>Losses from circulating beam (</a:t>
            </a:r>
            <a:r>
              <a:rPr lang="en-US" dirty="0" err="1" smtClean="0"/>
              <a:t>tbc</a:t>
            </a:r>
            <a:r>
              <a:rPr lang="en-US" dirty="0" smtClean="0"/>
              <a:t>), and some injection oscillations.</a:t>
            </a:r>
          </a:p>
          <a:p>
            <a:r>
              <a:rPr lang="en-US" dirty="0" smtClean="0"/>
              <a:t>00:00 Loss maps at injection.</a:t>
            </a:r>
          </a:p>
          <a:p>
            <a:pPr lvl="1"/>
            <a:r>
              <a:rPr lang="en-US" dirty="0" smtClean="0"/>
              <a:t>Injection protection out.</a:t>
            </a:r>
          </a:p>
          <a:p>
            <a:pPr lvl="1"/>
            <a:r>
              <a:rPr lang="en-US" dirty="0" smtClean="0"/>
              <a:t>H and V were not done with separate beams </a:t>
            </a:r>
            <a:r>
              <a:rPr lang="en-US" dirty="0" smtClean="0">
                <a:sym typeface="Wingdings" pitchFamily="2" charset="2"/>
              </a:rPr>
              <a:t> repeat.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864120"/>
          </a:xfrm>
        </p:spPr>
        <p:txBody>
          <a:bodyPr/>
          <a:lstStyle/>
          <a:p>
            <a:r>
              <a:rPr lang="en-US" dirty="0" smtClean="0"/>
              <a:t>Off-momentum loss map at injection.</a:t>
            </a:r>
          </a:p>
          <a:p>
            <a:pPr lvl="1"/>
            <a:r>
              <a:rPr lang="en-US" dirty="0" smtClean="0"/>
              <a:t>HV problem? Re-cabled BLM?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580" y="1700760"/>
            <a:ext cx="6048840" cy="497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00:20 Loss maps at flat top.</a:t>
            </a:r>
          </a:p>
          <a:p>
            <a:pPr lvl="1"/>
            <a:r>
              <a:rPr lang="en-US" dirty="0" err="1" smtClean="0"/>
              <a:t>Betatron</a:t>
            </a:r>
            <a:r>
              <a:rPr lang="en-US" dirty="0" smtClean="0"/>
              <a:t> H + V.</a:t>
            </a:r>
          </a:p>
          <a:p>
            <a:pPr lvl="1"/>
            <a:r>
              <a:rPr lang="en-US" dirty="0" smtClean="0"/>
              <a:t>B1 lost before </a:t>
            </a:r>
            <a:r>
              <a:rPr lang="en-US" dirty="0" err="1" smtClean="0"/>
              <a:t>asynch</a:t>
            </a:r>
            <a:r>
              <a:rPr lang="en-US" dirty="0" smtClean="0"/>
              <a:t>. dump test by spurious SIS interlock.</a:t>
            </a:r>
          </a:p>
          <a:p>
            <a:pPr lvl="1"/>
            <a:r>
              <a:rPr lang="en-US" dirty="0" err="1" smtClean="0"/>
              <a:t>Asynch</a:t>
            </a:r>
            <a:r>
              <a:rPr lang="en-US" dirty="0" smtClean="0"/>
              <a:t>. dump to be repeated.</a:t>
            </a:r>
          </a:p>
          <a:p>
            <a:r>
              <a:rPr lang="en-US" dirty="0" smtClean="0"/>
              <a:t>Lot’s of CMW errors… including SIS interlock.</a:t>
            </a:r>
          </a:p>
          <a:p>
            <a:r>
              <a:rPr lang="en-US" dirty="0" smtClean="0"/>
              <a:t>05:30 Loss maps at end of squeeze.</a:t>
            </a:r>
          </a:p>
          <a:p>
            <a:pPr lvl="1"/>
            <a:r>
              <a:rPr lang="en-US" dirty="0" err="1" smtClean="0"/>
              <a:t>Betatron</a:t>
            </a:r>
            <a:r>
              <a:rPr lang="en-US" dirty="0" smtClean="0"/>
              <a:t> H+V </a:t>
            </a:r>
            <a:r>
              <a:rPr lang="en-US" dirty="0" err="1" smtClean="0"/>
              <a:t>ansd</a:t>
            </a:r>
            <a:r>
              <a:rPr lang="en-US" dirty="0" smtClean="0"/>
              <a:t> </a:t>
            </a:r>
            <a:r>
              <a:rPr lang="en-US" dirty="0" err="1" smtClean="0"/>
              <a:t>asynch</a:t>
            </a:r>
            <a:r>
              <a:rPr lang="en-US" dirty="0" smtClean="0"/>
              <a:t> dump test.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353160" cy="1295895"/>
          </a:xfrm>
        </p:spPr>
        <p:txBody>
          <a:bodyPr/>
          <a:lstStyle/>
          <a:p>
            <a:r>
              <a:rPr lang="en-US" dirty="0" smtClean="0"/>
              <a:t>Validation matrix</a:t>
            </a:r>
          </a:p>
          <a:p>
            <a:pPr lvl="1"/>
            <a:r>
              <a:rPr lang="en-US" dirty="0" smtClean="0"/>
              <a:t>Injection to be done also with injection protection (</a:t>
            </a:r>
            <a:r>
              <a:rPr lang="en-US" dirty="0" err="1" smtClean="0"/>
              <a:t>betatron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9/6/2011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410" y="2150880"/>
          <a:ext cx="864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440200"/>
                <a:gridCol w="1440200"/>
                <a:gridCol w="1440200"/>
                <a:gridCol w="1440200"/>
                <a:gridCol w="144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baseline="0" dirty="0" smtClean="0"/>
                        <a:t> 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REPEAT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REPEAT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1052670"/>
            <a:ext cx="8229600" cy="5111750"/>
          </a:xfrm>
        </p:spPr>
        <p:txBody>
          <a:bodyPr/>
          <a:lstStyle/>
          <a:p>
            <a:r>
              <a:rPr lang="en-US" dirty="0" smtClean="0"/>
              <a:t>Finishing injection loss maps now.</a:t>
            </a:r>
          </a:p>
          <a:p>
            <a:r>
              <a:rPr lang="en-US" dirty="0" smtClean="0"/>
              <a:t>Long range BB test with 84b.</a:t>
            </a:r>
          </a:p>
          <a:p>
            <a:r>
              <a:rPr lang="en-US" dirty="0" smtClean="0"/>
              <a:t>Injection checkout to 144b.</a:t>
            </a:r>
          </a:p>
          <a:p>
            <a:r>
              <a:rPr lang="en-US" dirty="0" smtClean="0"/>
              <a:t>Continue loss maps </a:t>
            </a:r>
            <a:r>
              <a:rPr lang="en-US" smtClean="0"/>
              <a:t>/ repeat </a:t>
            </a:r>
            <a:r>
              <a:rPr lang="en-US" smtClean="0"/>
              <a:t>if </a:t>
            </a:r>
            <a:r>
              <a:rPr lang="en-US" smtClean="0"/>
              <a:t>not good.</a:t>
            </a:r>
            <a:endParaRPr lang="en-US" dirty="0" smtClean="0"/>
          </a:p>
          <a:p>
            <a:pPr lvl="1"/>
            <a:r>
              <a:rPr lang="en-US" dirty="0" smtClean="0"/>
              <a:t>IR3 R-side BLMs.</a:t>
            </a:r>
          </a:p>
          <a:p>
            <a:pPr lvl="1"/>
            <a:r>
              <a:rPr lang="en-US" dirty="0" smtClean="0"/>
              <a:t>Collision maps with RPs.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Accelerator Mode 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233285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Name in the database &amp; over DIP </a:t>
            </a:r>
            <a:r>
              <a:rPr lang="en-GB" sz="2800" dirty="0" smtClean="0">
                <a:sym typeface="Wingdings" pitchFamily="2" charset="2"/>
              </a:rPr>
              <a:t></a:t>
            </a:r>
            <a:r>
              <a:rPr lang="en-GB" sz="2800" dirty="0" smtClean="0"/>
              <a:t> </a:t>
            </a:r>
          </a:p>
          <a:p>
            <a:pPr algn="ctr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PROTON-NUCLEUS PHYSICS</a:t>
            </a:r>
            <a:endParaRPr lang="en-GB" sz="2800" dirty="0" smtClean="0"/>
          </a:p>
          <a:p>
            <a:r>
              <a:rPr lang="en-GB" sz="2800" dirty="0" smtClean="0"/>
              <a:t>Name in the timing telegram = AMODE </a:t>
            </a:r>
            <a:r>
              <a:rPr lang="en-GB" sz="2800" dirty="0" smtClean="0">
                <a:sym typeface="Wingdings" pitchFamily="2" charset="2"/>
              </a:rPr>
              <a:t></a:t>
            </a:r>
          </a:p>
          <a:p>
            <a:pPr algn="ctr">
              <a:buNone/>
            </a:pPr>
            <a:r>
              <a:rPr lang="en-GB" sz="2800" dirty="0" smtClean="0"/>
              <a:t>Line =</a:t>
            </a:r>
            <a:r>
              <a:rPr lang="en-GB" sz="2800" b="1" dirty="0" smtClean="0">
                <a:solidFill>
                  <a:srgbClr val="FF0000"/>
                </a:solidFill>
              </a:rPr>
              <a:t> PAPHYS</a:t>
            </a:r>
            <a:r>
              <a:rPr lang="en-GB" sz="2800" dirty="0" smtClean="0"/>
              <a:t>, value=</a:t>
            </a:r>
            <a:r>
              <a:rPr lang="en-GB" sz="2800" b="1" dirty="0" smtClean="0">
                <a:solidFill>
                  <a:srgbClr val="FF0000"/>
                </a:solidFill>
              </a:rPr>
              <a:t>16</a:t>
            </a:r>
            <a:endParaRPr lang="en-GB" sz="2800" dirty="0" smtClean="0"/>
          </a:p>
          <a:p>
            <a:pPr>
              <a:buNone/>
            </a:pP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3592" y="2492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sz="4400" b="1" dirty="0" smtClean="0">
                <a:solidFill>
                  <a:srgbClr val="4F81BD"/>
                </a:solidFill>
                <a:latin typeface="Calibri"/>
              </a:rPr>
              <a:t>Particle Type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3592" y="3356992"/>
            <a:ext cx="8229600" cy="2332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l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sz="2600" dirty="0" smtClean="0">
                <a:solidFill>
                  <a:prstClr val="black"/>
                </a:solidFill>
                <a:latin typeface="Calibri"/>
              </a:rPr>
              <a:t>New groups! With name in the timing telegram </a:t>
            </a:r>
            <a:r>
              <a:rPr lang="en-GB" sz="26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</a:t>
            </a:r>
            <a:r>
              <a:rPr lang="en-GB" sz="26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 </a:t>
            </a:r>
            <a:r>
              <a:rPr lang="en-GB" sz="26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  </a:t>
            </a:r>
          </a:p>
          <a:p>
            <a:pPr marL="342900" indent="-342900" algn="l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GB" sz="2600" b="1" dirty="0">
                <a:solidFill>
                  <a:srgbClr val="FF0000"/>
                </a:solidFill>
                <a:latin typeface="Calibri"/>
                <a:sym typeface="Wingdings" pitchFamily="2" charset="2"/>
              </a:rPr>
              <a:t> </a:t>
            </a:r>
            <a:r>
              <a:rPr lang="en-GB" sz="2600" b="1" dirty="0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               </a:t>
            </a:r>
            <a:r>
              <a:rPr lang="en-GB" sz="2600" b="1" dirty="0" smtClean="0">
                <a:solidFill>
                  <a:srgbClr val="FF0000"/>
                </a:solidFill>
                <a:latin typeface="Calibri"/>
              </a:rPr>
              <a:t>PARTY1 </a:t>
            </a:r>
            <a:r>
              <a:rPr lang="en-GB" sz="2600" dirty="0" smtClean="0">
                <a:solidFill>
                  <a:prstClr val="black"/>
                </a:solidFill>
                <a:latin typeface="Calibri"/>
              </a:rPr>
              <a:t>(= particle type for B1) </a:t>
            </a:r>
          </a:p>
          <a:p>
            <a:pPr marL="342900" indent="-342900" algn="l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GB" sz="26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GB" sz="2600" b="1" dirty="0" smtClean="0">
                <a:solidFill>
                  <a:srgbClr val="FF0000"/>
                </a:solidFill>
                <a:latin typeface="Calibri"/>
              </a:rPr>
              <a:t>               PARTY2 </a:t>
            </a:r>
            <a:r>
              <a:rPr lang="en-GB" sz="2600" dirty="0" smtClean="0">
                <a:solidFill>
                  <a:prstClr val="black"/>
                </a:solidFill>
                <a:latin typeface="Calibri"/>
              </a:rPr>
              <a:t>(= particle type for B2)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  <a:latin typeface="Calibri"/>
              </a:rPr>
              <a:t>PARTY1(2) is group number=23(24)</a:t>
            </a:r>
            <a:endParaRPr lang="en-GB" sz="1800" b="1" dirty="0" smtClean="0">
              <a:solidFill>
                <a:srgbClr val="FF0000"/>
              </a:solidFill>
              <a:latin typeface="Calibri"/>
            </a:endParaRPr>
          </a:p>
          <a:p>
            <a:pPr marL="342900" indent="-342900" algn="l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Lines </a:t>
            </a:r>
          </a:p>
          <a:p>
            <a:pPr lvl="2" algn="l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2600" dirty="0" smtClean="0">
              <a:solidFill>
                <a:prstClr val="black"/>
              </a:solidFill>
              <a:latin typeface="Calibri"/>
            </a:endParaRPr>
          </a:p>
          <a:p>
            <a:pPr lvl="3" algn="l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26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l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600" dirty="0" smtClea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7504" y="2708920"/>
            <a:ext cx="885698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1560" y="5057752"/>
            <a:ext cx="434663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0" lvl="3" indent="-342900"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FF0000"/>
                </a:solidFill>
                <a:latin typeface="Calibri"/>
              </a:rPr>
              <a:t>Proton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 (Proton),    value=1</a:t>
            </a:r>
          </a:p>
          <a:p>
            <a:pPr marL="1714500" lvl="3" indent="-342900"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FF0000"/>
                </a:solidFill>
                <a:latin typeface="Calibri"/>
              </a:rPr>
              <a:t>Pb82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 (Lead 82+),   value=2</a:t>
            </a:r>
          </a:p>
          <a:p>
            <a:pPr marL="1714500" lvl="3" indent="-342900"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FF0000"/>
                </a:solidFill>
                <a:latin typeface="Calibri"/>
              </a:rPr>
              <a:t>Ar18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 (Argon 18+),  value=3</a:t>
            </a:r>
          </a:p>
          <a:p>
            <a:pPr marL="1714500" lvl="3" indent="-342900"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FF0000"/>
                </a:solidFill>
                <a:latin typeface="Calibri"/>
              </a:rPr>
              <a:t>D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 (Deuteron),         value=4</a:t>
            </a:r>
          </a:p>
          <a:p>
            <a:pPr marL="1714500" lvl="3" indent="-342900"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FF0000"/>
                </a:solidFill>
                <a:latin typeface="Calibri"/>
              </a:rPr>
              <a:t>Xe54</a:t>
            </a:r>
            <a:r>
              <a:rPr lang="en-GB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(Xenon 54+), value=5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79712" y="5085184"/>
            <a:ext cx="2880320" cy="15567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3898" y="5661248"/>
            <a:ext cx="4038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  <a:latin typeface="Calibri"/>
              </a:rPr>
              <a:t>The </a:t>
            </a:r>
            <a:r>
              <a:rPr lang="en-GB" sz="1800" b="1" dirty="0" smtClean="0">
                <a:solidFill>
                  <a:prstClr val="black"/>
                </a:solidFill>
                <a:latin typeface="Calibri"/>
              </a:rPr>
              <a:t>bold</a:t>
            </a:r>
            <a:r>
              <a:rPr lang="en-GB" sz="1800" dirty="0" smtClean="0">
                <a:solidFill>
                  <a:prstClr val="black"/>
                </a:solidFill>
                <a:latin typeface="Calibri"/>
              </a:rPr>
              <a:t> names are used in the database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  <a:latin typeface="Calibri"/>
              </a:rPr>
              <a:t>(what you see over DIP)</a:t>
            </a:r>
            <a:endParaRPr lang="en-GB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 rot="20357340">
            <a:off x="6256238" y="3763975"/>
            <a:ext cx="27983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Over DIP you see them under </a:t>
            </a:r>
            <a:r>
              <a:rPr lang="en-GB" sz="1600" dirty="0" err="1" smtClean="0">
                <a:solidFill>
                  <a:prstClr val="black"/>
                </a:solidFill>
                <a:latin typeface="Calibri"/>
              </a:rPr>
              <a:t>RunControl</a:t>
            </a: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/</a:t>
            </a:r>
            <a:r>
              <a:rPr lang="en-GB" sz="1600" dirty="0" err="1" smtClean="0">
                <a:solidFill>
                  <a:prstClr val="black"/>
                </a:solidFill>
                <a:latin typeface="Calibri"/>
              </a:rPr>
              <a:t>RunConfiguration</a:t>
            </a: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srgbClr val="FF0000"/>
                </a:solidFill>
                <a:latin typeface="Calibri"/>
              </a:rPr>
              <a:t>PARTICLE_TYPE_B1</a:t>
            </a: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 &amp; </a:t>
            </a:r>
            <a:r>
              <a:rPr lang="en-GB" sz="1600" b="1" dirty="0" smtClean="0">
                <a:solidFill>
                  <a:srgbClr val="FF0000"/>
                </a:solidFill>
                <a:latin typeface="Calibri"/>
              </a:rPr>
              <a:t>PARTICLE_TYPE_B2</a:t>
            </a:r>
            <a:endParaRPr lang="en-GB" sz="1600" b="1" dirty="0">
              <a:solidFill>
                <a:srgbClr val="FF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following telegram groups have been suppressed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2060848"/>
          <a:ext cx="7344815" cy="2400300"/>
        </p:xfrm>
        <a:graphic>
          <a:graphicData uri="http://schemas.openxmlformats.org/drawingml/2006/table">
            <a:tbl>
              <a:tblPr/>
              <a:tblGrid>
                <a:gridCol w="597834"/>
                <a:gridCol w="1418390"/>
                <a:gridCol w="5328591"/>
              </a:tblGrid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Verdana"/>
                        </a:rPr>
                        <a:t>23</a:t>
                      </a:r>
                      <a:endParaRPr lang="en-US" sz="2000" dirty="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C1BNCH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Verdana"/>
                        </a:rPr>
                        <a:t>Circulating number of bunches - Ring 1</a:t>
                      </a:r>
                      <a:endParaRPr lang="en-US" sz="2000" dirty="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24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Verdana"/>
                        </a:rPr>
                        <a:t>C1BSP</a:t>
                      </a:r>
                      <a:endParaRPr lang="en-US" sz="2000" dirty="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Circulating bunch spacing - Ring 1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25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C1BIN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Circulating bunch intensity - Ring 1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26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CPTY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Circulating particle type - Ring 1 and 2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27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C2BNCH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Circulating number of bunches - Ring 2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28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C2BSP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Circulating bunch spacing - Ring 2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29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Verdana"/>
                        </a:rPr>
                        <a:t>C2BIN</a:t>
                      </a:r>
                      <a:endParaRPr lang="en-US" sz="200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Verdana"/>
                        </a:rPr>
                        <a:t>Circulating bunch intensity - Ring 2</a:t>
                      </a:r>
                      <a:endParaRPr lang="en-US" sz="2000" dirty="0">
                        <a:latin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Part1: work with 50 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11750"/>
          </a:xfrm>
        </p:spPr>
        <p:txBody>
          <a:bodyPr/>
          <a:lstStyle/>
          <a:p>
            <a:r>
              <a:rPr lang="en-US" dirty="0" smtClean="0"/>
              <a:t>Injection of 50 ns.</a:t>
            </a:r>
          </a:p>
          <a:p>
            <a:pPr lvl="1"/>
            <a:r>
              <a:rPr lang="en-US" dirty="0" smtClean="0"/>
              <a:t>Injection of 12b, steering if needed.</a:t>
            </a:r>
          </a:p>
          <a:p>
            <a:pPr lvl="1"/>
            <a:r>
              <a:rPr lang="en-US" dirty="0" smtClean="0"/>
              <a:t>Injection of 36,72,144 to checkout injection.</a:t>
            </a:r>
          </a:p>
          <a:p>
            <a:endParaRPr lang="en-US" dirty="0" smtClean="0"/>
          </a:p>
          <a:p>
            <a:r>
              <a:rPr lang="en-US" dirty="0" smtClean="0"/>
              <a:t>Special fill for LR beam-beam.</a:t>
            </a:r>
          </a:p>
          <a:p>
            <a:pPr lvl="1"/>
            <a:r>
              <a:rPr lang="en-US" dirty="0" smtClean="0"/>
              <a:t>12 + 2x36 bunches, Scheme 50ns_84b_36_36_36_BBMD3.</a:t>
            </a:r>
          </a:p>
          <a:p>
            <a:pPr lvl="1"/>
            <a:r>
              <a:rPr lang="en-US" dirty="0" smtClean="0"/>
              <a:t>Ramp, squeeze, collide: stability, lifetime.</a:t>
            </a:r>
          </a:p>
          <a:p>
            <a:pPr lvl="1"/>
            <a:r>
              <a:rPr lang="en-US" dirty="0" smtClean="0"/>
              <a:t>In collisions for ~1 hour.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08130" y="1124680"/>
            <a:ext cx="7986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Done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40" y="1660700"/>
            <a:ext cx="2677336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Done – to be checked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validation / loss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353160" cy="5688790"/>
          </a:xfrm>
        </p:spPr>
        <p:txBody>
          <a:bodyPr/>
          <a:lstStyle/>
          <a:p>
            <a:r>
              <a:rPr lang="en-US" dirty="0" smtClean="0"/>
              <a:t>Loss maps injection.</a:t>
            </a:r>
          </a:p>
          <a:p>
            <a:pPr lvl="1"/>
            <a:r>
              <a:rPr lang="en-US" dirty="0" err="1" smtClean="0"/>
              <a:t>Betatron</a:t>
            </a:r>
            <a:r>
              <a:rPr lang="en-US" dirty="0" smtClean="0"/>
              <a:t> H + V, off-momentum +/-, </a:t>
            </a:r>
            <a:r>
              <a:rPr lang="en-US" dirty="0" err="1" smtClean="0"/>
              <a:t>asynch</a:t>
            </a:r>
            <a:r>
              <a:rPr lang="en-US" dirty="0" smtClean="0"/>
              <a:t> dump.</a:t>
            </a:r>
          </a:p>
          <a:p>
            <a:pPr lvl="1"/>
            <a:r>
              <a:rPr lang="en-US" dirty="0" smtClean="0"/>
              <a:t>Fresh beams for each test.</a:t>
            </a:r>
          </a:p>
          <a:p>
            <a:pPr lvl="1"/>
            <a:r>
              <a:rPr lang="en-US" dirty="0" smtClean="0"/>
              <a:t>Swap H and V tunes for H loss map.</a:t>
            </a:r>
          </a:p>
          <a:p>
            <a:r>
              <a:rPr lang="en-US" dirty="0" smtClean="0"/>
              <a:t>Loss maps at flat top (</a:t>
            </a:r>
            <a:r>
              <a:rPr lang="en-US" dirty="0" err="1" smtClean="0"/>
              <a:t>unsqueezed</a:t>
            </a:r>
            <a:r>
              <a:rPr lang="en-US" dirty="0" smtClean="0"/>
              <a:t>) – 1 fill.</a:t>
            </a:r>
          </a:p>
          <a:p>
            <a:pPr lvl="1"/>
            <a:r>
              <a:rPr lang="en-US" dirty="0" err="1" smtClean="0"/>
              <a:t>Betatron</a:t>
            </a:r>
            <a:r>
              <a:rPr lang="en-US" dirty="0" smtClean="0"/>
              <a:t> H + V, </a:t>
            </a:r>
            <a:r>
              <a:rPr lang="en-US" dirty="0" err="1" smtClean="0"/>
              <a:t>asynch</a:t>
            </a:r>
            <a:r>
              <a:rPr lang="en-US" dirty="0" smtClean="0"/>
              <a:t> dump.</a:t>
            </a:r>
          </a:p>
          <a:p>
            <a:r>
              <a:rPr lang="en-US" dirty="0" smtClean="0"/>
              <a:t>Loss maps end of squeeze to 1m (</a:t>
            </a:r>
            <a:r>
              <a:rPr lang="en-US" u="sng" dirty="0" smtClean="0"/>
              <a:t>separated</a:t>
            </a:r>
            <a:r>
              <a:rPr lang="en-US" dirty="0" smtClean="0"/>
              <a:t> !) – 1 fill.</a:t>
            </a:r>
          </a:p>
          <a:p>
            <a:pPr lvl="1"/>
            <a:r>
              <a:rPr lang="en-US" dirty="0" err="1" smtClean="0"/>
              <a:t>Betatron</a:t>
            </a:r>
            <a:r>
              <a:rPr lang="en-US" dirty="0" smtClean="0"/>
              <a:t> H + V, </a:t>
            </a:r>
            <a:r>
              <a:rPr lang="en-US" dirty="0" err="1" smtClean="0"/>
              <a:t>asynch</a:t>
            </a:r>
            <a:r>
              <a:rPr lang="en-US" dirty="0" smtClean="0"/>
              <a:t> dump.</a:t>
            </a:r>
          </a:p>
          <a:p>
            <a:r>
              <a:rPr lang="en-US" dirty="0" smtClean="0"/>
              <a:t>Loss maps with collisions – 1 fill.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ALFA and TOTEM RPs in beam.</a:t>
            </a:r>
          </a:p>
          <a:p>
            <a:pPr lvl="1"/>
            <a:r>
              <a:rPr lang="en-US" dirty="0" err="1" smtClean="0"/>
              <a:t>Betatron</a:t>
            </a:r>
            <a:r>
              <a:rPr lang="en-US" dirty="0" smtClean="0"/>
              <a:t> H + V, </a:t>
            </a:r>
            <a:r>
              <a:rPr lang="en-US" dirty="0" err="1" smtClean="0"/>
              <a:t>asynch</a:t>
            </a:r>
            <a:r>
              <a:rPr lang="en-US" dirty="0" smtClean="0"/>
              <a:t> dump.</a:t>
            </a:r>
          </a:p>
          <a:p>
            <a:r>
              <a:rPr lang="en-US" dirty="0" smtClean="0"/>
              <a:t>Loss maps with collisions – 1 fill.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ALFA and TOTEM RPs in beam –1-2 hours (data taking test)</a:t>
            </a:r>
            <a:endParaRPr lang="en-US" dirty="0" smtClean="0"/>
          </a:p>
          <a:p>
            <a:pPr lvl="1"/>
            <a:r>
              <a:rPr lang="en-US" dirty="0" smtClean="0"/>
              <a:t>Off-momentum test </a:t>
            </a:r>
            <a:r>
              <a:rPr lang="en-US" dirty="0" err="1" smtClean="0"/>
              <a:t>dp</a:t>
            </a:r>
            <a:r>
              <a:rPr lang="en-US" dirty="0" smtClean="0"/>
              <a:t>/p + (RF frequency trim -500 Hz).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74832" y="1052670"/>
            <a:ext cx="1609736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Almost done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4360" y="2420860"/>
            <a:ext cx="1082348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½ Done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8380" y="3429000"/>
            <a:ext cx="7986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Done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intensity ramp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124680"/>
            <a:ext cx="8229600" cy="2736095"/>
          </a:xfrm>
        </p:spPr>
        <p:txBody>
          <a:bodyPr/>
          <a:lstStyle/>
          <a:p>
            <a:r>
              <a:rPr lang="en-US" dirty="0" smtClean="0"/>
              <a:t>Ramp up for stable beams:</a:t>
            </a:r>
          </a:p>
          <a:p>
            <a:pPr lvl="1"/>
            <a:r>
              <a:rPr lang="en-US" dirty="0" smtClean="0"/>
              <a:t>264 – few hours</a:t>
            </a:r>
          </a:p>
          <a:p>
            <a:pPr lvl="1"/>
            <a:r>
              <a:rPr lang="en-US" dirty="0" smtClean="0"/>
              <a:t>480 – short fill</a:t>
            </a:r>
          </a:p>
          <a:p>
            <a:pPr lvl="1"/>
            <a:r>
              <a:rPr lang="en-US" dirty="0" smtClean="0"/>
              <a:t>912 – long fill</a:t>
            </a:r>
          </a:p>
          <a:p>
            <a:pPr lvl="1"/>
            <a:r>
              <a:rPr lang="en-US" dirty="0" smtClean="0"/>
              <a:t>1380 – finally 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9/6/2011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10:30 Fill for loss map with TCTs @ 14 sigma (end of squeeze, separated) lost just before starting the loss maps.</a:t>
            </a:r>
          </a:p>
          <a:p>
            <a:pPr lvl="1"/>
            <a:r>
              <a:rPr lang="en-US" dirty="0" smtClean="0"/>
              <a:t>Sector 56 tripped – network communication was cut by accident during an intervention…</a:t>
            </a:r>
          </a:p>
          <a:p>
            <a:r>
              <a:rPr lang="en-US" dirty="0" smtClean="0"/>
              <a:t>Retry…</a:t>
            </a:r>
          </a:p>
          <a:p>
            <a:r>
              <a:rPr lang="en-US" dirty="0" smtClean="0"/>
              <a:t>14:30 Loss map and </a:t>
            </a:r>
            <a:r>
              <a:rPr lang="en-US" dirty="0" err="1" smtClean="0"/>
              <a:t>asynch</a:t>
            </a:r>
            <a:r>
              <a:rPr lang="en-US" dirty="0" smtClean="0"/>
              <a:t>. dump test with TCTs @ 14 sigma (end of squeeze, separated).</a:t>
            </a:r>
          </a:p>
          <a:p>
            <a:pPr lvl="1"/>
            <a:r>
              <a:rPr lang="en-US" dirty="0" smtClean="0"/>
              <a:t>Good results – confirm that triplet in shadow with 14 sigma.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Validations with TCTs at 14 sigma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4464620"/>
          </a:xfrm>
        </p:spPr>
        <p:txBody>
          <a:bodyPr/>
          <a:lstStyle/>
          <a:p>
            <a:r>
              <a:rPr lang="en-US" dirty="0" err="1" smtClean="0"/>
              <a:t>Asynch</a:t>
            </a:r>
            <a:r>
              <a:rPr lang="en-US" dirty="0" smtClean="0"/>
              <a:t>. dump test OK (C. </a:t>
            </a:r>
            <a:r>
              <a:rPr lang="en-US" smtClean="0"/>
              <a:t>Bracco).</a:t>
            </a:r>
            <a:endParaRPr lang="en-US" dirty="0" smtClean="0"/>
          </a:p>
          <a:p>
            <a:r>
              <a:rPr lang="en-US" dirty="0" smtClean="0"/>
              <a:t>Collimation - preliminary analysis (D. </a:t>
            </a:r>
            <a:r>
              <a:rPr lang="en-US" dirty="0" err="1" smtClean="0"/>
              <a:t>Wollmann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All loss maps look ok:</a:t>
            </a:r>
          </a:p>
          <a:p>
            <a:pPr marL="1122363" lvl="2" indent="-265113">
              <a:buFont typeface="+mj-lt"/>
              <a:buAutoNum type="arabicPeriod"/>
            </a:pPr>
            <a:r>
              <a:rPr lang="en-US" dirty="0" smtClean="0"/>
              <a:t> Leakage into the TCTs below 1e-3. </a:t>
            </a:r>
          </a:p>
          <a:p>
            <a:pPr marL="1122363" lvl="2" indent="-265113">
              <a:buFont typeface="+mj-lt"/>
              <a:buAutoNum type="arabicPeriod"/>
            </a:pPr>
            <a:r>
              <a:rPr lang="en-US" dirty="0" smtClean="0"/>
              <a:t> Leakage into cold magnets in IR1/IR5 ~ 1 order of magnitude below the corresponding TCT. </a:t>
            </a:r>
          </a:p>
          <a:p>
            <a:pPr marL="1122363" lvl="2" indent="-265113">
              <a:buFont typeface="+mj-lt"/>
              <a:buAutoNum type="arabicPeriod"/>
            </a:pPr>
            <a:r>
              <a:rPr lang="en-US" dirty="0" smtClean="0"/>
              <a:t>No un-expected losses into cold magnets.</a:t>
            </a:r>
          </a:p>
          <a:p>
            <a:pPr marL="1122363" lvl="2" indent="-265113">
              <a:buFont typeface="+mj-lt"/>
              <a:buAutoNum type="arabicPeriod"/>
            </a:pPr>
            <a:r>
              <a:rPr lang="en-US" dirty="0" smtClean="0"/>
              <a:t>Couldn't reproduce the leakage into the Q10R1 (as reported Saturday night). </a:t>
            </a:r>
          </a:p>
          <a:p>
            <a:pPr marL="1122363" lvl="2" indent="-265113">
              <a:buFont typeface="+mj-lt"/>
              <a:buAutoNum type="arabicPeriod"/>
            </a:pPr>
            <a:r>
              <a:rPr lang="en-US" dirty="0" smtClean="0"/>
              <a:t>Highest leakage into cold magnets found in Q8 of IR7:</a:t>
            </a:r>
            <a:br>
              <a:rPr lang="en-US" dirty="0" smtClean="0"/>
            </a:br>
            <a:r>
              <a:rPr lang="en-US" dirty="0" smtClean="0"/>
              <a:t>- B1-H: ~3.5e-4</a:t>
            </a:r>
            <a:br>
              <a:rPr lang="en-US" dirty="0" smtClean="0"/>
            </a:br>
            <a:r>
              <a:rPr lang="en-US" dirty="0" smtClean="0"/>
              <a:t>- B1-V: ~2.5e-4</a:t>
            </a:r>
            <a:br>
              <a:rPr lang="en-US" dirty="0" smtClean="0"/>
            </a:br>
            <a:r>
              <a:rPr lang="en-US" dirty="0" smtClean="0"/>
              <a:t>- B2-H: ~5e-4</a:t>
            </a:r>
            <a:br>
              <a:rPr lang="en-US" dirty="0" smtClean="0"/>
            </a:br>
            <a:r>
              <a:rPr lang="en-US" dirty="0" smtClean="0"/>
              <a:t>- B2-V: ~2.5e-4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692620"/>
            <a:ext cx="8229600" cy="648090"/>
          </a:xfrm>
        </p:spPr>
        <p:txBody>
          <a:bodyPr/>
          <a:lstStyle/>
          <a:p>
            <a:r>
              <a:rPr lang="en-US" dirty="0" smtClean="0"/>
              <a:t>B1 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560" y="1196690"/>
            <a:ext cx="6480900" cy="532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692620"/>
            <a:ext cx="8229600" cy="648090"/>
          </a:xfrm>
        </p:spPr>
        <p:txBody>
          <a:bodyPr/>
          <a:lstStyle/>
          <a:p>
            <a:r>
              <a:rPr lang="en-US" dirty="0" smtClean="0"/>
              <a:t>B1 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570" y="1124680"/>
            <a:ext cx="6696930" cy="550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692620"/>
            <a:ext cx="8229600" cy="648090"/>
          </a:xfrm>
        </p:spPr>
        <p:txBody>
          <a:bodyPr/>
          <a:lstStyle/>
          <a:p>
            <a:r>
              <a:rPr lang="en-US" dirty="0" smtClean="0"/>
              <a:t>B2 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9/6/2011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10" y="1052670"/>
            <a:ext cx="6637771" cy="545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43717</TotalTime>
  <Words>964</Words>
  <Application>Microsoft Office PowerPoint</Application>
  <PresentationFormat>On-screen Show (4:3)</PresentationFormat>
  <Paragraphs>211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Pixel</vt:lpstr>
      <vt:lpstr>Office Theme</vt:lpstr>
      <vt:lpstr>Week 36 plan</vt:lpstr>
      <vt:lpstr>Part1: work with 50 ns</vt:lpstr>
      <vt:lpstr>Part 2: validation / loss maps</vt:lpstr>
      <vt:lpstr>Part 3: intensity ramp up</vt:lpstr>
      <vt:lpstr>Monday</vt:lpstr>
      <vt:lpstr>Validations with TCTs at 14 sigma</vt:lpstr>
      <vt:lpstr>Slide 7</vt:lpstr>
      <vt:lpstr>Slide 8</vt:lpstr>
      <vt:lpstr>Slide 9</vt:lpstr>
      <vt:lpstr>Slide 10</vt:lpstr>
      <vt:lpstr>Slide 11</vt:lpstr>
      <vt:lpstr>Monday continued</vt:lpstr>
      <vt:lpstr>Monday continued</vt:lpstr>
      <vt:lpstr>Slide 14</vt:lpstr>
      <vt:lpstr>Night</vt:lpstr>
      <vt:lpstr>Slide 16</vt:lpstr>
      <vt:lpstr>Today</vt:lpstr>
      <vt:lpstr>Accelerator Mode </vt:lpstr>
      <vt:lpstr>The following telegram groups have been suppressed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2874</cp:revision>
  <dcterms:created xsi:type="dcterms:W3CDTF">2010-07-26T05:43:59Z</dcterms:created>
  <dcterms:modified xsi:type="dcterms:W3CDTF">2011-09-06T07:05:34Z</dcterms:modified>
</cp:coreProperties>
</file>