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144" r:id="rId2"/>
    <p:sldId id="1145" r:id="rId3"/>
    <p:sldId id="1133" r:id="rId4"/>
    <p:sldId id="1143" r:id="rId5"/>
    <p:sldId id="1138" r:id="rId6"/>
    <p:sldId id="1139" r:id="rId7"/>
    <p:sldId id="1146" r:id="rId8"/>
    <p:sldId id="1140" r:id="rId9"/>
    <p:sldId id="1141" r:id="rId10"/>
    <p:sldId id="1137" r:id="rId11"/>
    <p:sldId id="1142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CC0066"/>
    <a:srgbClr val="0000FF"/>
    <a:srgbClr val="FF9933"/>
    <a:srgbClr val="FF5050"/>
    <a:srgbClr val="CC0000"/>
    <a:srgbClr val="FF0000"/>
    <a:srgbClr val="99CCFF"/>
    <a:srgbClr val="FF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9" d="100"/>
          <a:sy n="79" d="100"/>
        </p:scale>
        <p:origin x="-1290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533B50-2B3D-4368-B27C-0345F80ACF02}" type="datetime1">
              <a:rPr lang="en-US" smtClean="0"/>
              <a:pPr/>
              <a:t>9/2/2011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0DFBF28-02EB-445D-99B6-D1C7A83E1A3D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B0BEDD8-4085-4567-9D4D-BF83069989A4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2A73F1FF-267E-4DF9-AACB-8E990383DEC5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22D757F1-7AF9-44C7-90DC-A0CBBC0C191A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E5A372C-4FEC-487F-A99F-147DC374D8BD}" type="datetime1">
              <a:rPr lang="en-US" smtClean="0"/>
              <a:pPr>
                <a:defRPr/>
              </a:pPr>
              <a:t>9/2/2011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LMC - beta* 1 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9025688-4588-48C8-A461-DA4C6D6F6BC1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E9734-AA52-4947-960F-0F9916D14031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AC4930A-DEBE-4E21-B72D-BE62F81A601C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87A2428-9D18-4C51-8B71-B863B3981066}" type="datetime1">
              <a:rPr lang="en-US" smtClean="0"/>
              <a:pPr/>
              <a:t>9/2/2011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384CCFC-2C5C-4A6C-A17C-1A5A3212C931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39928D9-3881-4F9D-88F8-0B2757E9A27F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beta* 1 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903365A-75C8-4010-A4B7-A905A0A72F5D}" type="datetime1">
              <a:rPr lang="en-US" smtClean="0"/>
              <a:pPr/>
              <a:t>9/2/2011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6B3C29E6-4D42-418E-83EA-DA3E73913656}" type="datetime1">
              <a:rPr lang="en-US" smtClean="0"/>
              <a:pPr/>
              <a:t>9/2/2011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 for 1 m b*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Uythoven</a:t>
            </a:r>
            <a:r>
              <a:rPr lang="en-US" dirty="0" smtClean="0"/>
              <a:t> &amp; J. </a:t>
            </a:r>
            <a:r>
              <a:rPr lang="en-US" dirty="0" err="1" smtClean="0"/>
              <a:t>Wenninger</a:t>
            </a:r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With input from </a:t>
            </a:r>
            <a:r>
              <a:rPr lang="en-US" sz="2000" dirty="0" err="1" smtClean="0"/>
              <a:t>rMPP</a:t>
            </a:r>
            <a:r>
              <a:rPr lang="en-US" sz="2000" dirty="0" smtClean="0"/>
              <a:t>, W. Herr, R. Bruce, M. </a:t>
            </a:r>
            <a:r>
              <a:rPr lang="en-US" sz="2000" dirty="0" err="1" smtClean="0"/>
              <a:t>Giovannozzi</a:t>
            </a:r>
            <a:r>
              <a:rPr lang="en-US" sz="2000" dirty="0" smtClean="0"/>
              <a:t>, S. </a:t>
            </a:r>
            <a:r>
              <a:rPr lang="en-US" sz="2000" dirty="0" err="1" smtClean="0"/>
              <a:t>Redaelli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Validations (loss maps, </a:t>
            </a:r>
            <a:r>
              <a:rPr lang="en-US" dirty="0" err="1" smtClean="0"/>
              <a:t>asynch</a:t>
            </a:r>
            <a:r>
              <a:rPr lang="en-US" dirty="0" smtClean="0"/>
              <a:t> dump checks) – to be confirmed with collimation team (</a:t>
            </a:r>
            <a:r>
              <a:rPr lang="en-US" dirty="0" err="1" smtClean="0"/>
              <a:t>Dp</a:t>
            </a:r>
            <a:r>
              <a:rPr lang="en-US" dirty="0" smtClean="0"/>
              <a:t>/p)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410" y="220483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D: Intensity </a:t>
            </a:r>
            <a:r>
              <a:rPr lang="en-US" dirty="0" smtClean="0"/>
              <a:t>ramp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24680"/>
            <a:ext cx="8229600" cy="2736095"/>
          </a:xfrm>
        </p:spPr>
        <p:txBody>
          <a:bodyPr/>
          <a:lstStyle/>
          <a:p>
            <a:r>
              <a:rPr lang="en-US" dirty="0" smtClean="0"/>
              <a:t>Proposed ramp up for stable beams:</a:t>
            </a:r>
          </a:p>
          <a:p>
            <a:pPr lvl="1"/>
            <a:r>
              <a:rPr lang="en-US" dirty="0" smtClean="0"/>
              <a:t>48b – short fill</a:t>
            </a:r>
          </a:p>
          <a:p>
            <a:pPr lvl="1"/>
            <a:r>
              <a:rPr lang="en-US" dirty="0" smtClean="0"/>
              <a:t>264 – short fill</a:t>
            </a:r>
          </a:p>
          <a:p>
            <a:pPr lvl="1"/>
            <a:r>
              <a:rPr lang="en-US" dirty="0" smtClean="0"/>
              <a:t>480 – short fill</a:t>
            </a:r>
          </a:p>
          <a:p>
            <a:pPr lvl="1"/>
            <a:r>
              <a:rPr lang="en-US" dirty="0" smtClean="0"/>
              <a:t>912 – long fill</a:t>
            </a:r>
          </a:p>
          <a:p>
            <a:pPr lvl="1"/>
            <a:r>
              <a:rPr lang="en-US" dirty="0" smtClean="0"/>
              <a:t>1380 – finally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with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evening between 19-20 if all goes well.</a:t>
            </a:r>
          </a:p>
          <a:p>
            <a:r>
              <a:rPr lang="en-US" dirty="0" smtClean="0"/>
              <a:t>In the SPS a </a:t>
            </a:r>
            <a:r>
              <a:rPr lang="en-US" dirty="0" err="1" smtClean="0"/>
              <a:t>quadrupole</a:t>
            </a:r>
            <a:r>
              <a:rPr lang="en-US" dirty="0" smtClean="0"/>
              <a:t> was exchanged (H </a:t>
            </a:r>
            <a:r>
              <a:rPr lang="en-US" dirty="0" err="1" smtClean="0"/>
              <a:t>foc</a:t>
            </a:r>
            <a:r>
              <a:rPr lang="en-US" dirty="0" smtClean="0"/>
              <a:t>.). There is a slight orbit perturbation (too small for the surveyors to correct, &lt; 0.1 mm) that we will have to steer back some time over the WE.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@ 1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229600" cy="1152160"/>
          </a:xfrm>
        </p:spPr>
        <p:txBody>
          <a:bodyPr/>
          <a:lstStyle/>
          <a:p>
            <a:r>
              <a:rPr lang="en-US" dirty="0" smtClean="0"/>
              <a:t>Simple scaling – just to check if it even makes sense…</a:t>
            </a:r>
          </a:p>
          <a:p>
            <a:pPr lvl="1"/>
            <a:r>
              <a:rPr lang="en-US" dirty="0" smtClean="0"/>
              <a:t>Just about right for 18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= nom. </a:t>
            </a:r>
            <a:r>
              <a:rPr lang="en-US" dirty="0" err="1" smtClean="0"/>
              <a:t>Emittance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19590" y="1988800"/>
          <a:ext cx="5757469" cy="2132480"/>
        </p:xfrm>
        <a:graphic>
          <a:graphicData uri="http://schemas.openxmlformats.org/drawingml/2006/table">
            <a:tbl>
              <a:tblPr/>
              <a:tblGrid>
                <a:gridCol w="3541661"/>
                <a:gridCol w="1107904"/>
                <a:gridCol w="1107904"/>
              </a:tblGrid>
              <a:tr h="426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CC0066"/>
                          </a:solidFill>
                          <a:latin typeface="Calibri"/>
                        </a:rPr>
                        <a:t>Aperture @ 1.5 m (sigma)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C0066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C0066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Beam size ratio 1.5/1 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Raw scaling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m by beam size (sigma)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49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Xing angle change (mm) for 120 </a:t>
                      </a:r>
                      <a:r>
                        <a:rPr lang="da-DK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urad*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Aperture @ 1 </a:t>
                      </a:r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m, 120 </a:t>
                      </a:r>
                      <a:r>
                        <a:rPr lang="en-US" sz="1600" b="0" i="0" u="none" strike="noStrike" dirty="0" err="1" smtClean="0">
                          <a:solidFill>
                            <a:srgbClr val="0000FF"/>
                          </a:solidFill>
                          <a:latin typeface="Calibri"/>
                        </a:rPr>
                        <a:t>urad</a:t>
                      </a:r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(sigma)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14.2</a:t>
                      </a:r>
                      <a:endParaRPr lang="en-US" sz="18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FF"/>
                          </a:solidFill>
                          <a:latin typeface="Calibri"/>
                        </a:rPr>
                        <a:t>15.8</a:t>
                      </a:r>
                      <a:endParaRPr lang="en-US" sz="1800" b="1" i="0" u="none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540" y="5661310"/>
            <a:ext cx="147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@ the BPMs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87530" y="5301260"/>
            <a:ext cx="3999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Peak </a:t>
            </a:r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dirty="0" smtClean="0"/>
              <a:t> @ triplet = 1.42 mm (3.5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m emit)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Beam-beam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864120"/>
          </a:xfrm>
        </p:spPr>
        <p:txBody>
          <a:bodyPr/>
          <a:lstStyle/>
          <a:p>
            <a:r>
              <a:rPr lang="en-US" dirty="0" smtClean="0"/>
              <a:t>Beam-beam separation down below 6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for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 smtClean="0"/>
          </a:p>
          <a:p>
            <a:pPr lvl="1"/>
            <a:r>
              <a:rPr lang="en-US" dirty="0" smtClean="0"/>
              <a:t>With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 ~ equivalent to nominal (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0.55 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772770"/>
            <a:ext cx="6552910" cy="457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32092" y="5445280"/>
            <a:ext cx="9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W. Herr</a:t>
            </a:r>
            <a:endParaRPr lang="en-US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40" y="458116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Triplet</a:t>
            </a:r>
            <a:endParaRPr lang="en-US" sz="1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30" y="465317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Triplet</a:t>
            </a:r>
            <a:endParaRPr lang="en-US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commissioning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Configuration: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* 1m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120 </a:t>
            </a:r>
            <a:r>
              <a:rPr lang="en-US" dirty="0" err="1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rgbClr val="008000"/>
                </a:solidFill>
              </a:rPr>
              <a:t>rad</a:t>
            </a:r>
            <a:r>
              <a:rPr lang="en-US" dirty="0" smtClean="0">
                <a:solidFill>
                  <a:srgbClr val="008000"/>
                </a:solidFill>
              </a:rPr>
              <a:t> Xing angles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IR6+7 collimators at standard settings</a:t>
            </a:r>
            <a:r>
              <a:rPr lang="en-US" dirty="0" smtClean="0"/>
              <a:t>, TCTs 11.8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(IR1+5+8)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Block A: aperture at 1m and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 smtClean="0"/>
          </a:p>
          <a:p>
            <a:pPr lvl="1"/>
            <a:r>
              <a:rPr lang="en-US" dirty="0" smtClean="0"/>
              <a:t>This block may change depending on the results !</a:t>
            </a:r>
          </a:p>
          <a:p>
            <a:endParaRPr lang="en-US" dirty="0" smtClean="0"/>
          </a:p>
          <a:p>
            <a:r>
              <a:rPr lang="en-US" dirty="0" smtClean="0"/>
              <a:t>Block B: ALICE polarity reversal</a:t>
            </a:r>
          </a:p>
          <a:p>
            <a:endParaRPr lang="en-US" dirty="0" smtClean="0"/>
          </a:p>
          <a:p>
            <a:r>
              <a:rPr lang="en-US" dirty="0" smtClean="0"/>
              <a:t>Block C: Validation</a:t>
            </a:r>
          </a:p>
          <a:p>
            <a:endParaRPr lang="en-US" dirty="0" smtClean="0"/>
          </a:p>
          <a:p>
            <a:r>
              <a:rPr lang="en-US" dirty="0" smtClean="0"/>
              <a:t>Block D: Intensity ramp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 : aperture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Fill 1: 1 probe/beam, </a:t>
            </a:r>
            <a:r>
              <a:rPr lang="en-US" u="sng" dirty="0" smtClean="0"/>
              <a:t>checkout cycle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b* 1 m and Xing angle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Standard collimator settings IR6+7.</a:t>
            </a:r>
          </a:p>
          <a:p>
            <a:pPr lvl="1"/>
            <a:r>
              <a:rPr lang="en-US" dirty="0" smtClean="0"/>
              <a:t>TCTs IR1/5 to be adapted to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 (setup on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Fill 2: </a:t>
            </a:r>
            <a:r>
              <a:rPr lang="en-US" dirty="0" smtClean="0"/>
              <a:t>2 </a:t>
            </a:r>
            <a:r>
              <a:rPr lang="en-US" dirty="0" err="1" smtClean="0"/>
              <a:t>nominals</a:t>
            </a:r>
            <a:r>
              <a:rPr lang="en-US" dirty="0" smtClean="0"/>
              <a:t>/beam</a:t>
            </a:r>
            <a:r>
              <a:rPr lang="en-US" dirty="0" smtClean="0"/>
              <a:t>, </a:t>
            </a:r>
            <a:r>
              <a:rPr lang="en-US" u="sng" dirty="0" smtClean="0"/>
              <a:t>TCT alignment, orbit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TCTs IR1/5 alignment on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, separated and in collision.</a:t>
            </a:r>
          </a:p>
          <a:p>
            <a:pPr lvl="1"/>
            <a:r>
              <a:rPr lang="en-US" dirty="0" smtClean="0"/>
              <a:t>Collision (re-)optimization with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, reference orbit.</a:t>
            </a:r>
          </a:p>
          <a:p>
            <a:pPr lvl="1"/>
            <a:r>
              <a:rPr lang="en-US" dirty="0" smtClean="0"/>
              <a:t>End with loss map (H+V) and </a:t>
            </a:r>
            <a:r>
              <a:rPr lang="en-US" dirty="0" err="1" smtClean="0"/>
              <a:t>asynch</a:t>
            </a:r>
            <a:r>
              <a:rPr lang="en-US" dirty="0" smtClean="0"/>
              <a:t> dump. TCTs are 11.8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3: 1 probe/beam, </a:t>
            </a:r>
            <a:r>
              <a:rPr lang="en-US" u="sng" dirty="0" smtClean="0"/>
              <a:t>aperture check @ 1 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Repeat aperture measurement at 1 m.</a:t>
            </a:r>
          </a:p>
          <a:p>
            <a:pPr lvl="1"/>
            <a:r>
              <a:rPr lang="en-US" dirty="0" smtClean="0"/>
              <a:t>End with a loss map H, TCTs at 14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Fill 4: 1 probe/beam, aperture check with loss map.</a:t>
            </a:r>
          </a:p>
          <a:p>
            <a:pPr lvl="1"/>
            <a:r>
              <a:rPr lang="en-US" dirty="0" smtClean="0"/>
              <a:t>Loss map with TCTs at X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, X = 13…14.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94610" y="10526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56488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22600" y="422111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8530" y="53732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A: long range BB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075350" cy="5111750"/>
          </a:xfrm>
        </p:spPr>
        <p:txBody>
          <a:bodyPr/>
          <a:lstStyle/>
          <a:p>
            <a:r>
              <a:rPr lang="en-US" dirty="0" smtClean="0"/>
              <a:t>Fill 5: 84b with highly asymmetric BB filling pattern (also used for 1 m with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Bring the beam up to collisions.</a:t>
            </a:r>
          </a:p>
          <a:p>
            <a:pPr lvl="1"/>
            <a:r>
              <a:rPr lang="en-US" dirty="0" smtClean="0"/>
              <a:t>Verify stability and beam-beam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0540" y="1628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1: adjust injection, reference.</a:t>
            </a:r>
          </a:p>
          <a:p>
            <a:pPr lvl="1"/>
            <a:r>
              <a:rPr lang="en-US" dirty="0" smtClean="0"/>
              <a:t>ALICE on ‘old’ polarity.</a:t>
            </a:r>
          </a:p>
          <a:p>
            <a:pPr lvl="1"/>
            <a:r>
              <a:rPr lang="en-US" dirty="0" smtClean="0"/>
              <a:t>Injection steering with 12b, then copy to probe and check it.</a:t>
            </a:r>
          </a:p>
          <a:p>
            <a:r>
              <a:rPr lang="en-US" dirty="0" smtClean="0"/>
              <a:t>Step 2: revert ALICE polarity.</a:t>
            </a:r>
          </a:p>
          <a:p>
            <a:pPr lvl="1"/>
            <a:r>
              <a:rPr lang="en-US" dirty="0" smtClean="0"/>
              <a:t>Check/correct orbit.</a:t>
            </a:r>
          </a:p>
          <a:p>
            <a:pPr lvl="1"/>
            <a:r>
              <a:rPr lang="en-US" dirty="0" smtClean="0"/>
              <a:t>Check/steer injection oscillations with probe, repeat with nominal.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 2’: re-steer TI2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necessary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TDI coarse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TL setup, TCDI alignment and verification.</a:t>
            </a:r>
          </a:p>
          <a:p>
            <a:r>
              <a:rPr lang="en-US" dirty="0" smtClean="0"/>
              <a:t>Step 3: TDI/TCLI alignment.</a:t>
            </a:r>
          </a:p>
          <a:p>
            <a:pPr lvl="1"/>
            <a:r>
              <a:rPr lang="en-US" dirty="0" smtClean="0"/>
              <a:t>TDI/TCLI alignment with 1 nominal b.</a:t>
            </a:r>
          </a:p>
          <a:p>
            <a:pPr lvl="1"/>
            <a:r>
              <a:rPr lang="en-US" dirty="0" smtClean="0"/>
              <a:t>Check TDI,TCLI setup.</a:t>
            </a:r>
          </a:p>
          <a:p>
            <a:pPr lvl="1"/>
            <a:r>
              <a:rPr lang="en-US" dirty="0" smtClean="0"/>
              <a:t>Check injection 12b.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054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020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9206" y="3501010"/>
            <a:ext cx="612668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94610" y="46531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28230" y="3717040"/>
            <a:ext cx="1944270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required, ‘alternate’ with TCT alignment</a:t>
            </a:r>
            <a:br>
              <a:rPr lang="en-US" dirty="0" smtClean="0"/>
            </a:br>
            <a:r>
              <a:rPr lang="en-US" smtClean="0"/>
              <a:t>(steps </a:t>
            </a:r>
            <a:r>
              <a:rPr lang="en-US" dirty="0" smtClean="0"/>
              <a:t>4-6)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4: TCTs IR2 at injection.</a:t>
            </a:r>
          </a:p>
          <a:p>
            <a:pPr lvl="1"/>
            <a:r>
              <a:rPr lang="en-US" dirty="0" smtClean="0"/>
              <a:t>Setup TCTs in IR2 at injection.</a:t>
            </a:r>
          </a:p>
          <a:p>
            <a:r>
              <a:rPr lang="en-US" dirty="0" smtClean="0"/>
              <a:t>Step 5: Checkout cycle, 2 probes/beam.</a:t>
            </a:r>
          </a:p>
          <a:p>
            <a:pPr lvl="1"/>
            <a:r>
              <a:rPr lang="en-US" dirty="0" smtClean="0"/>
              <a:t>Check Xing angle IR2 along the cycle.</a:t>
            </a:r>
          </a:p>
          <a:p>
            <a:pPr lvl="1"/>
            <a:r>
              <a:rPr lang="en-US" dirty="0" smtClean="0"/>
              <a:t>Correct orbit if necessary.</a:t>
            </a:r>
          </a:p>
          <a:p>
            <a:pPr lvl="1"/>
            <a:r>
              <a:rPr lang="en-US" dirty="0" smtClean="0"/>
              <a:t>TCTs IR2 ‘open’.</a:t>
            </a:r>
          </a:p>
          <a:p>
            <a:r>
              <a:rPr lang="en-US" dirty="0" smtClean="0"/>
              <a:t>Step 6: TCT IR2 alignment cycle, 2 nominal b/beam.</a:t>
            </a:r>
          </a:p>
          <a:p>
            <a:pPr lvl="1"/>
            <a:r>
              <a:rPr lang="en-US" dirty="0" smtClean="0"/>
              <a:t>TCT alignment on flat top and in collision.</a:t>
            </a:r>
          </a:p>
          <a:p>
            <a:pPr lvl="1"/>
            <a:r>
              <a:rPr lang="en-US" dirty="0" smtClean="0"/>
              <a:t>Collision orbit, reference.</a:t>
            </a:r>
          </a:p>
          <a:p>
            <a:pPr lvl="1"/>
            <a:r>
              <a:rPr lang="en-US" dirty="0" smtClean="0"/>
              <a:t>Loss map H+V and </a:t>
            </a:r>
            <a:r>
              <a:rPr lang="en-US" dirty="0" err="1" smtClean="0"/>
              <a:t>asynch</a:t>
            </a:r>
            <a:r>
              <a:rPr lang="en-US" dirty="0" smtClean="0"/>
              <a:t>. dump.</a:t>
            </a:r>
          </a:p>
          <a:p>
            <a:r>
              <a:rPr lang="en-US" dirty="0" smtClean="0"/>
              <a:t>(Step 7: TCT IR2 functions, positions and interlocks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D34EDEB-5CDF-45D2-9C5E-FC5C40FD665F}" type="datetime1">
              <a:rPr lang="en-US" smtClean="0"/>
              <a:pPr/>
              <a:t>9/2/2011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5059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8530" y="17007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60540" y="31409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44527</TotalTime>
  <Words>834</Words>
  <Application>Microsoft Office PowerPoint</Application>
  <PresentationFormat>On-screen Show (4:3)</PresentationFormat>
  <Paragraphs>172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Plan for 1 m b*</vt:lpstr>
      <vt:lpstr>Startup with beam</vt:lpstr>
      <vt:lpstr>Aperture @ 1 m</vt:lpstr>
      <vt:lpstr>Beam-beam separation</vt:lpstr>
      <vt:lpstr>The commissioning blocks</vt:lpstr>
      <vt:lpstr>Block A : aperture check</vt:lpstr>
      <vt:lpstr>Block A: long range BB check </vt:lpstr>
      <vt:lpstr>Block B : ALICE polarity</vt:lpstr>
      <vt:lpstr>Block B : ALICE polarity continued</vt:lpstr>
      <vt:lpstr>Block C</vt:lpstr>
      <vt:lpstr>Block D: Intensity ramp 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3084</cp:revision>
  <dcterms:created xsi:type="dcterms:W3CDTF">2010-07-26T05:43:59Z</dcterms:created>
  <dcterms:modified xsi:type="dcterms:W3CDTF">2011-09-02T07:24:19Z</dcterms:modified>
</cp:coreProperties>
</file>