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9" r:id="rId3"/>
    <p:sldId id="284" r:id="rId4"/>
    <p:sldId id="285" r:id="rId5"/>
    <p:sldId id="290" r:id="rId6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66FF"/>
    <a:srgbClr val="33CC33"/>
    <a:srgbClr val="0099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>
        <p:scale>
          <a:sx n="95" d="100"/>
          <a:sy n="95" d="100"/>
        </p:scale>
        <p:origin x="-87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9/4/2011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  <p:pic>
        <p:nvPicPr>
          <p:cNvPr id="1026" name="Picture 2" descr="G:\Departments\EN\Groups\MEF\LPC\Julie\Logos\CERN\bul-pho-2007-046_01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31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August - 2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September 2011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feedback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RP surveys</a:t>
            </a:r>
          </a:p>
          <a:p>
            <a:pPr lvl="1"/>
            <a:r>
              <a:rPr lang="en-US" dirty="0" smtClean="0"/>
              <a:t>RP teams need more and more time to do the survey </a:t>
            </a:r>
            <a:r>
              <a:rPr lang="en-US" dirty="0" smtClean="0">
                <a:sym typeface="Wingdings" pitchFamily="2" charset="2"/>
              </a:rPr>
              <a:t> increase the length of RP survey till 10:30 and 12:00 on MON morning</a:t>
            </a:r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Badge of access </a:t>
            </a:r>
            <a:r>
              <a:rPr lang="en-US" dirty="0" smtClean="0">
                <a:sym typeface="Wingdings" pitchFamily="2" charset="2"/>
              </a:rPr>
              <a:t> access service @build.55</a:t>
            </a:r>
            <a:endParaRPr lang="en-US" dirty="0" smtClean="0"/>
          </a:p>
          <a:p>
            <a:pPr lvl="1"/>
            <a:r>
              <a:rPr lang="en-US" dirty="0" smtClean="0"/>
              <a:t>Problems with some PAD and/or MAD </a:t>
            </a:r>
            <a:r>
              <a:rPr lang="en-US" sz="1400" dirty="0" smtClean="0"/>
              <a:t>(ODM asked directly)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Access system // Access authorization</a:t>
            </a:r>
          </a:p>
          <a:p>
            <a:r>
              <a:rPr lang="en-US" dirty="0" smtClean="0"/>
              <a:t>Patrols lost</a:t>
            </a:r>
          </a:p>
          <a:p>
            <a:pPr lvl="1"/>
            <a:r>
              <a:rPr lang="en-US" dirty="0" smtClean="0"/>
              <a:t>Door forced @Pt1 and @Pt5</a:t>
            </a:r>
          </a:p>
          <a:p>
            <a:pPr lvl="1"/>
            <a:r>
              <a:rPr lang="en-US" dirty="0" smtClean="0"/>
              <a:t>PAD @Pt4 and @Pt7</a:t>
            </a:r>
          </a:p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Pulling of cables @Pt4 </a:t>
            </a:r>
            <a:r>
              <a:rPr lang="en-US" dirty="0" smtClean="0">
                <a:sym typeface="Wingdings" pitchFamily="2" charset="2"/>
              </a:rPr>
              <a:t> no VIC and no </a:t>
            </a:r>
            <a:r>
              <a:rPr lang="en-US" dirty="0" err="1" smtClean="0">
                <a:sym typeface="Wingdings" pitchFamily="2" charset="2"/>
              </a:rPr>
              <a:t>cryo</a:t>
            </a:r>
            <a:r>
              <a:rPr lang="en-US" dirty="0" smtClean="0">
                <a:sym typeface="Wingdings" pitchFamily="2" charset="2"/>
              </a:rPr>
              <a:t> lock-out asked</a:t>
            </a:r>
          </a:p>
          <a:p>
            <a:r>
              <a:rPr lang="en-US" dirty="0" smtClean="0"/>
              <a:t>CRYO</a:t>
            </a:r>
            <a:endParaRPr lang="en-US" dirty="0" smtClean="0"/>
          </a:p>
          <a:p>
            <a:pPr lvl="1"/>
            <a:r>
              <a:rPr lang="en-US" dirty="0" smtClean="0"/>
              <a:t>Stop of the Compressor @Pt8 THU </a:t>
            </a:r>
            <a:r>
              <a:rPr lang="en-US" dirty="0" smtClean="0"/>
              <a:t>afternoon bu</a:t>
            </a:r>
            <a:r>
              <a:rPr lang="en-US" dirty="0" smtClean="0"/>
              <a:t>t </a:t>
            </a:r>
            <a:r>
              <a:rPr lang="en-US" dirty="0" err="1"/>
              <a:t>c</a:t>
            </a:r>
            <a:r>
              <a:rPr lang="en-US" dirty="0" err="1" smtClean="0"/>
              <a:t>ryo</a:t>
            </a:r>
            <a:r>
              <a:rPr lang="en-US" dirty="0" smtClean="0"/>
              <a:t> conditions recovered on FRI afternoon</a:t>
            </a:r>
          </a:p>
          <a:p>
            <a:r>
              <a:rPr lang="en-US" dirty="0" smtClean="0"/>
              <a:t>Closing of the LHC machine on FRI 16:30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4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pointed out before the TS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err="1" smtClean="0"/>
              <a:t>Cryogenics</a:t>
            </a:r>
            <a:endParaRPr lang="fr-CH" dirty="0"/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Intervention on </a:t>
            </a:r>
            <a:r>
              <a:rPr lang="fr-CH" dirty="0" err="1" smtClean="0"/>
              <a:t>oil</a:t>
            </a:r>
            <a:r>
              <a:rPr lang="fr-CH" dirty="0" smtClean="0"/>
              <a:t> pipes @Pt6 </a:t>
            </a:r>
            <a:r>
              <a:rPr lang="fr-CH" dirty="0"/>
              <a:t>on </a:t>
            </a:r>
            <a:r>
              <a:rPr lang="fr-CH" dirty="0" smtClean="0"/>
              <a:t>surface</a:t>
            </a:r>
            <a:endParaRPr lang="fr-CH" dirty="0"/>
          </a:p>
          <a:p>
            <a:r>
              <a:rPr lang="fr-CH" dirty="0" err="1" smtClean="0"/>
              <a:t>Cabling</a:t>
            </a:r>
            <a:endParaRPr lang="fr-CH" dirty="0"/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BLM </a:t>
            </a:r>
            <a:r>
              <a:rPr lang="fr-CH" dirty="0"/>
              <a:t>@Pt3</a:t>
            </a: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NG18 </a:t>
            </a:r>
            <a:r>
              <a:rPr lang="fr-CH" dirty="0"/>
              <a:t>replacement @Pt3</a:t>
            </a: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Thermo-</a:t>
            </a:r>
            <a:r>
              <a:rPr lang="fr-CH" dirty="0" err="1" smtClean="0"/>
              <a:t>switch</a:t>
            </a:r>
            <a:r>
              <a:rPr lang="fr-CH" dirty="0" smtClean="0"/>
              <a:t> </a:t>
            </a:r>
            <a:r>
              <a:rPr lang="fr-CH" dirty="0"/>
              <a:t>@</a:t>
            </a:r>
            <a:r>
              <a:rPr lang="fr-CH" dirty="0" smtClean="0"/>
              <a:t>Pt1&amp;2</a:t>
            </a:r>
            <a:endParaRPr lang="fr-CH" b="1" dirty="0">
              <a:solidFill>
                <a:srgbClr val="00B050"/>
              </a:solidFill>
            </a:endParaRP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Monitoring </a:t>
            </a:r>
            <a:r>
              <a:rPr lang="fr-CH" dirty="0" err="1"/>
              <a:t>cryo</a:t>
            </a:r>
            <a:r>
              <a:rPr lang="fr-CH" dirty="0"/>
              <a:t> </a:t>
            </a:r>
            <a:r>
              <a:rPr lang="fr-CH" dirty="0" smtClean="0"/>
              <a:t>@</a:t>
            </a:r>
            <a:r>
              <a:rPr lang="fr-CH" dirty="0" smtClean="0"/>
              <a:t>Pt4</a:t>
            </a:r>
            <a:endParaRPr lang="fr-CH" dirty="0" smtClean="0"/>
          </a:p>
          <a:p>
            <a:r>
              <a:rPr lang="fr-CH" dirty="0" err="1" smtClean="0"/>
              <a:t>Beam</a:t>
            </a:r>
            <a:r>
              <a:rPr lang="fr-CH" dirty="0" smtClean="0"/>
              <a:t> Instrumentation</a:t>
            </a: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b="1" dirty="0" smtClean="0"/>
              <a:t>BLM</a:t>
            </a:r>
            <a:r>
              <a:rPr lang="fr-CH" dirty="0"/>
              <a:t>: Direct </a:t>
            </a:r>
            <a:r>
              <a:rPr lang="fr-CH" dirty="0" err="1"/>
              <a:t>beam</a:t>
            </a:r>
            <a:r>
              <a:rPr lang="fr-CH" dirty="0"/>
              <a:t> dump </a:t>
            </a:r>
            <a:r>
              <a:rPr lang="fr-CH" dirty="0" err="1"/>
              <a:t>connection</a:t>
            </a:r>
            <a:r>
              <a:rPr lang="fr-CH" dirty="0"/>
              <a:t> to dump system</a:t>
            </a:r>
          </a:p>
          <a:p>
            <a:pPr lvl="2"/>
            <a:r>
              <a:rPr lang="fr-CH" dirty="0" err="1">
                <a:solidFill>
                  <a:srgbClr val="00B050"/>
                </a:solidFill>
              </a:rPr>
              <a:t>Done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b="1" dirty="0" smtClean="0"/>
              <a:t>BPM</a:t>
            </a:r>
            <a:r>
              <a:rPr lang="fr-CH" dirty="0"/>
              <a:t>: New </a:t>
            </a:r>
            <a:r>
              <a:rPr lang="fr-CH" dirty="0" err="1"/>
              <a:t>firmware</a:t>
            </a:r>
            <a:r>
              <a:rPr lang="fr-CH" dirty="0"/>
              <a:t> and SW to </a:t>
            </a:r>
            <a:r>
              <a:rPr lang="fr-CH" dirty="0" err="1"/>
              <a:t>increase</a:t>
            </a:r>
            <a:r>
              <a:rPr lang="fr-CH" dirty="0"/>
              <a:t> IIR </a:t>
            </a:r>
            <a:r>
              <a:rPr lang="fr-CH" dirty="0" err="1"/>
              <a:t>filter</a:t>
            </a:r>
            <a:r>
              <a:rPr lang="fr-CH" dirty="0"/>
              <a:t> </a:t>
            </a:r>
            <a:r>
              <a:rPr lang="fr-CH" dirty="0" err="1" smtClean="0"/>
              <a:t>order</a:t>
            </a:r>
            <a:endParaRPr lang="fr-CH" dirty="0"/>
          </a:p>
          <a:p>
            <a:r>
              <a:rPr lang="fr-CH" dirty="0" smtClean="0"/>
              <a:t>Kickers</a:t>
            </a:r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Change </a:t>
            </a:r>
            <a:r>
              <a:rPr lang="fr-CH" dirty="0"/>
              <a:t>of </a:t>
            </a:r>
            <a:r>
              <a:rPr lang="fr-CH" dirty="0" err="1"/>
              <a:t>generator</a:t>
            </a:r>
            <a:r>
              <a:rPr lang="fr-CH" dirty="0"/>
              <a:t> pos K @</a:t>
            </a:r>
            <a:r>
              <a:rPr lang="fr-CH" dirty="0" smtClean="0"/>
              <a:t>Pt6</a:t>
            </a:r>
            <a:endParaRPr lang="fr-CH" dirty="0">
              <a:solidFill>
                <a:schemeClr val="accent6"/>
              </a:solidFill>
            </a:endParaRPr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Change </a:t>
            </a:r>
            <a:r>
              <a:rPr lang="fr-CH" dirty="0"/>
              <a:t>of </a:t>
            </a:r>
            <a:r>
              <a:rPr lang="fr-CH" dirty="0" err="1"/>
              <a:t>generator</a:t>
            </a:r>
            <a:r>
              <a:rPr lang="fr-CH" dirty="0"/>
              <a:t> HV </a:t>
            </a:r>
            <a:r>
              <a:rPr lang="fr-CH" dirty="0" err="1"/>
              <a:t>switch</a:t>
            </a:r>
            <a:r>
              <a:rPr lang="fr-CH" dirty="0"/>
              <a:t> @</a:t>
            </a:r>
            <a:r>
              <a:rPr lang="fr-CH" dirty="0" smtClean="0"/>
              <a:t>Pt2</a:t>
            </a:r>
            <a:endParaRPr lang="fr-CH" dirty="0">
              <a:solidFill>
                <a:schemeClr val="accent6"/>
              </a:solidFill>
            </a:endParaRPr>
          </a:p>
          <a:p>
            <a:r>
              <a:rPr lang="en-US" dirty="0" smtClean="0"/>
              <a:t>Machine Protection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Done</a:t>
            </a:r>
            <a:r>
              <a:rPr lang="en-US" dirty="0" smtClean="0"/>
              <a:t> Adjustment </a:t>
            </a:r>
            <a:r>
              <a:rPr lang="en-US" dirty="0"/>
              <a:t>of 600 A Energy Extraction </a:t>
            </a:r>
            <a:r>
              <a:rPr lang="en-US" dirty="0" smtClean="0"/>
              <a:t>Switches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Done</a:t>
            </a:r>
            <a:r>
              <a:rPr lang="en-US" dirty="0"/>
              <a:t> </a:t>
            </a:r>
            <a:r>
              <a:rPr lang="en-US" dirty="0" smtClean="0"/>
              <a:t>Quench Propagation Tests in the sector 56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0844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of the o</a:t>
            </a:r>
            <a:r>
              <a:rPr lang="en-US" dirty="0" smtClean="0"/>
              <a:t>ptical </a:t>
            </a:r>
            <a:r>
              <a:rPr lang="en-US" dirty="0"/>
              <a:t>f</a:t>
            </a:r>
            <a:r>
              <a:rPr lang="en-US" dirty="0" smtClean="0"/>
              <a:t>ibers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Intervention on MON</a:t>
            </a:r>
          </a:p>
          <a:p>
            <a:pPr lvl="1" algn="just"/>
            <a:r>
              <a:rPr lang="en-US" dirty="0" smtClean="0"/>
              <a:t>Inhibition of the BIW </a:t>
            </a:r>
            <a:r>
              <a:rPr lang="en-US" dirty="0" smtClean="0">
                <a:sym typeface="Wingdings" pitchFamily="2" charset="2"/>
              </a:rPr>
              <a:t> locking-out of the injection lines Ti2 and Ti8 </a:t>
            </a:r>
            <a:r>
              <a:rPr lang="en-US" sz="1400" dirty="0" smtClean="0">
                <a:sym typeface="Wingdings" pitchFamily="2" charset="2"/>
              </a:rPr>
              <a:t>(coordination with the DSO)</a:t>
            </a:r>
            <a:endParaRPr lang="en-US" dirty="0" smtClean="0"/>
          </a:p>
          <a:p>
            <a:pPr lvl="1" algn="just"/>
            <a:r>
              <a:rPr lang="en-US" dirty="0" smtClean="0"/>
              <a:t>No patrol dropped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LASS – GS/ASE feedback</a:t>
            </a:r>
          </a:p>
          <a:p>
            <a:pPr lvl="1" algn="just"/>
            <a:r>
              <a:rPr lang="en-US" dirty="0"/>
              <a:t>a very positive exercise for our team and a rare opportunity of testing a degraded network mode of operation:</a:t>
            </a:r>
            <a:endParaRPr lang="fr-FR" dirty="0"/>
          </a:p>
          <a:p>
            <a:pPr marL="1257300" lvl="2" indent="-342900" algn="just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LASS network loop connecting the PLCs works as designed - it can withstand a single network failure without consequences for operation; the associated diagnostics functions correctly.</a:t>
            </a:r>
            <a:endParaRPr lang="fr-FR" dirty="0"/>
          </a:p>
          <a:p>
            <a:pPr marL="1257300" lvl="2" indent="-342900" algn="just">
              <a:buFont typeface="+mj-lt"/>
              <a:buAutoNum type="alphaLcParenR"/>
            </a:pPr>
            <a:r>
              <a:rPr lang="en-US" dirty="0" smtClean="0"/>
              <a:t>If </a:t>
            </a:r>
            <a:r>
              <a:rPr lang="en-US" dirty="0"/>
              <a:t>possible, using the exact cable/fiber identifiers in the initial presentation of an intervention scope would be beneficial for a more precise estimation of the intervention’s impact.</a:t>
            </a:r>
            <a:endParaRPr lang="fr-FR" dirty="0"/>
          </a:p>
          <a:p>
            <a:pPr marL="1257300" lvl="2" indent="-342900" algn="just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/>
              <a:t>LASS loop and the BIS fibers today share the same cable between UJ76 and RE78.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BIS – TE/MPE feedback</a:t>
            </a:r>
          </a:p>
          <a:p>
            <a:pPr lvl="1" algn="just"/>
            <a:r>
              <a:rPr lang="en-US" dirty="0" smtClean="0"/>
              <a:t>The attenuation values </a:t>
            </a:r>
            <a:r>
              <a:rPr lang="en-US" dirty="0"/>
              <a:t>for the new </a:t>
            </a:r>
            <a:r>
              <a:rPr lang="en-US" dirty="0" smtClean="0"/>
              <a:t>fibers were </a:t>
            </a:r>
            <a:r>
              <a:rPr lang="en-US" dirty="0"/>
              <a:t>a little bit higher than the previous ones (when they have been initially installed); however, within the standard limits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The additional measurements done, </a:t>
            </a:r>
            <a:r>
              <a:rPr lang="en-US" dirty="0"/>
              <a:t>in order to know the new noise </a:t>
            </a:r>
            <a:r>
              <a:rPr lang="en-US" dirty="0" smtClean="0"/>
              <a:t>margins, validated again the values</a:t>
            </a:r>
          </a:p>
          <a:p>
            <a:pPr lvl="1" algn="just"/>
            <a:r>
              <a:rPr lang="en-US" dirty="0" smtClean="0"/>
              <a:t>Some additional </a:t>
            </a:r>
            <a:r>
              <a:rPr lang="en-US" dirty="0"/>
              <a:t>tests </a:t>
            </a:r>
            <a:r>
              <a:rPr lang="en-US" dirty="0" smtClean="0"/>
              <a:t>have been </a:t>
            </a:r>
            <a:r>
              <a:rPr lang="en-US" dirty="0"/>
              <a:t>performed</a:t>
            </a:r>
            <a:r>
              <a:rPr lang="en-US" dirty="0" smtClean="0"/>
              <a:t> in </a:t>
            </a:r>
            <a:r>
              <a:rPr lang="en-US" dirty="0"/>
              <a:t>setting the LHC Beam Permit Loops in test </a:t>
            </a:r>
            <a:r>
              <a:rPr lang="en-US" dirty="0" smtClean="0"/>
              <a:t>mode. Everything </a:t>
            </a:r>
            <a:r>
              <a:rPr lang="en-US" dirty="0"/>
              <a:t>was </a:t>
            </a:r>
            <a:r>
              <a:rPr lang="en-US" dirty="0" smtClean="0"/>
              <a:t>fine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9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THANKS TO..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.. EN/EL and GS/ASE for their fast reactivity and flexibility to identify and solve the problem on the optical fibers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.. All groups and </a:t>
            </a:r>
            <a:r>
              <a:rPr lang="en-US" dirty="0"/>
              <a:t>Experiments </a:t>
            </a:r>
            <a:r>
              <a:rPr lang="en-US" dirty="0" smtClean="0"/>
              <a:t>for their collaborations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LHC-TS4 - 05/09/2011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990600" y="5181600"/>
            <a:ext cx="77724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u="none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Thanks for your attention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678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474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Technical Stop #4 29th August - 2nd September 2011</vt:lpstr>
      <vt:lpstr>First feedback</vt:lpstr>
      <vt:lpstr>Interventions pointed out before the TS</vt:lpstr>
      <vt:lpstr>Change of the optical fibers</vt:lpstr>
      <vt:lpstr>MANY THANKS TO..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>Julie Coupard</dc:creator>
  <cp:lastModifiedBy>Julie Coupard</cp:lastModifiedBy>
  <cp:revision>431</cp:revision>
  <dcterms:created xsi:type="dcterms:W3CDTF">2006-08-16T00:00:00Z</dcterms:created>
  <dcterms:modified xsi:type="dcterms:W3CDTF">2011-09-04T20:19:30Z</dcterms:modified>
</cp:coreProperties>
</file>