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675" r:id="rId2"/>
    <p:sldId id="677" r:id="rId3"/>
    <p:sldId id="673" r:id="rId4"/>
    <p:sldId id="681" r:id="rId5"/>
    <p:sldId id="682" r:id="rId6"/>
    <p:sldId id="674" r:id="rId7"/>
    <p:sldId id="678" r:id="rId8"/>
    <p:sldId id="679" r:id="rId9"/>
    <p:sldId id="680" r:id="rId10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2" autoAdjust="0"/>
    <p:restoredTop sz="93882" autoAdjust="0"/>
  </p:normalViewPr>
  <p:slideViewPr>
    <p:cSldViewPr>
      <p:cViewPr varScale="1">
        <p:scale>
          <a:sx n="90" d="100"/>
          <a:sy n="90" d="100"/>
        </p:scale>
        <p:origin x="-5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CE7A-39B3-481F-AB86-8F8950C6EEA6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D098-AF97-4460-B818-4576B7375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8/23/2011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 22/8 – Tue 23/8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686800" cy="5257800"/>
          </a:xfrm>
        </p:spPr>
        <p:txBody>
          <a:bodyPr/>
          <a:lstStyle/>
          <a:p>
            <a:r>
              <a:rPr lang="en-US" sz="2000" dirty="0" smtClean="0"/>
              <a:t>00:07 stable beams #2040. Initial luminosities: 2.1x10</a:t>
            </a:r>
            <a:r>
              <a:rPr lang="en-US" sz="2000" baseline="30000" dirty="0" smtClean="0"/>
              <a:t>33</a:t>
            </a:r>
            <a:r>
              <a:rPr lang="en-US" sz="2000" dirty="0" smtClean="0"/>
              <a:t> cm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s</a:t>
            </a:r>
            <a:r>
              <a:rPr lang="en-US" sz="2000" baseline="30000" dirty="0" smtClean="0"/>
              <a:t>-1</a:t>
            </a:r>
          </a:p>
          <a:p>
            <a:r>
              <a:rPr lang="en-US" sz="2000" dirty="0" smtClean="0"/>
              <a:t>18:00 Programmed dump. End of physics #2040. ~83 pb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in ~18 hours</a:t>
            </a:r>
          </a:p>
          <a:p>
            <a:endParaRPr lang="en-US" sz="2000" dirty="0"/>
          </a:p>
        </p:txBody>
      </p:sp>
      <p:pic>
        <p:nvPicPr>
          <p:cNvPr id="1026" name="Picture 2" descr="\\cern.ch\dfs\Users\a\arduini\Public\20110822175806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33400" y="2057400"/>
            <a:ext cx="7834689" cy="4203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 22/8 – Tue 23/8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2057400"/>
          </a:xfrm>
        </p:spPr>
        <p:txBody>
          <a:bodyPr/>
          <a:lstStyle/>
          <a:p>
            <a:r>
              <a:rPr lang="en-US" sz="2000" dirty="0" smtClean="0"/>
              <a:t>Test of the coupling functions for the squeeze to 1 m.</a:t>
            </a:r>
          </a:p>
          <a:p>
            <a:r>
              <a:rPr lang="en-US" sz="2000" dirty="0" smtClean="0"/>
              <a:t>Trip of Sector 78 (QD) at the start of the ramp-down (</a:t>
            </a:r>
            <a:r>
              <a:rPr lang="en-US" sz="2000" dirty="0" err="1" smtClean="0"/>
              <a:t>nQPS</a:t>
            </a:r>
            <a:r>
              <a:rPr lang="en-US" sz="2000" dirty="0" smtClean="0"/>
              <a:t> BS board B12R7_3 – RQD – Board A) - Z. </a:t>
            </a:r>
            <a:r>
              <a:rPr lang="en-US" sz="2000" dirty="0" err="1" smtClean="0"/>
              <a:t>Charifoulline</a:t>
            </a:r>
            <a:r>
              <a:rPr lang="en-US" sz="2000" dirty="0" smtClean="0"/>
              <a:t>. </a:t>
            </a:r>
            <a:br>
              <a:rPr lang="en-US" sz="2000" dirty="0" smtClean="0"/>
            </a:br>
            <a:r>
              <a:rPr lang="en-US" sz="2000" dirty="0" smtClean="0"/>
              <a:t>Noisy already during the last two ramps, so it has to be replaced during coming technical stop. </a:t>
            </a:r>
            <a:br>
              <a:rPr lang="en-US" sz="2000" dirty="0" smtClean="0"/>
            </a:br>
            <a:r>
              <a:rPr lang="en-US" sz="2000" dirty="0" smtClean="0"/>
              <a:t>For the time being we can try to survive with threshold 600</a:t>
            </a:r>
            <a:r>
              <a:rPr lang="en-US" sz="2000" dirty="0" smtClean="0">
                <a:latin typeface="Symbol" pitchFamily="18" charset="2"/>
              </a:rPr>
              <a:t>m</a:t>
            </a:r>
            <a:r>
              <a:rPr lang="en-US" sz="2000" dirty="0" smtClean="0"/>
              <a:t>V.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4" name="Picture 2" descr="\\cern.ch\dfs\Users\a\arduini\Public\_B12R7_RQD_110821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819400"/>
            <a:ext cx="7772400" cy="349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 22/8 – Tue 23/8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2057400"/>
          </a:xfrm>
        </p:spPr>
        <p:txBody>
          <a:bodyPr/>
          <a:lstStyle/>
          <a:p>
            <a:r>
              <a:rPr lang="en-US" sz="2400" dirty="0" smtClean="0"/>
              <a:t>During Sector 78 recover after trip:</a:t>
            </a:r>
          </a:p>
          <a:p>
            <a:pPr lvl="1"/>
            <a:r>
              <a:rPr lang="en-US" sz="1800" dirty="0" smtClean="0"/>
              <a:t>Loading of new damper firmware for controlled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 blow-up (required to speed up loss maps in the future), </a:t>
            </a:r>
          </a:p>
          <a:p>
            <a:pPr lvl="1"/>
            <a:r>
              <a:rPr lang="en-US" sz="1800" dirty="0" smtClean="0"/>
              <a:t>RF measurements without beams</a:t>
            </a:r>
          </a:p>
          <a:p>
            <a:pPr lvl="1"/>
            <a:r>
              <a:rPr lang="en-US" sz="1800" dirty="0" smtClean="0"/>
              <a:t>ATLAS access</a:t>
            </a:r>
          </a:p>
          <a:p>
            <a:pPr lvl="1"/>
            <a:endParaRPr lang="en-US" sz="1800" dirty="0" smtClean="0"/>
          </a:p>
          <a:p>
            <a:r>
              <a:rPr lang="en-US" sz="2400" dirty="0" smtClean="0"/>
              <a:t>21:00 Ready for injection but problem with injection kicker (generator not charging the PFNs Beam 2) and later with LBDS (tracking fault on Beam 1)</a:t>
            </a:r>
          </a:p>
          <a:p>
            <a:endParaRPr lang="en-US" sz="2400" dirty="0" smtClean="0"/>
          </a:p>
          <a:p>
            <a:r>
              <a:rPr lang="en-US" sz="2400" dirty="0" smtClean="0"/>
              <a:t>22:45 – 02:30 Issues with the transverse damper settings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>
              <a:sym typeface="Wingdings" pitchFamily="2" charset="2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 22/8 – Tue 23/8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2057400"/>
          </a:xfrm>
        </p:spPr>
        <p:txBody>
          <a:bodyPr/>
          <a:lstStyle/>
          <a:p>
            <a:r>
              <a:rPr lang="en-US" sz="2000" dirty="0" smtClean="0"/>
              <a:t>Summary on the ADT problem (D. Valuch)</a:t>
            </a:r>
          </a:p>
          <a:p>
            <a:pPr lvl="1"/>
            <a:r>
              <a:rPr lang="en-US" sz="1600" dirty="0" smtClean="0"/>
              <a:t>missing 25ns in the total one turn delay. This explains the instability followed by a dump.</a:t>
            </a:r>
          </a:p>
          <a:p>
            <a:pPr lvl="1"/>
            <a:r>
              <a:rPr lang="en-US" sz="1600" dirty="0" smtClean="0"/>
              <a:t>It has an origin in the new firmware deployed yesterday (version 322110720). All previous firmware versions were compiled by </a:t>
            </a:r>
            <a:r>
              <a:rPr lang="en-US" sz="1600" dirty="0" err="1" smtClean="0"/>
              <a:t>Synplify</a:t>
            </a:r>
            <a:r>
              <a:rPr lang="en-US" sz="1600" dirty="0" smtClean="0"/>
              <a:t>, while the new one by </a:t>
            </a:r>
            <a:r>
              <a:rPr lang="en-US" sz="1600" dirty="0" err="1" smtClean="0"/>
              <a:t>Synplify</a:t>
            </a:r>
            <a:r>
              <a:rPr lang="en-US" sz="1600" dirty="0" smtClean="0"/>
              <a:t> Premier.</a:t>
            </a:r>
          </a:p>
          <a:p>
            <a:pPr lvl="1"/>
            <a:r>
              <a:rPr lang="en-US" sz="1600" dirty="0" smtClean="0"/>
              <a:t>Problem could be solved in 3 out of 4 crates </a:t>
            </a:r>
          </a:p>
          <a:p>
            <a:pPr lvl="1"/>
            <a:r>
              <a:rPr lang="en-US" sz="1600" dirty="0" smtClean="0"/>
              <a:t>As it is not possible to have different version of drivers/</a:t>
            </a:r>
            <a:r>
              <a:rPr lang="en-US" sz="1600" dirty="0" err="1" smtClean="0"/>
              <a:t>fesa</a:t>
            </a:r>
            <a:r>
              <a:rPr lang="en-US" sz="1600" dirty="0" smtClean="0"/>
              <a:t> class on the different ADT front ends we had to revert back to the previous firmware, previous driver and previous DSPU FESA and previous </a:t>
            </a:r>
            <a:r>
              <a:rPr lang="en-US" sz="1600" dirty="0" err="1" smtClean="0"/>
              <a:t>AbortGapCleaning</a:t>
            </a:r>
            <a:r>
              <a:rPr lang="en-US" sz="1600" dirty="0" smtClean="0"/>
              <a:t> class on all units (kindly done by M. </a:t>
            </a:r>
            <a:r>
              <a:rPr lang="en-US" sz="1600" dirty="0" err="1" smtClean="0"/>
              <a:t>Jaussi</a:t>
            </a:r>
            <a:r>
              <a:rPr lang="en-US" sz="1600" dirty="0" smtClean="0"/>
              <a:t> in a middle of the night)</a:t>
            </a:r>
          </a:p>
          <a:p>
            <a:pPr lvl="1"/>
            <a:r>
              <a:rPr lang="en-US" sz="1600" dirty="0" smtClean="0"/>
              <a:t>The problem is probably related to a specific clock phase or conditions in the crate Vertical Beam 1</a:t>
            </a:r>
          </a:p>
          <a:p>
            <a:pPr lvl="1"/>
            <a:r>
              <a:rPr lang="en-US" sz="1600" dirty="0" smtClean="0"/>
              <a:t>On top of that, driver amplifier #7A (Vertical plane, beam 1) trips on a DC power, RF and Power module fault. Access at point 4 and quickly checked the amplifier in UX45. There is no apparent problem. Switch unit OFF till the ADT power piquet will have a look. </a:t>
            </a:r>
            <a:br>
              <a:rPr lang="en-US" sz="1600" dirty="0" smtClean="0"/>
            </a:br>
            <a:endParaRPr lang="en-US" sz="16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>
              <a:sym typeface="Wingdings" pitchFamily="2" charset="2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 22/8 – Tue 23/8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2057400"/>
          </a:xfrm>
        </p:spPr>
        <p:txBody>
          <a:bodyPr/>
          <a:lstStyle/>
          <a:p>
            <a:r>
              <a:rPr lang="en-US" sz="2400" dirty="0" smtClean="0"/>
              <a:t>Additional problems:</a:t>
            </a:r>
          </a:p>
          <a:p>
            <a:pPr lvl="1"/>
            <a:r>
              <a:rPr lang="en-US" sz="2000" dirty="0" smtClean="0"/>
              <a:t>2 trips of the </a:t>
            </a:r>
            <a:r>
              <a:rPr lang="en-US" sz="2000" dirty="0" smtClean="0">
                <a:solidFill>
                  <a:srgbClr val="FF0000"/>
                </a:solidFill>
              </a:rPr>
              <a:t>RF Module 1 of Beam 1 </a:t>
            </a:r>
            <a:r>
              <a:rPr lang="en-US" sz="2000" dirty="0" smtClean="0"/>
              <a:t>(occurred already last week)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Trip of LBDS Beam 2</a:t>
            </a:r>
            <a:r>
              <a:rPr lang="en-US" sz="2000" dirty="0" smtClean="0"/>
              <a:t>: There is probably a GTO broken on generator B MKBV, beam 2. Masked for tonight, but an intervention is probably necessary as soon as possible</a:t>
            </a:r>
            <a:r>
              <a:rPr lang="en-US" sz="2000" smtClean="0"/>
              <a:t>. </a:t>
            </a:r>
            <a:endParaRPr lang="en-US" sz="2000" dirty="0" smtClean="0"/>
          </a:p>
          <a:p>
            <a:pPr lvl="1"/>
            <a:r>
              <a:rPr lang="en-US" sz="2000" dirty="0" smtClean="0"/>
              <a:t>FGC problem on RCBV33.L2B2. Access required as too large kick on that corrector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Recovered the machine at 05:30 </a:t>
            </a:r>
            <a:r>
              <a:rPr lang="en-US" sz="2400" dirty="0" smtClean="0">
                <a:sym typeface="Wingdings" pitchFamily="2" charset="2"/>
              </a:rPr>
              <a:t> Go for Plan B as agreed with </a:t>
            </a:r>
            <a:r>
              <a:rPr lang="en-US" sz="2400" dirty="0" err="1" smtClean="0">
                <a:sym typeface="Wingdings" pitchFamily="2" charset="2"/>
              </a:rPr>
              <a:t>Massi</a:t>
            </a:r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>
              <a:sym typeface="Wingdings" pitchFamily="2" charset="2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RF studies in preparation of MD until 08:30</a:t>
            </a:r>
          </a:p>
          <a:p>
            <a:r>
              <a:rPr lang="en-US" sz="2400" dirty="0" smtClean="0"/>
              <a:t>08:30 start 90 m optics, roman pot and collimator alignment, data taking for ALFA and TOTEM</a:t>
            </a:r>
          </a:p>
          <a:p>
            <a:endParaRPr lang="en-US" sz="2400" dirty="0" smtClean="0"/>
          </a:p>
          <a:p>
            <a:r>
              <a:rPr lang="en-US" sz="2400" dirty="0" smtClean="0"/>
              <a:t>If 90m optics fill is dumped prematurely:</a:t>
            </a:r>
          </a:p>
          <a:p>
            <a:pPr lvl="1"/>
            <a:r>
              <a:rPr lang="en-US" sz="2000" dirty="0" smtClean="0"/>
              <a:t>before ~00:00 Wed: refill and continue 90m</a:t>
            </a:r>
          </a:p>
          <a:p>
            <a:pPr lvl="1"/>
            <a:r>
              <a:rPr lang="en-US" sz="2000" dirty="0" smtClean="0"/>
              <a:t>after ~00:00 Wed: stop there, give machine to MD</a:t>
            </a:r>
          </a:p>
          <a:p>
            <a:endParaRPr lang="en-US" sz="2400" dirty="0" smtClean="0"/>
          </a:p>
          <a:p>
            <a:r>
              <a:rPr lang="en-US" sz="2400" dirty="0" smtClean="0"/>
              <a:t>04:00 tomorrow: start of </a:t>
            </a:r>
            <a:r>
              <a:rPr lang="en-US" sz="2400" smtClean="0"/>
              <a:t>the MD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Pending issues to be clarified this morning with experts: MKB beam 2 and RF Beam 1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MD Planning Wed – Thu (24. – 25.8.)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4086888228"/>
              </p:ext>
            </p:extLst>
          </p:nvPr>
        </p:nvGraphicFramePr>
        <p:xfrm>
          <a:off x="467430" y="931259"/>
          <a:ext cx="8425170" cy="5206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80"/>
                <a:gridCol w="792110"/>
                <a:gridCol w="6422419"/>
                <a:gridCol w="634561"/>
              </a:tblGrid>
              <a:tr h="4041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Time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MP</a:t>
                      </a:r>
                      <a:endParaRPr lang="en-US" sz="1600" dirty="0"/>
                    </a:p>
                  </a:txBody>
                  <a:tcPr/>
                </a:tc>
              </a:tr>
              <a:tr h="312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Wed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04:00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down,</a:t>
                      </a:r>
                      <a:r>
                        <a:rPr lang="en-US" sz="14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</a:t>
                      </a:r>
                      <a:endParaRPr lang="en-US" sz="1400" b="0" i="1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426163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06:00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 3.5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TeV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: 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Head-on beam-beam + 1h data taking (stable beams)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u="none" dirty="0" smtClean="0">
                          <a:solidFill>
                            <a:srgbClr val="000000"/>
                          </a:solidFill>
                        </a:rPr>
                        <a:t>– </a:t>
                      </a:r>
                      <a:r>
                        <a:rPr kumimoji="0" lang="en-US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 highest pile-up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</a:t>
                      </a: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30490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de-DE" sz="1400" i="0" dirty="0" smtClean="0"/>
                        <a:t>13:00</a:t>
                      </a:r>
                      <a:endParaRPr lang="de-DE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down,</a:t>
                      </a:r>
                      <a:r>
                        <a:rPr lang="en-US" sz="14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</a:t>
                      </a:r>
                      <a:endParaRPr lang="en-US" sz="1400" b="0" i="1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</a:tr>
              <a:tr h="524762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15:00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 </a:t>
                      </a:r>
                      <a:r>
                        <a:rPr lang="en-US" sz="1600" noProof="0" dirty="0" smtClean="0"/>
                        <a:t>3.5 </a:t>
                      </a:r>
                      <a:r>
                        <a:rPr lang="en-US" sz="1600" noProof="0" dirty="0" err="1" smtClean="0"/>
                        <a:t>TeV</a:t>
                      </a:r>
                      <a:r>
                        <a:rPr lang="en-US" sz="1600" noProof="0" dirty="0" smtClean="0"/>
                        <a:t>: 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Optics setup for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  <a:latin typeface="Symbol" pitchFamily="18" charset="2"/>
                        </a:rPr>
                        <a:t>b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*=1m (1)</a:t>
                      </a:r>
                      <a:r>
                        <a:rPr lang="en-US" sz="1600" b="1" u="none" noProof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1600" b="0" i="1" u="none" dirty="0" smtClean="0">
                          <a:solidFill>
                            <a:srgbClr val="000000"/>
                          </a:solidFill>
                        </a:rPr>
                        <a:t>– </a:t>
                      </a:r>
                      <a:r>
                        <a:rPr lang="en-US" sz="1600" i="1" dirty="0" smtClean="0"/>
                        <a:t>Pilots through squeeze, measure and correct Q, Q’, C, orbit,</a:t>
                      </a:r>
                      <a:r>
                        <a:rPr lang="en-US" sz="1600" i="1" baseline="0" dirty="0" smtClean="0"/>
                        <a:t> </a:t>
                      </a:r>
                      <a:r>
                        <a:rPr lang="en-US" sz="1600" i="1" dirty="0" smtClean="0"/>
                        <a:t>measure beating and local coupling</a:t>
                      </a:r>
                      <a:endParaRPr lang="en-US" sz="1600" i="1" noProof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30490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19:00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down,</a:t>
                      </a:r>
                      <a:r>
                        <a:rPr lang="en-US" sz="14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</a:t>
                      </a:r>
                      <a:endParaRPr lang="en-US" sz="1400" b="0" i="1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</a:tr>
              <a:tr h="75002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21:00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</a:t>
                      </a:r>
                      <a:r>
                        <a:rPr lang="en-US" sz="1600" noProof="0" dirty="0" err="1" smtClean="0"/>
                        <a:t>GeV</a:t>
                      </a:r>
                      <a:r>
                        <a:rPr lang="en-US" sz="1600" noProof="0" dirty="0" smtClean="0"/>
                        <a:t> </a:t>
                      </a:r>
                      <a:r>
                        <a:rPr lang="en-US" sz="1600" noProof="0" dirty="0" smtClean="0">
                          <a:sym typeface="Wingdings"/>
                        </a:rPr>
                        <a:t> </a:t>
                      </a:r>
                      <a:r>
                        <a:rPr lang="en-US" sz="1600" noProof="0" dirty="0" smtClean="0"/>
                        <a:t>3.5 </a:t>
                      </a:r>
                      <a:r>
                        <a:rPr lang="en-US" sz="1600" noProof="0" dirty="0" err="1" smtClean="0"/>
                        <a:t>TeV</a:t>
                      </a:r>
                      <a:r>
                        <a:rPr lang="en-US" sz="1600" noProof="0" dirty="0" smtClean="0"/>
                        <a:t>: 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Long</a:t>
                      </a:r>
                      <a:r>
                        <a:rPr lang="en-US" sz="2000" b="1" u="sng" baseline="0" noProof="0" dirty="0" smtClean="0">
                          <a:solidFill>
                            <a:srgbClr val="0000FF"/>
                          </a:solidFill>
                        </a:rPr>
                        <a:t> bunch length</a:t>
                      </a:r>
                      <a:r>
                        <a:rPr lang="en-US" sz="1600" baseline="0" noProof="0" dirty="0" smtClean="0"/>
                        <a:t> – </a:t>
                      </a:r>
                      <a:r>
                        <a:rPr lang="en-US" sz="1600" i="1" baseline="0" noProof="0" dirty="0" smtClean="0"/>
                        <a:t>RF setup at injection, test ramp for losses in IR3, voltage change at flat top</a:t>
                      </a:r>
                      <a:endParaRPr lang="en-US" sz="1600" i="1" noProof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</a:tr>
              <a:tr h="304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Thu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03:00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/>
                        <a:t>Ramp down,</a:t>
                      </a:r>
                      <a:r>
                        <a:rPr lang="en-US" sz="1400" i="1" baseline="0" noProof="0" dirty="0" smtClean="0"/>
                        <a:t> cycle</a:t>
                      </a:r>
                      <a:endParaRPr lang="en-US" sz="1400" i="1" noProof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</a:tr>
              <a:tr h="528575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05:00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sym typeface="Wingdings"/>
                        </a:rPr>
                        <a:t> 3.5 </a:t>
                      </a:r>
                      <a:r>
                        <a:rPr lang="en-US" sz="160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Beam Instrumentation</a:t>
                      </a:r>
                      <a:endParaRPr lang="en-US" sz="16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</a:tr>
              <a:tr h="30490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13:00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Ramp down, cycle.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</a:tr>
              <a:tr h="56393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400" i="0" dirty="0" smtClean="0"/>
                        <a:t>15:00</a:t>
                      </a:r>
                      <a:endParaRPr lang="en-GB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3.5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LR beam-beam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kumimoji="0" lang="en-US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batches, effect of number of LR interactions, effect of </a:t>
                      </a:r>
                      <a:r>
                        <a:rPr kumimoji="0" lang="en-US" sz="16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emittance</a:t>
                      </a:r>
                      <a:endPara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Planning 2011/12, MD#3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16/08/2011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4955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MD Planning Fri – Sat (26. – 27.8.)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3586207947"/>
              </p:ext>
            </p:extLst>
          </p:nvPr>
        </p:nvGraphicFramePr>
        <p:xfrm>
          <a:off x="467430" y="944820"/>
          <a:ext cx="8353160" cy="4767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369"/>
                <a:gridCol w="696097"/>
                <a:gridCol w="6419557"/>
                <a:gridCol w="6291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MP</a:t>
                      </a:r>
                      <a:endParaRPr lang="en-US" sz="1400" dirty="0"/>
                    </a:p>
                  </a:txBody>
                  <a:tcPr/>
                </a:tc>
              </a:tr>
              <a:tr h="242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23:00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Ramp down, cycle.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dirty="0" smtClean="0"/>
                    </a:p>
                  </a:txBody>
                  <a:tcPr marL="12700" marR="12700" marT="12700" marB="0" anchor="ctr"/>
                </a:tc>
              </a:tr>
              <a:tr h="4851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Fri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400" i="0" dirty="0" smtClean="0"/>
                        <a:t>01:00</a:t>
                      </a:r>
                      <a:endParaRPr lang="en-GB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</a:t>
                      </a:r>
                      <a:r>
                        <a:rPr lang="en-US" sz="1600" noProof="0" dirty="0" err="1" smtClean="0"/>
                        <a:t>GeV</a:t>
                      </a:r>
                      <a:r>
                        <a:rPr lang="en-US" sz="1600" noProof="0" dirty="0" smtClean="0"/>
                        <a:t>: 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Transverse damper</a:t>
                      </a:r>
                      <a:r>
                        <a:rPr lang="en-US" sz="2000" noProof="0" dirty="0" smtClean="0"/>
                        <a:t> </a:t>
                      </a:r>
                      <a:r>
                        <a:rPr lang="en-US" sz="2000" b="0" noProof="0" dirty="0" smtClean="0"/>
                        <a:t> </a:t>
                      </a:r>
                      <a:r>
                        <a:rPr lang="en-US" sz="1600" b="0" i="0" u="none" dirty="0" smtClean="0">
                          <a:solidFill>
                            <a:srgbClr val="000000"/>
                          </a:solidFill>
                        </a:rPr>
                        <a:t>– </a:t>
                      </a:r>
                      <a:r>
                        <a:rPr lang="en-US" sz="1600" i="1" noProof="0" dirty="0" smtClean="0"/>
                        <a:t>beam blowup at injection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B/C</a:t>
                      </a:r>
                      <a:endParaRPr lang="en-US" sz="1600" b="1" dirty="0" smtClean="0"/>
                    </a:p>
                  </a:txBody>
                  <a:tcPr marL="12700" marR="12700" marT="12700" marB="0" anchor="ctr"/>
                </a:tc>
              </a:tr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07:00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/>
                        <a:t>450 </a:t>
                      </a:r>
                      <a:r>
                        <a:rPr lang="en-US" sz="1600" b="0" i="0" dirty="0" err="1" smtClean="0"/>
                        <a:t>GeV</a:t>
                      </a:r>
                      <a:r>
                        <a:rPr lang="en-US" sz="1600" b="0" i="0" dirty="0" smtClean="0"/>
                        <a:t> </a:t>
                      </a:r>
                      <a:r>
                        <a:rPr lang="en-US" sz="1600" b="0" i="0" dirty="0" smtClean="0">
                          <a:sym typeface="Wingdings"/>
                        </a:rPr>
                        <a:t> </a:t>
                      </a:r>
                      <a:r>
                        <a:rPr lang="en-US" sz="1600" b="0" i="0" dirty="0" smtClean="0"/>
                        <a:t>3.5 </a:t>
                      </a:r>
                      <a:r>
                        <a:rPr lang="en-US" sz="1600" b="0" i="0" dirty="0" err="1" smtClean="0"/>
                        <a:t>TeV</a:t>
                      </a:r>
                      <a:r>
                        <a:rPr lang="en-US" sz="1600" b="0" i="0" dirty="0" smtClean="0"/>
                        <a:t>:  </a:t>
                      </a:r>
                      <a:r>
                        <a:rPr lang="en-US" sz="2000" b="1" i="0" u="sng" dirty="0" smtClean="0">
                          <a:solidFill>
                            <a:srgbClr val="0000FF"/>
                          </a:solidFill>
                        </a:rPr>
                        <a:t>Aperture</a:t>
                      </a:r>
                      <a:r>
                        <a:rPr lang="en-US" sz="2000" b="0" i="0" u="none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b="0" i="0" u="none" dirty="0" smtClean="0">
                          <a:solidFill>
                            <a:srgbClr val="000000"/>
                          </a:solidFill>
                        </a:rPr>
                        <a:t>– </a:t>
                      </a:r>
                      <a:r>
                        <a:rPr lang="en-US" sz="1600" b="0" i="1" u="none" dirty="0" smtClean="0">
                          <a:solidFill>
                            <a:schemeClr val="tx1"/>
                          </a:solidFill>
                        </a:rPr>
                        <a:t>scraping pilot beam tails in triplets, maybe test global aperture measurement with transverse damper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B</a:t>
                      </a:r>
                      <a:endParaRPr lang="en-US" sz="1600" b="1" dirty="0"/>
                    </a:p>
                  </a:txBody>
                  <a:tcPr marL="12700" marR="12700" marT="12700" marB="0" anchor="ctr"/>
                </a:tc>
              </a:tr>
              <a:tr h="2352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15:00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Ramp down, cycle.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12700" marR="12700" marT="12700" marB="0" anchor="ctr"/>
                </a:tc>
              </a:tr>
              <a:tr h="2352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400" i="0" dirty="0" smtClean="0"/>
                        <a:t>17:00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baseline="0" dirty="0" smtClean="0">
                          <a:sym typeface="Wingdings"/>
                        </a:rPr>
                        <a:t>:  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</a:rPr>
                        <a:t>25 ns studies</a:t>
                      </a:r>
                      <a:r>
                        <a:rPr lang="en-US" sz="2000" b="1" u="none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1600" u="none" baseline="0" dirty="0" smtClean="0"/>
                        <a:t>– </a:t>
                      </a:r>
                      <a:r>
                        <a:rPr lang="en-US" sz="1600" i="1" u="none" baseline="0" dirty="0" smtClean="0"/>
                        <a:t>injection of up to 144b/288b, damper</a:t>
                      </a:r>
                      <a:endParaRPr lang="en-US" sz="1600" b="0" i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B</a:t>
                      </a:r>
                      <a:endParaRPr lang="en-US" sz="1600" b="1" dirty="0"/>
                    </a:p>
                  </a:txBody>
                  <a:tcPr marL="12700" marR="12700" marT="12700" marB="0" anchor="ctr"/>
                </a:tc>
              </a:tr>
              <a:tr h="2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Sat</a:t>
                      </a:r>
                      <a:endParaRPr lang="en-US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400" i="0" dirty="0" smtClean="0"/>
                        <a:t>00:00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baseline="0" dirty="0" smtClean="0">
                          <a:sym typeface="Wingdings"/>
                        </a:rPr>
                        <a:t>:  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</a:rPr>
                        <a:t>25 ns studies</a:t>
                      </a:r>
                      <a:r>
                        <a:rPr lang="en-US" sz="2000" b="1" u="none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1600" u="none" baseline="0" dirty="0" smtClean="0"/>
                        <a:t>– </a:t>
                      </a:r>
                      <a:r>
                        <a:rPr lang="en-US" sz="1600" i="1" u="none" baseline="0" dirty="0" smtClean="0"/>
                        <a:t>vacuum, </a:t>
                      </a:r>
                      <a:r>
                        <a:rPr lang="en-US" sz="1600" i="1" u="none" baseline="0" dirty="0" err="1" smtClean="0"/>
                        <a:t>ecloud</a:t>
                      </a:r>
                      <a:r>
                        <a:rPr lang="en-US" sz="1600" i="1" u="none" baseline="0" dirty="0" smtClean="0"/>
                        <a:t>, RF</a:t>
                      </a:r>
                      <a:endParaRPr lang="en-US" sz="1600" b="0" i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B</a:t>
                      </a:r>
                      <a:endParaRPr lang="en-US" sz="1600" b="1" dirty="0"/>
                    </a:p>
                  </a:txBody>
                  <a:tcPr marL="12700" marR="12700" marT="12700" marB="0" anchor="ctr"/>
                </a:tc>
              </a:tr>
              <a:tr h="23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07:00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>
                          <a:sym typeface="Wingdings"/>
                        </a:rPr>
                        <a:t> 3.5 </a:t>
                      </a:r>
                      <a:r>
                        <a:rPr lang="en-US" sz="1600" baseline="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/>
                        <a:t>: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Optics setup for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  <a:latin typeface="Symbol" pitchFamily="18" charset="2"/>
                        </a:rPr>
                        <a:t>b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*=1m (2)</a:t>
                      </a:r>
                      <a:r>
                        <a:rPr lang="en-US" sz="1600" i="1" baseline="0" dirty="0" smtClean="0"/>
                        <a:t>– </a:t>
                      </a:r>
                      <a:r>
                        <a:rPr lang="en-US" sz="1600" i="1" dirty="0" smtClean="0"/>
                        <a:t>apply proposed beating and local coupling corrections; at</a:t>
                      </a:r>
                      <a:r>
                        <a:rPr lang="en-US" sz="1600" i="1" baseline="0" dirty="0" smtClean="0"/>
                        <a:t> 1m: </a:t>
                      </a:r>
                      <a:r>
                        <a:rPr lang="en-US" sz="1600" i="1" dirty="0" smtClean="0"/>
                        <a:t>measure beating and coupling, verify corrections, test collision beam process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</a:t>
                      </a:r>
                      <a:endParaRPr lang="en-US" sz="1600" b="1" dirty="0"/>
                    </a:p>
                  </a:txBody>
                  <a:tcPr marL="12700" marR="12700" marT="12700" marB="0" anchor="ctr"/>
                </a:tc>
              </a:tr>
              <a:tr h="2352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15:00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down, cycle.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12700" marR="12700" marT="12700" marB="0" anchor="ctr"/>
                </a:tc>
              </a:tr>
              <a:tr h="720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17:00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>
                          <a:sym typeface="Wingdings"/>
                        </a:rPr>
                        <a:t> 3.5 </a:t>
                      </a:r>
                      <a:r>
                        <a:rPr lang="en-US" sz="1600" baseline="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/>
                        <a:t>: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</a:rPr>
                        <a:t>Collimator setup for 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  <a:latin typeface="Symbol" pitchFamily="18" charset="2"/>
                        </a:rPr>
                        <a:t>b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</a:rPr>
                        <a:t>*=1m</a:t>
                      </a:r>
                      <a:r>
                        <a:rPr lang="en-US" sz="1600" i="1" baseline="0" dirty="0" smtClean="0"/>
                        <a:t>– tight collimation settings, set up TCT’s in IR, loss maps. Asynchronous dump, if time left.</a:t>
                      </a:r>
                      <a:endParaRPr lang="en-US" sz="160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B</a:t>
                      </a:r>
                      <a:endParaRPr lang="en-US" sz="1600" b="1" dirty="0" smtClean="0"/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Planning 2011/12, MD#3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16/08/2011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7712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MD Planning </a:t>
            </a:r>
            <a:r>
              <a:rPr lang="en-US" dirty="0" smtClean="0"/>
              <a:t>Sun – Mon (28. – 29.8.)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2065471701"/>
              </p:ext>
            </p:extLst>
          </p:nvPr>
        </p:nvGraphicFramePr>
        <p:xfrm>
          <a:off x="467430" y="908650"/>
          <a:ext cx="8295570" cy="4103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370"/>
                <a:gridCol w="609600"/>
                <a:gridCol w="6553200"/>
                <a:gridCol w="53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MP</a:t>
                      </a:r>
                      <a:endParaRPr lang="en-US" sz="1400" dirty="0"/>
                    </a:p>
                  </a:txBody>
                  <a:tcPr anchor="ctr"/>
                </a:tc>
              </a:tr>
              <a:tr h="320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01:00</a:t>
                      </a:r>
                      <a:endParaRPr lang="en-US" sz="14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Ramp down,</a:t>
                      </a:r>
                      <a:r>
                        <a:rPr lang="en-US" sz="1400" b="0" i="1" baseline="0" dirty="0" smtClean="0"/>
                        <a:t> cycle.</a:t>
                      </a:r>
                      <a:endParaRPr lang="en-US" sz="1400" i="1" u="none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B</a:t>
                      </a:r>
                      <a:endParaRPr lang="en-US" sz="1600" b="1" dirty="0"/>
                    </a:p>
                  </a:txBody>
                  <a:tcPr marL="12700" marR="12700" marT="12700" marB="0" anchor="ctr"/>
                </a:tc>
              </a:tr>
              <a:tr h="288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03:00</a:t>
                      </a:r>
                      <a:endParaRPr lang="en-US" sz="1400" b="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450 </a:t>
                      </a:r>
                      <a:r>
                        <a:rPr lang="en-US" sz="1600" u="none" dirty="0" err="1" smtClean="0"/>
                        <a:t>GeV</a:t>
                      </a:r>
                      <a:r>
                        <a:rPr lang="en-US" sz="1600" u="none" baseline="0" dirty="0" smtClean="0"/>
                        <a:t> </a:t>
                      </a:r>
                      <a:r>
                        <a:rPr lang="en-US" sz="1600" u="none" baseline="0" dirty="0" err="1" smtClean="0">
                          <a:sym typeface="Wingdings"/>
                        </a:rPr>
                        <a:t></a:t>
                      </a:r>
                      <a:r>
                        <a:rPr lang="en-US" sz="1600" u="none" baseline="0" dirty="0" smtClean="0">
                          <a:sym typeface="Wingdings"/>
                        </a:rPr>
                        <a:t> 3.5 </a:t>
                      </a:r>
                      <a:r>
                        <a:rPr lang="en-US" sz="1600" u="none" baseline="0" dirty="0" err="1" smtClean="0">
                          <a:sym typeface="Wingdings"/>
                        </a:rPr>
                        <a:t>TeV</a:t>
                      </a:r>
                      <a:r>
                        <a:rPr lang="en-US" sz="1600" u="none" dirty="0" smtClean="0"/>
                        <a:t>: </a:t>
                      </a:r>
                      <a:r>
                        <a:rPr lang="en-US" sz="2000" b="1" u="sng" dirty="0" err="1" smtClean="0">
                          <a:solidFill>
                            <a:srgbClr val="0000FF"/>
                          </a:solidFill>
                        </a:rPr>
                        <a:t>p-p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000" b="1" u="sng" dirty="0" err="1" smtClean="0">
                          <a:solidFill>
                            <a:srgbClr val="0000FF"/>
                          </a:solidFill>
                        </a:rPr>
                        <a:t>rephasing</a:t>
                      </a:r>
                      <a:r>
                        <a:rPr lang="en-US" sz="2000" b="1" u="none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1600" u="none" baseline="0" dirty="0" smtClean="0"/>
                        <a:t>– </a:t>
                      </a:r>
                      <a:r>
                        <a:rPr lang="en-US" sz="1600" i="1" u="none" baseline="0" dirty="0" err="1" smtClean="0"/>
                        <a:t>debunching</a:t>
                      </a:r>
                      <a:r>
                        <a:rPr lang="en-US" sz="1600" i="1" u="none" baseline="0" dirty="0" smtClean="0"/>
                        <a:t> during ring </a:t>
                      </a:r>
                      <a:r>
                        <a:rPr lang="en-US" sz="1600" i="1" u="none" baseline="0" dirty="0" err="1" smtClean="0"/>
                        <a:t>rephasing</a:t>
                      </a:r>
                      <a:r>
                        <a:rPr lang="en-US" sz="1600" i="1" u="none" baseline="0" dirty="0" smtClean="0"/>
                        <a:t> with nominal </a:t>
                      </a:r>
                      <a:r>
                        <a:rPr lang="en-US" sz="1600" i="1" u="none" baseline="0" dirty="0" err="1" smtClean="0"/>
                        <a:t>emittances</a:t>
                      </a:r>
                      <a:endParaRPr lang="en-US" sz="1400" b="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</a:txBody>
                  <a:tcPr marL="12700" marR="12700" marT="12700" marB="0" anchor="ctr"/>
                </a:tc>
              </a:tr>
              <a:tr h="288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09:00</a:t>
                      </a:r>
                      <a:endParaRPr lang="en-US" sz="1400" b="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Ramp down,</a:t>
                      </a:r>
                      <a:r>
                        <a:rPr lang="en-US" sz="1400" b="0" i="1" baseline="0" dirty="0" smtClean="0"/>
                        <a:t> cycle.</a:t>
                      </a:r>
                      <a:endParaRPr lang="en-US" sz="1400" i="1" u="none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/>
                    </a:p>
                  </a:txBody>
                  <a:tcPr marL="12700" marR="12700" marT="12700" marB="0" anchor="ctr"/>
                </a:tc>
              </a:tr>
              <a:tr h="698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11:00</a:t>
                      </a:r>
                      <a:endParaRPr lang="de-DE" sz="14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baseline="0" dirty="0" smtClean="0"/>
                        <a:t>450 </a:t>
                      </a:r>
                      <a:r>
                        <a:rPr lang="en-US" sz="1600" b="0" i="0" baseline="0" dirty="0" err="1" smtClean="0"/>
                        <a:t>GeV</a:t>
                      </a:r>
                      <a:r>
                        <a:rPr lang="en-US" sz="1600" b="0" i="0" baseline="0" dirty="0" smtClean="0"/>
                        <a:t>:   </a:t>
                      </a:r>
                      <a:r>
                        <a:rPr lang="en-US" sz="2000" b="1" i="0" u="sng" baseline="0" dirty="0" smtClean="0">
                          <a:solidFill>
                            <a:srgbClr val="0000FF"/>
                          </a:solidFill>
                        </a:rPr>
                        <a:t>UFO studies</a:t>
                      </a:r>
                      <a:r>
                        <a:rPr lang="en-US" sz="2000" b="1" i="0" u="none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1600" b="0" i="0" baseline="0" dirty="0" smtClean="0"/>
                        <a:t>– </a:t>
                      </a:r>
                      <a:r>
                        <a:rPr lang="en-US" sz="1600" b="0" i="1" baseline="0" dirty="0" smtClean="0"/>
                        <a:t>generation mechanism at </a:t>
                      </a:r>
                      <a:r>
                        <a:rPr lang="en-US" sz="1600" b="0" i="1" baseline="0" dirty="0" err="1" smtClean="0"/>
                        <a:t>MKI’s</a:t>
                      </a:r>
                      <a:r>
                        <a:rPr lang="en-US" sz="1600" b="0" i="1" baseline="0" dirty="0" smtClean="0"/>
                        <a:t>, statistics, MKQA tests (</a:t>
                      </a:r>
                      <a:r>
                        <a:rPr lang="en-US" sz="1600" b="0" i="1" baseline="0" dirty="0" err="1" smtClean="0"/>
                        <a:t>p-Pb</a:t>
                      </a:r>
                      <a:r>
                        <a:rPr lang="en-US" sz="1600" b="0" i="1" baseline="0" dirty="0" smtClean="0"/>
                        <a:t> interlock test in the shadow)</a:t>
                      </a:r>
                      <a:endParaRPr lang="en-US" sz="1600" b="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C</a:t>
                      </a:r>
                      <a:endParaRPr lang="en-US" sz="1600" b="1" dirty="0" smtClean="0"/>
                    </a:p>
                  </a:txBody>
                  <a:tcPr marL="12700" marR="12700" marT="12700" marB="0" anchor="ctr"/>
                </a:tc>
              </a:tr>
              <a:tr h="529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19:00</a:t>
                      </a:r>
                      <a:endParaRPr lang="de-DE" sz="14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Quench margin at injection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 observation with special QPS instrumentation, losses from TCLIB collimator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C</a:t>
                      </a:r>
                      <a:endParaRPr lang="en-US" sz="1600" b="1" dirty="0" smtClean="0"/>
                    </a:p>
                  </a:txBody>
                  <a:tcPr marL="12700" marR="12700" marT="12700" marB="0" anchor="ctr"/>
                </a:tc>
              </a:tr>
              <a:tr h="741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22:00</a:t>
                      </a:r>
                      <a:endParaRPr lang="en-US" sz="14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450 </a:t>
                      </a:r>
                      <a:r>
                        <a:rPr lang="en-US" sz="1600" u="none" dirty="0" err="1" smtClean="0"/>
                        <a:t>GeV</a:t>
                      </a:r>
                      <a:r>
                        <a:rPr lang="en-US" sz="1600" u="none" baseline="0" dirty="0" smtClean="0"/>
                        <a:t> </a:t>
                      </a:r>
                      <a:r>
                        <a:rPr lang="en-US" sz="1600" u="none" baseline="0" dirty="0" smtClean="0">
                          <a:sym typeface="Wingdings"/>
                        </a:rPr>
                        <a:t> 3.5 </a:t>
                      </a:r>
                      <a:r>
                        <a:rPr lang="en-US" sz="1600" u="none" baseline="0" dirty="0" err="1" smtClean="0">
                          <a:sym typeface="Wingdings"/>
                        </a:rPr>
                        <a:t>TeV</a:t>
                      </a:r>
                      <a:r>
                        <a:rPr lang="en-US" sz="1600" u="none" dirty="0" smtClean="0"/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</a:rPr>
                        <a:t>Quench test at 3.5 </a:t>
                      </a:r>
                      <a:r>
                        <a:rPr lang="en-US" sz="2000" b="1" u="sng" dirty="0" err="1" smtClean="0">
                          <a:solidFill>
                            <a:srgbClr val="0000FF"/>
                          </a:solidFill>
                        </a:rPr>
                        <a:t>TeV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1600" i="1" dirty="0" smtClean="0"/>
                        <a:t>– test losses in other dispersion-suppressors – </a:t>
                      </a:r>
                      <a:r>
                        <a:rPr lang="en-US" sz="1600" i="0" u="none" dirty="0" smtClean="0">
                          <a:solidFill>
                            <a:srgbClr val="FF0000"/>
                          </a:solidFill>
                        </a:rPr>
                        <a:t>dropped</a:t>
                      </a:r>
                      <a:r>
                        <a:rPr lang="en-US" sz="1600" i="0" u="none" baseline="0" dirty="0" smtClean="0">
                          <a:solidFill>
                            <a:srgbClr val="FF0000"/>
                          </a:solidFill>
                        </a:rPr>
                        <a:t> if extra time needed for </a:t>
                      </a:r>
                      <a:r>
                        <a:rPr lang="en-US" sz="1600" b="1" i="0" u="none" noProof="0" dirty="0" smtClean="0">
                          <a:solidFill>
                            <a:srgbClr val="FF0000"/>
                          </a:solidFill>
                          <a:latin typeface="Symbol" pitchFamily="18" charset="2"/>
                        </a:rPr>
                        <a:t>b</a:t>
                      </a:r>
                      <a:r>
                        <a:rPr lang="en-US" sz="1600" b="1" i="0" u="none" noProof="0" dirty="0" smtClean="0">
                          <a:solidFill>
                            <a:srgbClr val="FF0000"/>
                          </a:solidFill>
                        </a:rPr>
                        <a:t>*=1m</a:t>
                      </a:r>
                      <a:endParaRPr lang="en-US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50407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Mon</a:t>
                      </a:r>
                      <a:endParaRPr lang="en-US" sz="1800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06:00</a:t>
                      </a:r>
                      <a:endParaRPr lang="en-US" sz="1800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Technical Stop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Planning 2011/12, MD#3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16/08/2011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590" y="5109627"/>
            <a:ext cx="61928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50000"/>
              </a:spcBef>
            </a:pPr>
            <a:r>
              <a:rPr lang="en-US" u="sng" dirty="0">
                <a:solidFill>
                  <a:srgbClr val="00007D"/>
                </a:solidFill>
              </a:rPr>
              <a:t>Needs from experiments</a:t>
            </a:r>
            <a:r>
              <a:rPr lang="en-US" sz="1600" dirty="0">
                <a:solidFill>
                  <a:srgbClr val="00007D"/>
                </a:solidFill>
              </a:rPr>
              <a:t>: </a:t>
            </a:r>
          </a:p>
          <a:p>
            <a:pPr eaLnBrk="0" fontAlgn="base" hangingPunct="0">
              <a:spcBef>
                <a:spcPct val="50000"/>
              </a:spcBef>
            </a:pPr>
            <a:r>
              <a:rPr lang="en-US" sz="1600" dirty="0">
                <a:solidFill>
                  <a:srgbClr val="00007D"/>
                </a:solidFill>
              </a:rPr>
              <a:t>-</a:t>
            </a:r>
            <a:r>
              <a:rPr lang="en-US" sz="1600" dirty="0" err="1">
                <a:solidFill>
                  <a:srgbClr val="00007D"/>
                </a:solidFill>
              </a:rPr>
              <a:t>Luminometers</a:t>
            </a:r>
            <a:r>
              <a:rPr lang="en-US" sz="1600" dirty="0">
                <a:solidFill>
                  <a:srgbClr val="00007D"/>
                </a:solidFill>
              </a:rPr>
              <a:t> on during beam-beam </a:t>
            </a:r>
            <a:r>
              <a:rPr lang="en-US" sz="1600" dirty="0" smtClean="0">
                <a:solidFill>
                  <a:srgbClr val="00007D"/>
                </a:solidFill>
              </a:rPr>
              <a:t>MDs and in the second slot of </a:t>
            </a:r>
            <a:r>
              <a:rPr lang="en-US" sz="1600" dirty="0" smtClean="0">
                <a:solidFill>
                  <a:srgbClr val="00007D"/>
                </a:solidFill>
                <a:latin typeface="Symbol" pitchFamily="18" charset="2"/>
              </a:rPr>
              <a:t>b</a:t>
            </a:r>
            <a:r>
              <a:rPr lang="en-US" sz="1600" dirty="0" smtClean="0">
                <a:solidFill>
                  <a:srgbClr val="00007D"/>
                </a:solidFill>
              </a:rPr>
              <a:t>*=1 m</a:t>
            </a:r>
            <a:endParaRPr lang="en-US" sz="1600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08023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23906</TotalTime>
  <Words>1027</Words>
  <Application>Microsoft Office PowerPoint</Application>
  <PresentationFormat>On-screen Show (4:3)</PresentationFormat>
  <Paragraphs>190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LHCpresentations</vt:lpstr>
      <vt:lpstr>Mon 22/8 – Tue 23/8 </vt:lpstr>
      <vt:lpstr>Mon 22/8 – Tue 23/8 </vt:lpstr>
      <vt:lpstr>Mon 22/8 – Tue 23/8 </vt:lpstr>
      <vt:lpstr>Mon 22/8 – Tue 23/8 </vt:lpstr>
      <vt:lpstr>Mon 22/8 – Tue 23/8 </vt:lpstr>
      <vt:lpstr>Plans</vt:lpstr>
      <vt:lpstr>Draft MD Planning Wed – Thu (24. – 25.8.)</vt:lpstr>
      <vt:lpstr>Draft MD Planning Fri – Sat (26. – 27.8.)</vt:lpstr>
      <vt:lpstr>Draft MD Planning Sun – Mon (28. – 29.8.)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NICE</cp:lastModifiedBy>
  <cp:revision>2106</cp:revision>
  <dcterms:created xsi:type="dcterms:W3CDTF">2010-04-25T23:23:07Z</dcterms:created>
  <dcterms:modified xsi:type="dcterms:W3CDTF">2011-08-23T06:29:57Z</dcterms:modified>
</cp:coreProperties>
</file>