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sldIdLst>
    <p:sldId id="949" r:id="rId2"/>
    <p:sldId id="951" r:id="rId3"/>
    <p:sldId id="952" r:id="rId4"/>
    <p:sldId id="948" r:id="rId5"/>
    <p:sldId id="950" r:id="rId6"/>
    <p:sldId id="953" r:id="rId7"/>
    <p:sldId id="954" r:id="rId8"/>
    <p:sldId id="955" r:id="rId9"/>
    <p:sldId id="956" r:id="rId10"/>
    <p:sldId id="957" r:id="rId11"/>
    <p:sldId id="922" r:id="rId12"/>
    <p:sldId id="923" r:id="rId13"/>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370" autoAdjust="0"/>
    <p:restoredTop sz="94706" autoAdjust="0"/>
  </p:normalViewPr>
  <p:slideViewPr>
    <p:cSldViewPr>
      <p:cViewPr varScale="1">
        <p:scale>
          <a:sx n="45" d="100"/>
          <a:sy n="45" d="100"/>
        </p:scale>
        <p:origin x="-3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760"/>
    </p:cViewPr>
  </p:sorterViewPr>
  <p:notesViewPr>
    <p:cSldViewPr>
      <p:cViewPr varScale="1">
        <p:scale>
          <a:sx n="80" d="100"/>
          <a:sy n="80" d="100"/>
        </p:scale>
        <p:origin x="-2022" y="-96"/>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19913415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8/27/2011</a:t>
            </a:fld>
            <a:endParaRPr lang="en-US"/>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792163"/>
          </a:xfrm>
        </p:spPr>
        <p:txBody>
          <a:bodyPr/>
          <a:lstStyle/>
          <a:p>
            <a:r>
              <a:rPr lang="en-US" dirty="0" smtClean="0"/>
              <a:t>MD </a:t>
            </a:r>
            <a:r>
              <a:rPr lang="en-US" dirty="0" smtClean="0"/>
              <a:t>Planning Fri – Sat (26. – 27.8.)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4372142"/>
              </p:ext>
            </p:extLst>
          </p:nvPr>
        </p:nvGraphicFramePr>
        <p:xfrm>
          <a:off x="467430" y="944820"/>
          <a:ext cx="8353160" cy="3675380"/>
        </p:xfrm>
        <a:graphic>
          <a:graphicData uri="http://schemas.openxmlformats.org/drawingml/2006/table">
            <a:tbl>
              <a:tblPr firstRow="1" bandRow="1">
                <a:tableStyleId>{5C22544A-7EE6-4342-B048-85BDC9FD1C3A}</a:tableStyleId>
              </a:tblPr>
              <a:tblGrid>
                <a:gridCol w="608369"/>
                <a:gridCol w="696097"/>
                <a:gridCol w="6419557"/>
                <a:gridCol w="629137"/>
              </a:tblGrid>
              <a:tr h="370840">
                <a:tc>
                  <a:txBody>
                    <a:bodyPr/>
                    <a:lstStyle/>
                    <a:p>
                      <a:r>
                        <a:rPr lang="en-US" sz="1400" dirty="0" smtClean="0"/>
                        <a:t>Day</a:t>
                      </a:r>
                      <a:endParaRPr lang="en-US" sz="1400" dirty="0"/>
                    </a:p>
                  </a:txBody>
                  <a:tcPr/>
                </a:tc>
                <a:tc>
                  <a:txBody>
                    <a:bodyPr/>
                    <a:lstStyle/>
                    <a:p>
                      <a:r>
                        <a:rPr lang="en-US" sz="1400" dirty="0" smtClean="0"/>
                        <a:t>Time</a:t>
                      </a:r>
                      <a:endParaRPr lang="en-US" sz="1400" dirty="0"/>
                    </a:p>
                  </a:txBody>
                  <a:tcPr/>
                </a:tc>
                <a:tc>
                  <a:txBody>
                    <a:bodyPr/>
                    <a:lstStyle/>
                    <a:p>
                      <a:r>
                        <a:rPr lang="en-US" sz="1400" dirty="0" smtClean="0"/>
                        <a:t>MD</a:t>
                      </a:r>
                      <a:endParaRPr lang="en-US" sz="1400" dirty="0"/>
                    </a:p>
                  </a:txBody>
                  <a:tcPr/>
                </a:tc>
                <a:tc>
                  <a:txBody>
                    <a:bodyPr/>
                    <a:lstStyle/>
                    <a:p>
                      <a:r>
                        <a:rPr lang="en-US" sz="1400" dirty="0" smtClean="0"/>
                        <a:t>MP</a:t>
                      </a:r>
                      <a:endParaRPr lang="en-US" sz="1400" dirty="0"/>
                    </a:p>
                  </a:txBody>
                  <a:tcPr/>
                </a:tc>
              </a:tr>
              <a:tr h="242840">
                <a:tc>
                  <a:txBody>
                    <a:bodyPr/>
                    <a:lstStyle/>
                    <a:p>
                      <a:endParaRPr lang="en-US" b="0" dirty="0"/>
                    </a:p>
                  </a:txBody>
                  <a:tcPr marL="12700" marR="12700" marT="12700" marB="0" anchor="ctr"/>
                </a:tc>
                <a:tc>
                  <a:txBody>
                    <a:bodyPr/>
                    <a:lstStyle/>
                    <a:p>
                      <a:r>
                        <a:rPr lang="en-US" sz="1400" i="0" dirty="0" smtClean="0"/>
                        <a:t>23:00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dirty="0" smtClean="0"/>
                        <a:t>Ramp down, cycle.</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i="1" dirty="0" smtClean="0"/>
                    </a:p>
                  </a:txBody>
                  <a:tcPr marL="12700" marR="12700" marT="12700" marB="0" anchor="ctr"/>
                </a:tc>
              </a:tr>
              <a:tr h="485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Fri</a:t>
                      </a:r>
                    </a:p>
                  </a:txBody>
                  <a:tcPr marL="12700" marR="12700" marT="12700" marB="0" anchor="ctr"/>
                </a:tc>
                <a:tc>
                  <a:txBody>
                    <a:bodyPr/>
                    <a:lstStyle/>
                    <a:p>
                      <a:r>
                        <a:rPr lang="en-GB" sz="1400" i="0" dirty="0" smtClean="0"/>
                        <a:t>01:00</a:t>
                      </a:r>
                      <a:endParaRPr lang="en-GB"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t>450 </a:t>
                      </a:r>
                      <a:r>
                        <a:rPr lang="en-US" sz="1600" noProof="0" dirty="0" err="1" smtClean="0"/>
                        <a:t>GeV</a:t>
                      </a:r>
                      <a:r>
                        <a:rPr lang="en-US" sz="1600" noProof="0" dirty="0" smtClean="0"/>
                        <a:t>:  </a:t>
                      </a:r>
                      <a:r>
                        <a:rPr lang="en-US" sz="2000" b="1" u="sng" noProof="0" dirty="0" smtClean="0">
                          <a:solidFill>
                            <a:srgbClr val="0000FF"/>
                          </a:solidFill>
                        </a:rPr>
                        <a:t>Transverse damper</a:t>
                      </a:r>
                      <a:r>
                        <a:rPr lang="en-US" sz="2000" noProof="0" dirty="0" smtClean="0"/>
                        <a:t> </a:t>
                      </a:r>
                      <a:r>
                        <a:rPr lang="en-US" sz="2000" b="0" noProof="0" dirty="0" smtClean="0"/>
                        <a:t> </a:t>
                      </a:r>
                      <a:r>
                        <a:rPr lang="en-US" sz="1600" b="0" i="0" u="none" dirty="0" smtClean="0">
                          <a:solidFill>
                            <a:srgbClr val="000000"/>
                          </a:solidFill>
                        </a:rPr>
                        <a:t>– </a:t>
                      </a:r>
                      <a:r>
                        <a:rPr lang="en-US" sz="1600" i="1" noProof="0" dirty="0" smtClean="0"/>
                        <a:t>beam blowup at injection</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t>B/C</a:t>
                      </a:r>
                      <a:endParaRPr lang="en-US" sz="1600" b="1" dirty="0" smtClean="0"/>
                    </a:p>
                  </a:txBody>
                  <a:tcPr marL="12700" marR="12700" marT="12700" marB="0" anchor="ctr"/>
                </a:tc>
              </a:tr>
              <a:tr h="609600">
                <a:tc>
                  <a:txBody>
                    <a:bodyPr/>
                    <a:lstStyle/>
                    <a:p>
                      <a:endParaRPr lang="en-US" dirty="0"/>
                    </a:p>
                  </a:txBody>
                  <a:tcPr marL="12700" marR="12700" marT="12700" marB="0" anchor="ctr"/>
                </a:tc>
                <a:tc>
                  <a:txBody>
                    <a:bodyPr/>
                    <a:lstStyle/>
                    <a:p>
                      <a:r>
                        <a:rPr lang="en-US" sz="1400" i="0" dirty="0" smtClean="0"/>
                        <a:t>07:00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dirty="0" smtClean="0"/>
                        <a:t>450 </a:t>
                      </a:r>
                      <a:r>
                        <a:rPr lang="en-US" sz="1600" b="0" i="0" dirty="0" err="1" smtClean="0"/>
                        <a:t>GeV</a:t>
                      </a:r>
                      <a:r>
                        <a:rPr lang="en-US" sz="1600" b="0" i="0" dirty="0" smtClean="0"/>
                        <a:t> </a:t>
                      </a:r>
                      <a:r>
                        <a:rPr lang="en-US" sz="1600" b="0" i="0" dirty="0" smtClean="0">
                          <a:sym typeface="Wingdings"/>
                        </a:rPr>
                        <a:t> </a:t>
                      </a:r>
                      <a:r>
                        <a:rPr lang="en-US" sz="1600" b="0" i="0" dirty="0" smtClean="0"/>
                        <a:t>3.5 </a:t>
                      </a:r>
                      <a:r>
                        <a:rPr lang="en-US" sz="1600" b="0" i="0" dirty="0" err="1" smtClean="0"/>
                        <a:t>TeV</a:t>
                      </a:r>
                      <a:r>
                        <a:rPr lang="en-US" sz="1600" b="0" i="0" dirty="0" smtClean="0"/>
                        <a:t>:  </a:t>
                      </a:r>
                      <a:r>
                        <a:rPr lang="en-US" sz="2000" b="1" i="0" u="sng" dirty="0" smtClean="0">
                          <a:solidFill>
                            <a:srgbClr val="0000FF"/>
                          </a:solidFill>
                        </a:rPr>
                        <a:t>Aperture</a:t>
                      </a:r>
                      <a:r>
                        <a:rPr lang="en-US" sz="2000" b="0" i="0" u="none" dirty="0" smtClean="0">
                          <a:solidFill>
                            <a:srgbClr val="000000"/>
                          </a:solidFill>
                        </a:rPr>
                        <a:t> </a:t>
                      </a:r>
                      <a:r>
                        <a:rPr lang="en-US" sz="1600" b="0" i="0" u="none" dirty="0" smtClean="0">
                          <a:solidFill>
                            <a:srgbClr val="000000"/>
                          </a:solidFill>
                        </a:rPr>
                        <a:t>– </a:t>
                      </a:r>
                      <a:r>
                        <a:rPr lang="en-US" sz="1600" b="0" i="1" u="none" dirty="0" smtClean="0">
                          <a:solidFill>
                            <a:schemeClr val="tx1"/>
                          </a:solidFill>
                        </a:rPr>
                        <a:t>scraping pilot beam tails in triplets, maybe test global aperture measurement with transverse damper</a:t>
                      </a:r>
                    </a:p>
                  </a:txBody>
                  <a:tcPr marL="12700" marR="12700" marT="12700" marB="0" anchor="ctr"/>
                </a:tc>
                <a:tc>
                  <a:txBody>
                    <a:bodyPr/>
                    <a:lstStyle/>
                    <a:p>
                      <a:pPr algn="ctr"/>
                      <a:r>
                        <a:rPr lang="en-GB" sz="1600" b="1" dirty="0" smtClean="0"/>
                        <a:t>B</a:t>
                      </a:r>
                      <a:endParaRPr lang="en-US" sz="1600" b="1" dirty="0"/>
                    </a:p>
                  </a:txBody>
                  <a:tcPr marL="12700" marR="12700" marT="12700" marB="0" anchor="ctr"/>
                </a:tc>
              </a:tr>
              <a:tr h="235260">
                <a:tc>
                  <a:txBody>
                    <a:bodyPr/>
                    <a:lstStyle/>
                    <a:p>
                      <a:endParaRPr lang="en-US" dirty="0"/>
                    </a:p>
                  </a:txBody>
                  <a:tcPr marL="12700" marR="12700" marT="12700" marB="0" anchor="ctr"/>
                </a:tc>
                <a:tc>
                  <a:txBody>
                    <a:bodyPr/>
                    <a:lstStyle/>
                    <a:p>
                      <a:r>
                        <a:rPr lang="en-US" sz="1400" i="0" dirty="0" smtClean="0"/>
                        <a:t>15:00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dirty="0" smtClean="0"/>
                        <a:t>Ramp down, cycle.</a:t>
                      </a:r>
                    </a:p>
                  </a:txBody>
                  <a:tcPr marL="12700" marR="12700" marT="12700" marB="0" anchor="ctr"/>
                </a:tc>
                <a:tc>
                  <a:txBody>
                    <a:bodyPr/>
                    <a:lstStyle/>
                    <a:p>
                      <a:pPr algn="ctr"/>
                      <a:endParaRPr lang="en-US" sz="1600" b="1" dirty="0"/>
                    </a:p>
                  </a:txBody>
                  <a:tcPr marL="12700" marR="12700" marT="12700" marB="0" anchor="ctr"/>
                </a:tc>
              </a:tr>
              <a:tr h="235260">
                <a:tc>
                  <a:txBody>
                    <a:bodyPr/>
                    <a:lstStyle/>
                    <a:p>
                      <a:endParaRPr lang="en-US" dirty="0"/>
                    </a:p>
                  </a:txBody>
                  <a:tcPr marL="12700" marR="12700" marT="12700" marB="0" anchor="ctr"/>
                </a:tc>
                <a:tc>
                  <a:txBody>
                    <a:bodyPr/>
                    <a:lstStyle/>
                    <a:p>
                      <a:r>
                        <a:rPr lang="en-GB" sz="1400" i="0" dirty="0" smtClean="0"/>
                        <a:t>17:00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450 </a:t>
                      </a:r>
                      <a:r>
                        <a:rPr lang="en-US" sz="1600" dirty="0" err="1" smtClean="0"/>
                        <a:t>GeV</a:t>
                      </a:r>
                      <a:r>
                        <a:rPr lang="en-US" sz="1600" baseline="0" dirty="0" smtClean="0">
                          <a:sym typeface="Wingdings"/>
                        </a:rPr>
                        <a:t>:   </a:t>
                      </a:r>
                      <a:r>
                        <a:rPr lang="en-US" sz="2000" b="1" u="sng" dirty="0" smtClean="0">
                          <a:solidFill>
                            <a:srgbClr val="0000FF"/>
                          </a:solidFill>
                        </a:rPr>
                        <a:t>25 ns studies</a:t>
                      </a:r>
                      <a:r>
                        <a:rPr lang="en-US" sz="2000" b="1" u="none" baseline="0" dirty="0" smtClean="0">
                          <a:solidFill>
                            <a:srgbClr val="0000FF"/>
                          </a:solidFill>
                        </a:rPr>
                        <a:t> </a:t>
                      </a:r>
                      <a:r>
                        <a:rPr lang="en-US" sz="1600" u="none" baseline="0" dirty="0" smtClean="0"/>
                        <a:t>– </a:t>
                      </a:r>
                      <a:r>
                        <a:rPr lang="en-US" sz="1600" i="1" u="none" baseline="0" dirty="0" smtClean="0"/>
                        <a:t>injection of up to 144b/288b, damper</a:t>
                      </a:r>
                      <a:endParaRPr lang="en-US" sz="1600" b="0" i="1" u="none" dirty="0" smtClean="0">
                        <a:solidFill>
                          <a:schemeClr val="tx1"/>
                        </a:solidFill>
                      </a:endParaRPr>
                    </a:p>
                  </a:txBody>
                  <a:tcPr marL="12700" marR="12700" marT="12700" marB="0" anchor="ctr"/>
                </a:tc>
                <a:tc>
                  <a:txBody>
                    <a:bodyPr/>
                    <a:lstStyle/>
                    <a:p>
                      <a:pPr algn="ctr"/>
                      <a:r>
                        <a:rPr lang="en-GB" sz="1600" b="1" dirty="0" smtClean="0"/>
                        <a:t>B</a:t>
                      </a:r>
                      <a:endParaRPr lang="en-US" sz="1600" b="1" dirty="0"/>
                    </a:p>
                  </a:txBody>
                  <a:tcPr marL="12700" marR="12700" marT="12700" marB="0" anchor="ctr"/>
                </a:tc>
              </a:tr>
              <a:tr h="2352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Sat</a:t>
                      </a:r>
                      <a:endParaRPr lang="en-US" dirty="0" smtClean="0"/>
                    </a:p>
                  </a:txBody>
                  <a:tcPr marL="12700" marR="12700" marT="12700" marB="0" anchor="ctr"/>
                </a:tc>
                <a:tc>
                  <a:txBody>
                    <a:bodyPr/>
                    <a:lstStyle/>
                    <a:p>
                      <a:r>
                        <a:rPr lang="en-GB" sz="1400" i="0" dirty="0" smtClean="0"/>
                        <a:t>00:00</a:t>
                      </a:r>
                      <a:endParaRPr lang="en-US" sz="14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450 </a:t>
                      </a:r>
                      <a:r>
                        <a:rPr lang="en-US" sz="1600" dirty="0" err="1" smtClean="0"/>
                        <a:t>GeV</a:t>
                      </a:r>
                      <a:r>
                        <a:rPr lang="en-US" sz="1600" baseline="0" dirty="0" smtClean="0">
                          <a:sym typeface="Wingdings"/>
                        </a:rPr>
                        <a:t>:   </a:t>
                      </a:r>
                      <a:r>
                        <a:rPr lang="en-US" sz="2000" b="1" u="sng" dirty="0" smtClean="0">
                          <a:solidFill>
                            <a:srgbClr val="0000FF"/>
                          </a:solidFill>
                        </a:rPr>
                        <a:t>25 ns studies</a:t>
                      </a:r>
                      <a:r>
                        <a:rPr lang="en-US" sz="2000" b="1" u="none" baseline="0" dirty="0" smtClean="0">
                          <a:solidFill>
                            <a:srgbClr val="0000FF"/>
                          </a:solidFill>
                        </a:rPr>
                        <a:t> </a:t>
                      </a:r>
                      <a:r>
                        <a:rPr lang="en-US" sz="1600" u="none" baseline="0" dirty="0" smtClean="0"/>
                        <a:t>– </a:t>
                      </a:r>
                      <a:r>
                        <a:rPr lang="en-US" sz="1600" i="1" u="none" baseline="0" dirty="0" smtClean="0"/>
                        <a:t>vacuum, </a:t>
                      </a:r>
                      <a:r>
                        <a:rPr lang="en-US" sz="1600" i="1" u="none" baseline="0" dirty="0" err="1" smtClean="0"/>
                        <a:t>ecloud</a:t>
                      </a:r>
                      <a:r>
                        <a:rPr lang="en-US" sz="1600" i="1" u="none" baseline="0" dirty="0" smtClean="0"/>
                        <a:t>, RF</a:t>
                      </a:r>
                      <a:endParaRPr lang="en-US" sz="1600" b="0" i="1" u="none" dirty="0" smtClean="0">
                        <a:solidFill>
                          <a:schemeClr val="tx1"/>
                        </a:solidFill>
                      </a:endParaRPr>
                    </a:p>
                  </a:txBody>
                  <a:tcPr marL="12700" marR="12700" marT="12700" marB="0" anchor="ctr"/>
                </a:tc>
                <a:tc>
                  <a:txBody>
                    <a:bodyPr/>
                    <a:lstStyle/>
                    <a:p>
                      <a:pPr algn="ctr"/>
                      <a:r>
                        <a:rPr lang="en-GB" sz="1600" b="1" dirty="0" smtClean="0"/>
                        <a:t>B</a:t>
                      </a:r>
                      <a:endParaRPr lang="en-US" sz="1600" b="1" dirty="0"/>
                    </a:p>
                  </a:txBody>
                  <a:tcPr marL="12700" marR="12700" marT="12700" marB="0" anchor="ctr"/>
                </a:tc>
              </a:tr>
              <a:tr h="2352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marL="12700" marR="12700" marT="12700" marB="0" anchor="ctr"/>
                </a:tc>
                <a:tc>
                  <a:txBody>
                    <a:bodyPr/>
                    <a:lstStyle/>
                    <a:p>
                      <a:r>
                        <a:rPr lang="en-US" sz="1400" i="0" dirty="0" smtClean="0"/>
                        <a:t>07:00</a:t>
                      </a:r>
                      <a:endParaRPr lang="en-US" sz="1400" i="0" dirty="0"/>
                    </a:p>
                  </a:txBody>
                  <a:tcPr marL="12700" marR="12700" marT="12700" marB="0" anchor="ctr"/>
                </a:tc>
                <a:tc>
                  <a:txBody>
                    <a:bodyPr/>
                    <a:lstStyle/>
                    <a:p>
                      <a:r>
                        <a:rPr lang="en-US" sz="1600" dirty="0" smtClean="0"/>
                        <a:t>450 </a:t>
                      </a:r>
                      <a:r>
                        <a:rPr lang="en-US" sz="1600" dirty="0" err="1" smtClean="0"/>
                        <a:t>GeV</a:t>
                      </a:r>
                      <a:r>
                        <a:rPr lang="en-US" sz="1600" baseline="0" dirty="0" smtClean="0"/>
                        <a:t> </a:t>
                      </a:r>
                      <a:r>
                        <a:rPr lang="en-US" sz="1600" baseline="0" dirty="0" smtClean="0">
                          <a:sym typeface="Wingdings"/>
                        </a:rPr>
                        <a:t> 3.5 </a:t>
                      </a:r>
                      <a:r>
                        <a:rPr lang="en-US" sz="1600" baseline="0" dirty="0" err="1" smtClean="0">
                          <a:sym typeface="Wingdings"/>
                        </a:rPr>
                        <a:t>TeV</a:t>
                      </a:r>
                      <a:r>
                        <a:rPr lang="en-US" sz="1600" dirty="0" smtClean="0"/>
                        <a:t>:</a:t>
                      </a:r>
                      <a:r>
                        <a:rPr lang="en-US" sz="1600" baseline="0" dirty="0" smtClean="0"/>
                        <a:t> </a:t>
                      </a:r>
                      <a:r>
                        <a:rPr lang="en-US" sz="2000" b="1" u="sng" noProof="0" dirty="0" smtClean="0">
                          <a:solidFill>
                            <a:srgbClr val="0000FF"/>
                          </a:solidFill>
                        </a:rPr>
                        <a:t>Optics setup for </a:t>
                      </a:r>
                      <a:r>
                        <a:rPr lang="en-US" sz="2000" b="1" u="sng" noProof="0" dirty="0" smtClean="0">
                          <a:solidFill>
                            <a:srgbClr val="0000FF"/>
                          </a:solidFill>
                          <a:latin typeface="Symbol" pitchFamily="18" charset="2"/>
                        </a:rPr>
                        <a:t>b</a:t>
                      </a:r>
                      <a:r>
                        <a:rPr lang="en-US" sz="2000" b="1" u="sng" noProof="0" dirty="0" smtClean="0">
                          <a:solidFill>
                            <a:srgbClr val="0000FF"/>
                          </a:solidFill>
                        </a:rPr>
                        <a:t>*=1m (2)</a:t>
                      </a:r>
                      <a:r>
                        <a:rPr lang="en-US" sz="1600" i="1" baseline="0" dirty="0" smtClean="0"/>
                        <a:t>– </a:t>
                      </a:r>
                      <a:r>
                        <a:rPr lang="en-US" sz="1600" i="1" dirty="0" smtClean="0"/>
                        <a:t>apply proposed beating and local coupling corrections; at</a:t>
                      </a:r>
                      <a:r>
                        <a:rPr lang="en-US" sz="1600" i="1" baseline="0" dirty="0" smtClean="0"/>
                        <a:t> 1m: </a:t>
                      </a:r>
                      <a:r>
                        <a:rPr lang="en-US" sz="1600" i="1" dirty="0" smtClean="0"/>
                        <a:t>measure beating and coupling, verify corrections, test collision beam process</a:t>
                      </a:r>
                    </a:p>
                  </a:txBody>
                  <a:tcPr marL="12700" marR="12700" marT="12700" marB="0" anchor="ctr"/>
                </a:tc>
                <a:tc>
                  <a:txBody>
                    <a:bodyPr/>
                    <a:lstStyle/>
                    <a:p>
                      <a:pPr algn="ctr"/>
                      <a:r>
                        <a:rPr lang="en-US" sz="1600" b="1" dirty="0" smtClean="0"/>
                        <a:t>A</a:t>
                      </a:r>
                      <a:endParaRPr lang="en-US" sz="1600" b="1" dirty="0"/>
                    </a:p>
                  </a:txBody>
                  <a:tcPr marL="12700" marR="12700" marT="12700" marB="0" anchor="ctr"/>
                </a:tc>
              </a:tr>
            </a:tbl>
          </a:graphicData>
        </a:graphic>
      </p:graphicFrame>
      <p:sp>
        <p:nvSpPr>
          <p:cNvPr id="4" name="Slide Number Placeholder 3"/>
          <p:cNvSpPr>
            <a:spLocks noGrp="1"/>
          </p:cNvSpPr>
          <p:nvPr>
            <p:ph type="sldNum" sz="quarter" idx="4294967295"/>
          </p:nvPr>
        </p:nvSpPr>
        <p:spPr>
          <a:xfrm>
            <a:off x="6902450" y="6632575"/>
            <a:ext cx="2133600" cy="252413"/>
          </a:xfrm>
          <a:prstGeom prst="rect">
            <a:avLst/>
          </a:prstGeom>
        </p:spPr>
        <p:txBody>
          <a:bodyPr/>
          <a:lstStyle/>
          <a:p>
            <a:endParaRPr lang="en-US" dirty="0">
              <a:solidFill>
                <a:srgbClr val="00007D"/>
              </a:solidFill>
            </a:endParaRPr>
          </a:p>
        </p:txBody>
      </p:sp>
      <p:sp>
        <p:nvSpPr>
          <p:cNvPr id="5" name="Footer Placeholder 4"/>
          <p:cNvSpPr>
            <a:spLocks noGrp="1"/>
          </p:cNvSpPr>
          <p:nvPr>
            <p:ph type="ftr" sz="quarter" idx="4294967295"/>
          </p:nvPr>
        </p:nvSpPr>
        <p:spPr>
          <a:xfrm>
            <a:off x="3124200" y="6632575"/>
            <a:ext cx="2895600" cy="252413"/>
          </a:xfrm>
          <a:prstGeom prst="rect">
            <a:avLst/>
          </a:prstGeom>
        </p:spPr>
        <p:txBody>
          <a:bodyPr/>
          <a:lstStyle/>
          <a:p>
            <a:r>
              <a:rPr lang="fi-FI" smtClean="0">
                <a:solidFill>
                  <a:srgbClr val="00007D"/>
                </a:solidFill>
              </a:rPr>
              <a:t>MD Planning 2011/12, MD#3</a:t>
            </a:r>
            <a:endParaRPr lang="en-US" dirty="0">
              <a:solidFill>
                <a:srgbClr val="00007D"/>
              </a:solidFill>
            </a:endParaRPr>
          </a:p>
        </p:txBody>
      </p:sp>
      <p:sp>
        <p:nvSpPr>
          <p:cNvPr id="6" name="Date Placeholder 5"/>
          <p:cNvSpPr>
            <a:spLocks noGrp="1"/>
          </p:cNvSpPr>
          <p:nvPr>
            <p:ph type="dt" sz="half" idx="4294967295"/>
          </p:nvPr>
        </p:nvSpPr>
        <p:spPr>
          <a:xfrm>
            <a:off x="34925" y="6616700"/>
            <a:ext cx="2133600" cy="268288"/>
          </a:xfrm>
          <a:prstGeom prst="rect">
            <a:avLst/>
          </a:prstGeom>
        </p:spPr>
        <p:txBody>
          <a:bodyPr/>
          <a:lstStyle/>
          <a:p>
            <a:r>
              <a:rPr lang="en-US" dirty="0" smtClean="0">
                <a:solidFill>
                  <a:srgbClr val="00007D"/>
                </a:solidFill>
              </a:rPr>
              <a:t>16/08/2011</a:t>
            </a:r>
            <a:endParaRPr lang="en-US" dirty="0">
              <a:solidFill>
                <a:srgbClr val="00007D"/>
              </a:solidFill>
            </a:endParaRPr>
          </a:p>
        </p:txBody>
      </p:sp>
    </p:spTree>
    <p:extLst>
      <p:ext uri="{BB962C8B-B14F-4D97-AF65-F5344CB8AC3E}">
        <p14:creationId xmlns:p14="http://schemas.microsoft.com/office/powerpoint/2010/main" val="2117175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20h16: MD continuing, beam back</a:t>
            </a:r>
          </a:p>
          <a:p>
            <a:r>
              <a:rPr lang="en-US" dirty="0" smtClean="0"/>
              <a:t>Injection of up to 48b, some apparent instability leads to loss of beam after 517 turns</a:t>
            </a:r>
          </a:p>
          <a:p>
            <a:r>
              <a:rPr lang="en-US" dirty="0" smtClean="0"/>
              <a:t>22h59: </a:t>
            </a:r>
            <a:r>
              <a:rPr lang="en-US" dirty="0"/>
              <a:t>electrical </a:t>
            </a:r>
            <a:r>
              <a:rPr lang="en-US" dirty="0" smtClean="0"/>
              <a:t>perturbation </a:t>
            </a:r>
            <a:r>
              <a:rPr lang="en-US" dirty="0"/>
              <a:t>on 3.3kV line caused a trip of the whole </a:t>
            </a:r>
            <a:r>
              <a:rPr lang="en-US" dirty="0" err="1"/>
              <a:t>cryo</a:t>
            </a:r>
            <a:r>
              <a:rPr lang="en-US" dirty="0"/>
              <a:t> plant at </a:t>
            </a:r>
            <a:r>
              <a:rPr lang="en-US" dirty="0" err="1"/>
              <a:t>pt</a:t>
            </a:r>
            <a:r>
              <a:rPr lang="en-US" dirty="0"/>
              <a:t> 2</a:t>
            </a:r>
            <a:br>
              <a:rPr lang="en-US" dirty="0"/>
            </a:br>
            <a:r>
              <a:rPr lang="en-US" dirty="0"/>
              <a:t/>
            </a:r>
            <a:br>
              <a:rPr lang="en-US" dirty="0"/>
            </a:br>
            <a:r>
              <a:rPr lang="en-US" dirty="0" smtClean="0"/>
              <a:t>.... </a:t>
            </a:r>
            <a:r>
              <a:rPr lang="en-US" dirty="0"/>
              <a:t>first estimate for recovery: 20+ </a:t>
            </a:r>
            <a:r>
              <a:rPr lang="en-US" dirty="0" err="1"/>
              <a:t>hrs</a:t>
            </a:r>
            <a:r>
              <a:rPr lang="en-US" dirty="0"/>
              <a:t> </a:t>
            </a:r>
          </a:p>
        </p:txBody>
      </p:sp>
      <p:sp>
        <p:nvSpPr>
          <p:cNvPr id="3" name="Title 2"/>
          <p:cNvSpPr>
            <a:spLocks noGrp="1"/>
          </p:cNvSpPr>
          <p:nvPr>
            <p:ph type="title"/>
          </p:nvPr>
        </p:nvSpPr>
        <p:spPr/>
        <p:txBody>
          <a:bodyPr/>
          <a:lstStyle/>
          <a:p>
            <a:r>
              <a:rPr lang="en-US" dirty="0" smtClean="0"/>
              <a:t>25 ns (part I)</a:t>
            </a:r>
            <a:endParaRPr lang="en-US" dirty="0"/>
          </a:p>
        </p:txBody>
      </p:sp>
    </p:spTree>
    <p:extLst>
      <p:ext uri="{BB962C8B-B14F-4D97-AF65-F5344CB8AC3E}">
        <p14:creationId xmlns:p14="http://schemas.microsoft.com/office/powerpoint/2010/main" val="191733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001000" cy="792163"/>
          </a:xfrm>
        </p:spPr>
        <p:txBody>
          <a:bodyPr/>
          <a:lstStyle/>
          <a:p>
            <a:r>
              <a:rPr lang="en-US" dirty="0" smtClean="0"/>
              <a:t>MD </a:t>
            </a:r>
            <a:r>
              <a:rPr lang="en-US" dirty="0" smtClean="0"/>
              <a:t>Planning Fri – Sat (26. – 27.8.)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05265309"/>
              </p:ext>
            </p:extLst>
          </p:nvPr>
        </p:nvGraphicFramePr>
        <p:xfrm>
          <a:off x="467430" y="1143000"/>
          <a:ext cx="8353160" cy="5148620"/>
        </p:xfrm>
        <a:graphic>
          <a:graphicData uri="http://schemas.openxmlformats.org/drawingml/2006/table">
            <a:tbl>
              <a:tblPr firstRow="1" bandRow="1">
                <a:tableStyleId>{5C22544A-7EE6-4342-B048-85BDC9FD1C3A}</a:tableStyleId>
              </a:tblPr>
              <a:tblGrid>
                <a:gridCol w="599370"/>
                <a:gridCol w="705096"/>
                <a:gridCol w="6419557"/>
                <a:gridCol w="629137"/>
              </a:tblGrid>
              <a:tr h="370840">
                <a:tc>
                  <a:txBody>
                    <a:bodyPr/>
                    <a:lstStyle/>
                    <a:p>
                      <a:r>
                        <a:rPr lang="en-US" sz="1400" dirty="0" smtClean="0"/>
                        <a:t>Day</a:t>
                      </a:r>
                      <a:endParaRPr lang="en-US" sz="1400" dirty="0"/>
                    </a:p>
                  </a:txBody>
                  <a:tcPr/>
                </a:tc>
                <a:tc>
                  <a:txBody>
                    <a:bodyPr/>
                    <a:lstStyle/>
                    <a:p>
                      <a:r>
                        <a:rPr lang="en-US" sz="1400" dirty="0" smtClean="0"/>
                        <a:t>Time</a:t>
                      </a:r>
                      <a:endParaRPr lang="en-US" sz="1400" dirty="0"/>
                    </a:p>
                  </a:txBody>
                  <a:tcPr/>
                </a:tc>
                <a:tc>
                  <a:txBody>
                    <a:bodyPr/>
                    <a:lstStyle/>
                    <a:p>
                      <a:r>
                        <a:rPr lang="en-US" sz="1400" dirty="0" smtClean="0"/>
                        <a:t>MD</a:t>
                      </a:r>
                      <a:endParaRPr lang="en-US" sz="1400" dirty="0"/>
                    </a:p>
                  </a:txBody>
                  <a:tcPr/>
                </a:tc>
                <a:tc>
                  <a:txBody>
                    <a:bodyPr/>
                    <a:lstStyle/>
                    <a:p>
                      <a:r>
                        <a:rPr lang="en-US" sz="1400" dirty="0" smtClean="0"/>
                        <a:t>MP</a:t>
                      </a:r>
                      <a:endParaRPr lang="en-US" sz="1400" dirty="0"/>
                    </a:p>
                  </a:txBody>
                  <a:tcPr/>
                </a:tc>
              </a:tr>
              <a:tr h="2352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Sat</a:t>
                      </a:r>
                      <a:endParaRPr lang="en-US" dirty="0" smtClean="0"/>
                    </a:p>
                  </a:txBody>
                  <a:tcPr marL="12700" marR="12700" marT="12700" marB="0" anchor="ctr"/>
                </a:tc>
                <a:tc>
                  <a:txBody>
                    <a:bodyPr/>
                    <a:lstStyle/>
                    <a:p>
                      <a:r>
                        <a:rPr lang="en-US" sz="1400" i="0" dirty="0" smtClean="0"/>
                        <a:t>07:00</a:t>
                      </a:r>
                      <a:endParaRPr lang="en-US" sz="1400" i="0" dirty="0"/>
                    </a:p>
                  </a:txBody>
                  <a:tcPr marL="12700" marR="12700" marT="12700" marB="0" anchor="ctr"/>
                </a:tc>
                <a:tc>
                  <a:txBody>
                    <a:bodyPr/>
                    <a:lstStyle/>
                    <a:p>
                      <a:r>
                        <a:rPr lang="en-US" sz="1600" dirty="0" smtClean="0"/>
                        <a:t>450 </a:t>
                      </a:r>
                      <a:r>
                        <a:rPr lang="en-US" sz="1600" dirty="0" err="1" smtClean="0"/>
                        <a:t>GeV</a:t>
                      </a:r>
                      <a:r>
                        <a:rPr lang="en-US" sz="1600" baseline="0" dirty="0" smtClean="0"/>
                        <a:t> </a:t>
                      </a:r>
                      <a:r>
                        <a:rPr lang="en-US" sz="1600" baseline="0" dirty="0" smtClean="0">
                          <a:sym typeface="Wingdings"/>
                        </a:rPr>
                        <a:t> 3.5 </a:t>
                      </a:r>
                      <a:r>
                        <a:rPr lang="en-US" sz="1600" baseline="0" dirty="0" err="1" smtClean="0">
                          <a:sym typeface="Wingdings"/>
                        </a:rPr>
                        <a:t>TeV</a:t>
                      </a:r>
                      <a:r>
                        <a:rPr lang="en-US" sz="1600" dirty="0" smtClean="0"/>
                        <a:t>:</a:t>
                      </a:r>
                      <a:r>
                        <a:rPr lang="en-US" sz="1600" baseline="0" dirty="0" smtClean="0"/>
                        <a:t> </a:t>
                      </a:r>
                      <a:r>
                        <a:rPr lang="en-US" sz="2000" b="1" u="sng" noProof="0" dirty="0" smtClean="0">
                          <a:solidFill>
                            <a:srgbClr val="0000FF"/>
                          </a:solidFill>
                        </a:rPr>
                        <a:t>Optics setup for </a:t>
                      </a:r>
                      <a:r>
                        <a:rPr lang="en-US" sz="2000" b="1" u="sng" noProof="0" dirty="0" smtClean="0">
                          <a:solidFill>
                            <a:srgbClr val="0000FF"/>
                          </a:solidFill>
                          <a:latin typeface="Symbol" pitchFamily="18" charset="2"/>
                        </a:rPr>
                        <a:t>b</a:t>
                      </a:r>
                      <a:r>
                        <a:rPr lang="en-US" sz="2000" b="1" u="sng" noProof="0" dirty="0" smtClean="0">
                          <a:solidFill>
                            <a:srgbClr val="0000FF"/>
                          </a:solidFill>
                        </a:rPr>
                        <a:t>*=1m (2)</a:t>
                      </a:r>
                      <a:r>
                        <a:rPr lang="en-US" sz="1600" i="1" baseline="0" dirty="0" smtClean="0"/>
                        <a:t>– </a:t>
                      </a:r>
                      <a:r>
                        <a:rPr lang="en-US" sz="1600" i="1" dirty="0" smtClean="0"/>
                        <a:t>apply proposed beating and local coupling corrections; at</a:t>
                      </a:r>
                      <a:r>
                        <a:rPr lang="en-US" sz="1600" i="1" baseline="0" dirty="0" smtClean="0"/>
                        <a:t> 1m: </a:t>
                      </a:r>
                      <a:r>
                        <a:rPr lang="en-US" sz="1600" i="1" dirty="0" smtClean="0"/>
                        <a:t>measure beating and coupling, verify corrections, test collision beam process</a:t>
                      </a:r>
                    </a:p>
                  </a:txBody>
                  <a:tcPr marL="12700" marR="12700" marT="12700" marB="0" anchor="ctr"/>
                </a:tc>
                <a:tc>
                  <a:txBody>
                    <a:bodyPr/>
                    <a:lstStyle/>
                    <a:p>
                      <a:pPr algn="ctr"/>
                      <a:r>
                        <a:rPr lang="en-US" sz="1600" b="1" dirty="0" smtClean="0"/>
                        <a:t>A</a:t>
                      </a:r>
                      <a:endParaRPr lang="en-US" sz="1600" b="1" dirty="0"/>
                    </a:p>
                  </a:txBody>
                  <a:tcPr marL="12700" marR="12700" marT="12700" marB="0" anchor="ctr"/>
                </a:tc>
              </a:tr>
              <a:tr h="235260">
                <a:tc>
                  <a:txBody>
                    <a:bodyPr/>
                    <a:lstStyle/>
                    <a:p>
                      <a:endParaRPr lang="en-US" dirty="0"/>
                    </a:p>
                  </a:txBody>
                  <a:tcPr marL="12700" marR="12700" marT="12700" marB="0" anchor="ctr"/>
                </a:tc>
                <a:tc>
                  <a:txBody>
                    <a:bodyPr/>
                    <a:lstStyle/>
                    <a:p>
                      <a:r>
                        <a:rPr lang="en-US" sz="1400" i="0" dirty="0" smtClean="0"/>
                        <a:t>15:00</a:t>
                      </a:r>
                      <a:endParaRPr lang="en-US" sz="14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smtClean="0">
                          <a:ln>
                            <a:noFill/>
                          </a:ln>
                          <a:solidFill>
                            <a:srgbClr val="000000"/>
                          </a:solidFill>
                          <a:effectLst/>
                          <a:uLnTx/>
                          <a:uFillTx/>
                          <a:latin typeface="+mn-lt"/>
                          <a:ea typeface="+mn-ea"/>
                          <a:cs typeface="+mn-cs"/>
                        </a:rPr>
                        <a:t>Ramp down, cycle.</a:t>
                      </a:r>
                    </a:p>
                  </a:txBody>
                  <a:tcPr marL="12700" marR="12700" marT="12700" marB="0" anchor="ctr"/>
                </a:tc>
                <a:tc>
                  <a:txBody>
                    <a:bodyPr/>
                    <a:lstStyle/>
                    <a:p>
                      <a:pPr algn="ctr"/>
                      <a:endParaRPr lang="en-US" sz="1600" b="1" dirty="0"/>
                    </a:p>
                  </a:txBody>
                  <a:tcPr marL="12700" marR="12700" marT="12700" marB="0" anchor="ctr"/>
                </a:tc>
              </a:tr>
              <a:tr h="720100">
                <a:tc>
                  <a:txBody>
                    <a:bodyPr/>
                    <a:lstStyle/>
                    <a:p>
                      <a:endParaRPr lang="en-US" dirty="0"/>
                    </a:p>
                  </a:txBody>
                  <a:tcPr marL="12700" marR="12700" marT="12700" marB="0" anchor="ctr"/>
                </a:tc>
                <a:tc>
                  <a:txBody>
                    <a:bodyPr/>
                    <a:lstStyle/>
                    <a:p>
                      <a:r>
                        <a:rPr lang="en-US" sz="1400" i="0" dirty="0" smtClean="0"/>
                        <a:t>17:00</a:t>
                      </a:r>
                      <a:endParaRPr lang="en-US" sz="14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450 </a:t>
                      </a:r>
                      <a:r>
                        <a:rPr lang="en-US" sz="1600" dirty="0" err="1" smtClean="0"/>
                        <a:t>GeV</a:t>
                      </a:r>
                      <a:r>
                        <a:rPr lang="en-US" sz="1600" baseline="0" dirty="0" smtClean="0"/>
                        <a:t> </a:t>
                      </a:r>
                      <a:r>
                        <a:rPr lang="en-US" sz="1600" baseline="0" dirty="0" smtClean="0">
                          <a:sym typeface="Wingdings"/>
                        </a:rPr>
                        <a:t> 3.5 </a:t>
                      </a:r>
                      <a:r>
                        <a:rPr lang="en-US" sz="1600" baseline="0" dirty="0" err="1" smtClean="0">
                          <a:sym typeface="Wingdings"/>
                        </a:rPr>
                        <a:t>TeV</a:t>
                      </a:r>
                      <a:r>
                        <a:rPr lang="en-US" sz="1600" dirty="0" smtClean="0"/>
                        <a:t>:</a:t>
                      </a:r>
                      <a:r>
                        <a:rPr lang="en-US" sz="1600" baseline="0" dirty="0" smtClean="0"/>
                        <a:t>  </a:t>
                      </a:r>
                      <a:r>
                        <a:rPr lang="en-US" sz="2000" b="1" u="sng" baseline="0" dirty="0" smtClean="0">
                          <a:solidFill>
                            <a:srgbClr val="0000FF"/>
                          </a:solidFill>
                        </a:rPr>
                        <a:t>Collimator setup for </a:t>
                      </a:r>
                      <a:r>
                        <a:rPr lang="en-US" sz="2000" b="1" u="sng" baseline="0" dirty="0" smtClean="0">
                          <a:solidFill>
                            <a:srgbClr val="0000FF"/>
                          </a:solidFill>
                          <a:latin typeface="Symbol" pitchFamily="18" charset="2"/>
                        </a:rPr>
                        <a:t>b</a:t>
                      </a:r>
                      <a:r>
                        <a:rPr lang="en-US" sz="2000" b="1" u="sng" baseline="0" dirty="0" smtClean="0">
                          <a:solidFill>
                            <a:srgbClr val="0000FF"/>
                          </a:solidFill>
                        </a:rPr>
                        <a:t>*=1m</a:t>
                      </a:r>
                      <a:r>
                        <a:rPr lang="en-US" sz="1600" i="1" baseline="0" dirty="0" smtClean="0"/>
                        <a:t>– tight collimation settings, set up TCT’s in IR, loss maps. Asynchronous dump, if time left.</a:t>
                      </a:r>
                      <a:endParaRPr lang="en-US" sz="160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t>B</a:t>
                      </a:r>
                      <a:endParaRPr lang="en-US" sz="1600" b="1" dirty="0" smtClean="0"/>
                    </a:p>
                  </a:txBody>
                  <a:tcPr marL="12700" marR="12700" marT="12700" marB="0" anchor="ctr"/>
                </a:tc>
              </a:tr>
              <a:tr h="720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Sun</a:t>
                      </a:r>
                    </a:p>
                  </a:txBody>
                  <a:tcPr marL="12700" marR="12700" marT="12700" marB="0" anchor="ctr"/>
                </a:tc>
                <a:tc>
                  <a:txBody>
                    <a:bodyPr/>
                    <a:lstStyle/>
                    <a:p>
                      <a:r>
                        <a:rPr lang="en-US" sz="1400" dirty="0" smtClean="0"/>
                        <a:t>01:00</a:t>
                      </a:r>
                      <a:endParaRPr lang="en-US" sz="14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dirty="0" smtClean="0"/>
                        <a:t>Ramp down,</a:t>
                      </a:r>
                      <a:r>
                        <a:rPr lang="en-US" sz="1400" b="0" i="1" baseline="0" dirty="0" smtClean="0"/>
                        <a:t> cycle.</a:t>
                      </a:r>
                      <a:endParaRPr lang="en-US" sz="1400" i="1" u="none" dirty="0" smtClean="0"/>
                    </a:p>
                  </a:txBody>
                  <a:tcPr marL="12700" marR="12700" marT="12700" marB="0" anchor="ctr"/>
                </a:tc>
                <a:tc>
                  <a:txBody>
                    <a:bodyPr/>
                    <a:lstStyle/>
                    <a:p>
                      <a:pPr algn="ctr"/>
                      <a:r>
                        <a:rPr lang="en-GB" sz="1600" b="1" dirty="0" smtClean="0"/>
                        <a:t>B</a:t>
                      </a:r>
                      <a:endParaRPr lang="en-US" sz="1600" b="1" dirty="0"/>
                    </a:p>
                  </a:txBody>
                  <a:tcPr marL="12700" marR="12700" marT="12700" marB="0" anchor="ctr"/>
                </a:tc>
              </a:tr>
              <a:tr h="720100">
                <a:tc>
                  <a:txBody>
                    <a:bodyPr/>
                    <a:lstStyle/>
                    <a:p>
                      <a:endParaRPr lang="en-US" dirty="0"/>
                    </a:p>
                  </a:txBody>
                  <a:tcPr marL="12700" marR="12700" marT="12700" marB="0" anchor="ctr"/>
                </a:tc>
                <a:tc>
                  <a:txBody>
                    <a:bodyPr/>
                    <a:lstStyle/>
                    <a:p>
                      <a:r>
                        <a:rPr lang="en-US" sz="1400" b="0" i="0" dirty="0" smtClean="0"/>
                        <a:t>03:00</a:t>
                      </a:r>
                      <a:endParaRPr lang="en-US" sz="1400" b="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none" dirty="0" smtClean="0"/>
                        <a:t>450 </a:t>
                      </a:r>
                      <a:r>
                        <a:rPr lang="en-US" sz="1600" u="none" dirty="0" err="1" smtClean="0"/>
                        <a:t>GeV</a:t>
                      </a:r>
                      <a:r>
                        <a:rPr lang="en-US" sz="1600" u="none" baseline="0" dirty="0" smtClean="0"/>
                        <a:t> </a:t>
                      </a:r>
                      <a:r>
                        <a:rPr lang="en-US" sz="1600" u="none" baseline="0" dirty="0" err="1" smtClean="0">
                          <a:sym typeface="Wingdings"/>
                        </a:rPr>
                        <a:t></a:t>
                      </a:r>
                      <a:r>
                        <a:rPr lang="en-US" sz="1600" u="none" baseline="0" dirty="0" smtClean="0">
                          <a:sym typeface="Wingdings"/>
                        </a:rPr>
                        <a:t> 3.5 </a:t>
                      </a:r>
                      <a:r>
                        <a:rPr lang="en-US" sz="1600" u="none" baseline="0" dirty="0" err="1" smtClean="0">
                          <a:sym typeface="Wingdings"/>
                        </a:rPr>
                        <a:t>TeV</a:t>
                      </a:r>
                      <a:r>
                        <a:rPr lang="en-US" sz="1600" u="none" dirty="0" smtClean="0"/>
                        <a:t>: </a:t>
                      </a:r>
                      <a:r>
                        <a:rPr lang="en-US" sz="2000" b="1" u="sng" dirty="0" err="1" smtClean="0">
                          <a:solidFill>
                            <a:srgbClr val="0000FF"/>
                          </a:solidFill>
                        </a:rPr>
                        <a:t>p-p</a:t>
                      </a:r>
                      <a:r>
                        <a:rPr lang="en-US" sz="2000" b="1" u="sng" dirty="0" smtClean="0">
                          <a:solidFill>
                            <a:srgbClr val="0000FF"/>
                          </a:solidFill>
                        </a:rPr>
                        <a:t> </a:t>
                      </a:r>
                      <a:r>
                        <a:rPr lang="en-US" sz="2000" b="1" u="sng" dirty="0" err="1" smtClean="0">
                          <a:solidFill>
                            <a:srgbClr val="0000FF"/>
                          </a:solidFill>
                        </a:rPr>
                        <a:t>rephasing</a:t>
                      </a:r>
                      <a:r>
                        <a:rPr lang="en-US" sz="2000" b="1" u="none" baseline="0" dirty="0" smtClean="0">
                          <a:solidFill>
                            <a:srgbClr val="0000FF"/>
                          </a:solidFill>
                        </a:rPr>
                        <a:t> </a:t>
                      </a:r>
                      <a:r>
                        <a:rPr lang="en-US" sz="1600" u="none" baseline="0" dirty="0" smtClean="0"/>
                        <a:t>– </a:t>
                      </a:r>
                      <a:r>
                        <a:rPr lang="en-US" sz="1600" i="1" u="none" baseline="0" dirty="0" err="1" smtClean="0"/>
                        <a:t>debunching</a:t>
                      </a:r>
                      <a:r>
                        <a:rPr lang="en-US" sz="1600" i="1" u="none" baseline="0" dirty="0" smtClean="0"/>
                        <a:t> during ring </a:t>
                      </a:r>
                      <a:r>
                        <a:rPr lang="en-US" sz="1600" i="1" u="none" baseline="0" dirty="0" err="1" smtClean="0"/>
                        <a:t>rephasing</a:t>
                      </a:r>
                      <a:r>
                        <a:rPr lang="en-US" sz="1600" i="1" u="none" baseline="0" dirty="0" smtClean="0"/>
                        <a:t> with nominal </a:t>
                      </a:r>
                      <a:r>
                        <a:rPr lang="en-US" sz="1600" i="1" u="none" baseline="0" dirty="0" err="1" smtClean="0"/>
                        <a:t>emittances</a:t>
                      </a:r>
                      <a:endParaRPr lang="en-US" sz="14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L="12700" marR="12700" marT="12700" marB="0" anchor="ctr"/>
                </a:tc>
              </a:tr>
              <a:tr h="720100">
                <a:tc>
                  <a:txBody>
                    <a:bodyPr/>
                    <a:lstStyle/>
                    <a:p>
                      <a:endParaRPr lang="en-US" dirty="0"/>
                    </a:p>
                  </a:txBody>
                  <a:tcPr marL="12700" marR="12700" marT="12700" marB="0" anchor="ctr"/>
                </a:tc>
                <a:tc>
                  <a:txBody>
                    <a:bodyPr/>
                    <a:lstStyle/>
                    <a:p>
                      <a:r>
                        <a:rPr lang="en-US" sz="1400" b="0" i="0" dirty="0" smtClean="0"/>
                        <a:t>09:00</a:t>
                      </a:r>
                      <a:endParaRPr lang="en-US" sz="1400" b="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1" dirty="0" smtClean="0"/>
                        <a:t>Ramp down,</a:t>
                      </a:r>
                      <a:r>
                        <a:rPr lang="en-US" sz="1400" b="0" i="1" baseline="0" dirty="0" smtClean="0"/>
                        <a:t> cycle.</a:t>
                      </a:r>
                      <a:endParaRPr lang="en-US" sz="1400" i="1" u="none"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L="12700" marR="12700" marT="12700" marB="0" anchor="ctr"/>
                </a:tc>
              </a:tr>
              <a:tr h="720100">
                <a:tc>
                  <a:txBody>
                    <a:bodyPr/>
                    <a:lstStyle/>
                    <a:p>
                      <a:endParaRPr lang="en-US" dirty="0"/>
                    </a:p>
                  </a:txBody>
                  <a:tcPr marL="12700" marR="12700" marT="12700" marB="0" anchor="ctr"/>
                </a:tc>
                <a:tc>
                  <a:txBody>
                    <a:bodyPr/>
                    <a:lstStyle/>
                    <a:p>
                      <a:r>
                        <a:rPr lang="de-DE" sz="1400" dirty="0" smtClean="0"/>
                        <a:t>11:00</a:t>
                      </a:r>
                      <a:endParaRPr lang="de-DE" sz="14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baseline="0" dirty="0" smtClean="0"/>
                        <a:t>450 </a:t>
                      </a:r>
                      <a:r>
                        <a:rPr lang="en-US" sz="1600" b="0" i="0" baseline="0" dirty="0" err="1" smtClean="0"/>
                        <a:t>GeV</a:t>
                      </a:r>
                      <a:r>
                        <a:rPr lang="en-US" sz="1600" b="0" i="0" baseline="0" dirty="0" smtClean="0"/>
                        <a:t>:   </a:t>
                      </a:r>
                      <a:r>
                        <a:rPr lang="en-US" sz="2000" b="1" i="0" u="sng" baseline="0" dirty="0" smtClean="0">
                          <a:solidFill>
                            <a:srgbClr val="0000FF"/>
                          </a:solidFill>
                        </a:rPr>
                        <a:t>UFO studies</a:t>
                      </a:r>
                      <a:r>
                        <a:rPr lang="en-US" sz="2000" b="1" i="0" u="none" baseline="0" dirty="0" smtClean="0">
                          <a:solidFill>
                            <a:srgbClr val="0000FF"/>
                          </a:solidFill>
                        </a:rPr>
                        <a:t> </a:t>
                      </a:r>
                      <a:r>
                        <a:rPr lang="en-US" sz="1600" b="0" i="0" baseline="0" dirty="0" smtClean="0"/>
                        <a:t>– </a:t>
                      </a:r>
                      <a:r>
                        <a:rPr lang="en-US" sz="1600" b="0" i="1" baseline="0" dirty="0" smtClean="0"/>
                        <a:t>generation mechanism at </a:t>
                      </a:r>
                      <a:r>
                        <a:rPr lang="en-US" sz="1600" b="0" i="1" baseline="0" dirty="0" err="1" smtClean="0"/>
                        <a:t>MKI’s</a:t>
                      </a:r>
                      <a:r>
                        <a:rPr lang="en-US" sz="1600" b="0" i="1" baseline="0" dirty="0" smtClean="0"/>
                        <a:t>, statistics, MKQA tests (</a:t>
                      </a:r>
                      <a:r>
                        <a:rPr lang="en-US" sz="1600" b="0" i="1" baseline="0" dirty="0" err="1" smtClean="0"/>
                        <a:t>p-Pb</a:t>
                      </a:r>
                      <a:r>
                        <a:rPr lang="en-US" sz="1600" b="0" i="1" baseline="0" dirty="0" smtClean="0"/>
                        <a:t> interlock test in the shadow)</a:t>
                      </a:r>
                      <a:endParaRPr lang="en-US" sz="16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t>C</a:t>
                      </a:r>
                      <a:endParaRPr lang="en-US" sz="1600" b="1" dirty="0" smtClean="0"/>
                    </a:p>
                  </a:txBody>
                  <a:tcPr marL="12700" marR="12700" marT="12700" marB="0" anchor="ctr"/>
                </a:tc>
              </a:tr>
            </a:tbl>
          </a:graphicData>
        </a:graphic>
      </p:graphicFrame>
      <p:sp>
        <p:nvSpPr>
          <p:cNvPr id="4" name="Slide Number Placeholder 3"/>
          <p:cNvSpPr>
            <a:spLocks noGrp="1"/>
          </p:cNvSpPr>
          <p:nvPr>
            <p:ph type="sldNum" sz="quarter" idx="4294967295"/>
          </p:nvPr>
        </p:nvSpPr>
        <p:spPr>
          <a:xfrm>
            <a:off x="6902450" y="6632575"/>
            <a:ext cx="2133600" cy="252413"/>
          </a:xfrm>
          <a:prstGeom prst="rect">
            <a:avLst/>
          </a:prstGeom>
        </p:spPr>
        <p:txBody>
          <a:bodyPr/>
          <a:lstStyle/>
          <a:p>
            <a:endParaRPr lang="en-US" dirty="0">
              <a:solidFill>
                <a:srgbClr val="00007D"/>
              </a:solidFill>
            </a:endParaRPr>
          </a:p>
        </p:txBody>
      </p:sp>
      <p:sp>
        <p:nvSpPr>
          <p:cNvPr id="5" name="Footer Placeholder 4"/>
          <p:cNvSpPr>
            <a:spLocks noGrp="1"/>
          </p:cNvSpPr>
          <p:nvPr>
            <p:ph type="ftr" sz="quarter" idx="4294967295"/>
          </p:nvPr>
        </p:nvSpPr>
        <p:spPr>
          <a:xfrm>
            <a:off x="3124200" y="6632575"/>
            <a:ext cx="2895600" cy="252413"/>
          </a:xfrm>
          <a:prstGeom prst="rect">
            <a:avLst/>
          </a:prstGeom>
        </p:spPr>
        <p:txBody>
          <a:bodyPr/>
          <a:lstStyle/>
          <a:p>
            <a:r>
              <a:rPr lang="fi-FI" smtClean="0">
                <a:solidFill>
                  <a:srgbClr val="00007D"/>
                </a:solidFill>
              </a:rPr>
              <a:t>MD Planning 2011/12, MD#3</a:t>
            </a:r>
            <a:endParaRPr lang="en-US" dirty="0">
              <a:solidFill>
                <a:srgbClr val="00007D"/>
              </a:solidFill>
            </a:endParaRPr>
          </a:p>
        </p:txBody>
      </p:sp>
      <p:sp>
        <p:nvSpPr>
          <p:cNvPr id="6" name="Date Placeholder 5"/>
          <p:cNvSpPr>
            <a:spLocks noGrp="1"/>
          </p:cNvSpPr>
          <p:nvPr>
            <p:ph type="dt" sz="half" idx="4294967295"/>
          </p:nvPr>
        </p:nvSpPr>
        <p:spPr>
          <a:xfrm>
            <a:off x="34925" y="6616700"/>
            <a:ext cx="2133600" cy="268288"/>
          </a:xfrm>
          <a:prstGeom prst="rect">
            <a:avLst/>
          </a:prstGeom>
        </p:spPr>
        <p:txBody>
          <a:bodyPr/>
          <a:lstStyle/>
          <a:p>
            <a:r>
              <a:rPr lang="en-US" dirty="0" smtClean="0">
                <a:solidFill>
                  <a:srgbClr val="00007D"/>
                </a:solidFill>
              </a:rPr>
              <a:t>16/08/2011</a:t>
            </a:r>
            <a:endParaRPr lang="en-US" dirty="0">
              <a:solidFill>
                <a:srgbClr val="00007D"/>
              </a:solidFill>
            </a:endParaRPr>
          </a:p>
        </p:txBody>
      </p:sp>
      <p:sp>
        <p:nvSpPr>
          <p:cNvPr id="3" name="TextBox 2"/>
          <p:cNvSpPr txBox="1"/>
          <p:nvPr/>
        </p:nvSpPr>
        <p:spPr>
          <a:xfrm rot="20324278">
            <a:off x="821646" y="3015736"/>
            <a:ext cx="6630726" cy="1200329"/>
          </a:xfrm>
          <a:prstGeom prst="rect">
            <a:avLst/>
          </a:prstGeom>
          <a:noFill/>
        </p:spPr>
        <p:txBody>
          <a:bodyPr wrap="none" rtlCol="0">
            <a:spAutoFit/>
          </a:bodyPr>
          <a:lstStyle/>
          <a:p>
            <a:r>
              <a:rPr lang="en-US" sz="7200" b="1" dirty="0" smtClean="0">
                <a:solidFill>
                  <a:srgbClr val="FF0000"/>
                </a:solidFill>
              </a:rPr>
              <a:t>To be revisited</a:t>
            </a:r>
            <a:endParaRPr lang="en-US" sz="7200" b="1" dirty="0">
              <a:solidFill>
                <a:srgbClr val="FF0000"/>
              </a:solidFill>
            </a:endParaRPr>
          </a:p>
        </p:txBody>
      </p:sp>
    </p:spTree>
    <p:extLst>
      <p:ext uri="{BB962C8B-B14F-4D97-AF65-F5344CB8AC3E}">
        <p14:creationId xmlns:p14="http://schemas.microsoft.com/office/powerpoint/2010/main" val="711482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924800" cy="792163"/>
          </a:xfrm>
        </p:spPr>
        <p:txBody>
          <a:bodyPr/>
          <a:lstStyle/>
          <a:p>
            <a:r>
              <a:rPr lang="en-US" dirty="0" smtClean="0"/>
              <a:t>MD </a:t>
            </a:r>
            <a:r>
              <a:rPr lang="en-US" dirty="0"/>
              <a:t>Planning </a:t>
            </a:r>
            <a:r>
              <a:rPr lang="en-US" dirty="0" smtClean="0"/>
              <a:t>Sun – Mon (28. – 29.8.)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39548254"/>
              </p:ext>
            </p:extLst>
          </p:nvPr>
        </p:nvGraphicFramePr>
        <p:xfrm>
          <a:off x="467430" y="1600200"/>
          <a:ext cx="8295570" cy="2235200"/>
        </p:xfrm>
        <a:graphic>
          <a:graphicData uri="http://schemas.openxmlformats.org/drawingml/2006/table">
            <a:tbl>
              <a:tblPr firstRow="1" bandRow="1">
                <a:tableStyleId>{5C22544A-7EE6-4342-B048-85BDC9FD1C3A}</a:tableStyleId>
              </a:tblPr>
              <a:tblGrid>
                <a:gridCol w="599370"/>
                <a:gridCol w="609600"/>
                <a:gridCol w="6553200"/>
                <a:gridCol w="533400"/>
              </a:tblGrid>
              <a:tr h="370840">
                <a:tc>
                  <a:txBody>
                    <a:bodyPr/>
                    <a:lstStyle/>
                    <a:p>
                      <a:r>
                        <a:rPr lang="en-US" sz="1400" dirty="0" smtClean="0"/>
                        <a:t>Day</a:t>
                      </a:r>
                      <a:endParaRPr lang="en-US" sz="1400" dirty="0"/>
                    </a:p>
                  </a:txBody>
                  <a:tcPr anchor="ctr"/>
                </a:tc>
                <a:tc>
                  <a:txBody>
                    <a:bodyPr/>
                    <a:lstStyle/>
                    <a:p>
                      <a:r>
                        <a:rPr lang="en-US" sz="1400" dirty="0" smtClean="0"/>
                        <a:t>Time</a:t>
                      </a:r>
                      <a:endParaRPr lang="en-US" sz="1400" dirty="0"/>
                    </a:p>
                  </a:txBody>
                  <a:tcPr anchor="ctr"/>
                </a:tc>
                <a:tc>
                  <a:txBody>
                    <a:bodyPr/>
                    <a:lstStyle/>
                    <a:p>
                      <a:r>
                        <a:rPr lang="en-US" sz="1400" dirty="0" smtClean="0"/>
                        <a:t>MD</a:t>
                      </a:r>
                      <a:endParaRPr lang="en-US" sz="1400" dirty="0"/>
                    </a:p>
                  </a:txBody>
                  <a:tcPr anchor="ctr"/>
                </a:tc>
                <a:tc>
                  <a:txBody>
                    <a:bodyPr/>
                    <a:lstStyle/>
                    <a:p>
                      <a:r>
                        <a:rPr lang="en-US" sz="1400" dirty="0" smtClean="0"/>
                        <a:t>MP</a:t>
                      </a:r>
                      <a:endParaRPr lang="en-US" sz="1400" dirty="0"/>
                    </a:p>
                  </a:txBody>
                  <a:tcPr anchor="ctr"/>
                </a:tc>
              </a:tr>
              <a:tr h="529840">
                <a:tc>
                  <a:txBody>
                    <a:bodyPr/>
                    <a:lstStyle/>
                    <a:p>
                      <a:r>
                        <a:rPr lang="en-US" dirty="0" smtClean="0"/>
                        <a:t>Sun</a:t>
                      </a:r>
                      <a:endParaRPr lang="en-US" dirty="0"/>
                    </a:p>
                  </a:txBody>
                  <a:tcPr marL="12700" marR="12700" marT="12700" marB="0" anchor="ctr"/>
                </a:tc>
                <a:tc>
                  <a:txBody>
                    <a:bodyPr/>
                    <a:lstStyle/>
                    <a:p>
                      <a:r>
                        <a:rPr lang="de-DE" sz="1400" dirty="0" smtClean="0"/>
                        <a:t>19:00</a:t>
                      </a:r>
                      <a:endParaRPr lang="de-DE" sz="14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Quench margin at injection</a:t>
                      </a:r>
                      <a:r>
                        <a:rPr kumimoji="0" lang="en-US" sz="2000" b="1" i="0" u="none" strike="noStrike" kern="1200" cap="none" spc="0" normalizeH="0" baseline="0" noProof="0" dirty="0" smtClean="0">
                          <a:ln>
                            <a:noFill/>
                          </a:ln>
                          <a:solidFill>
                            <a:srgbClr val="0000FF"/>
                          </a:solidFill>
                          <a:effectLst/>
                          <a:uLnTx/>
                          <a:uFillTx/>
                          <a:latin typeface="+mn-lt"/>
                          <a:ea typeface="+mn-ea"/>
                          <a:cs typeface="+mn-cs"/>
                        </a:rPr>
                        <a:t> </a:t>
                      </a:r>
                      <a:r>
                        <a:rPr kumimoji="0" lang="en-US" sz="1600" b="0" i="1" u="none" strike="noStrike" kern="1200" cap="none" spc="0" normalizeH="0" baseline="0" noProof="0" dirty="0" smtClean="0">
                          <a:ln>
                            <a:noFill/>
                          </a:ln>
                          <a:solidFill>
                            <a:srgbClr val="000000"/>
                          </a:solidFill>
                          <a:effectLst/>
                          <a:uLnTx/>
                          <a:uFillTx/>
                          <a:latin typeface="+mn-lt"/>
                          <a:ea typeface="+mn-ea"/>
                          <a:cs typeface="+mn-cs"/>
                        </a:rPr>
                        <a:t>– observation with special QPS instrumentation, losses from TCLIB collimator</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t>C</a:t>
                      </a:r>
                      <a:endParaRPr lang="en-US" sz="1600" b="1" dirty="0" smtClean="0"/>
                    </a:p>
                  </a:txBody>
                  <a:tcPr marL="12700" marR="12700" marT="12700" marB="0" anchor="ctr"/>
                </a:tc>
              </a:tr>
              <a:tr h="741680">
                <a:tc>
                  <a:txBody>
                    <a:bodyPr/>
                    <a:lstStyle/>
                    <a:p>
                      <a:endParaRPr lang="en-US" dirty="0"/>
                    </a:p>
                  </a:txBody>
                  <a:tcPr marL="12700" marR="12700" marT="12700" marB="0" anchor="ctr"/>
                </a:tc>
                <a:tc>
                  <a:txBody>
                    <a:bodyPr/>
                    <a:lstStyle/>
                    <a:p>
                      <a:r>
                        <a:rPr lang="en-US" sz="1400" dirty="0" smtClean="0"/>
                        <a:t>22:00</a:t>
                      </a:r>
                      <a:endParaRPr lang="en-US" sz="1400" dirty="0"/>
                    </a:p>
                  </a:txBody>
                  <a:tcPr marL="12700" marR="12700" marT="1270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u="none" dirty="0" smtClean="0"/>
                        <a:t>450 </a:t>
                      </a:r>
                      <a:r>
                        <a:rPr lang="en-US" sz="1600" u="none" dirty="0" err="1" smtClean="0"/>
                        <a:t>GeV</a:t>
                      </a:r>
                      <a:r>
                        <a:rPr lang="en-US" sz="1600" u="none" baseline="0" dirty="0" smtClean="0"/>
                        <a:t> </a:t>
                      </a:r>
                      <a:r>
                        <a:rPr lang="en-US" sz="1600" u="none" baseline="0" dirty="0" smtClean="0">
                          <a:sym typeface="Wingdings"/>
                        </a:rPr>
                        <a:t> 3.5 </a:t>
                      </a:r>
                      <a:r>
                        <a:rPr lang="en-US" sz="1600" u="none" baseline="0" dirty="0" err="1" smtClean="0">
                          <a:sym typeface="Wingdings"/>
                        </a:rPr>
                        <a:t>TeV</a:t>
                      </a:r>
                      <a:r>
                        <a:rPr lang="en-US" sz="1600" u="none" dirty="0" smtClean="0"/>
                        <a:t>: </a:t>
                      </a:r>
                      <a:r>
                        <a:rPr lang="en-US" sz="2000" b="1" u="sng" dirty="0" smtClean="0">
                          <a:solidFill>
                            <a:srgbClr val="0000FF"/>
                          </a:solidFill>
                        </a:rPr>
                        <a:t>Quench test at 3.5 </a:t>
                      </a:r>
                      <a:r>
                        <a:rPr lang="en-US" sz="2000" b="1" u="sng" dirty="0" err="1" smtClean="0">
                          <a:solidFill>
                            <a:srgbClr val="0000FF"/>
                          </a:solidFill>
                        </a:rPr>
                        <a:t>TeV</a:t>
                      </a:r>
                      <a:r>
                        <a:rPr lang="en-US" sz="2000" dirty="0" smtClean="0"/>
                        <a:t> </a:t>
                      </a:r>
                      <a:r>
                        <a:rPr lang="en-US" sz="1600" i="1" dirty="0" smtClean="0"/>
                        <a:t>– test losses in other dispersion-suppressors – </a:t>
                      </a:r>
                      <a:r>
                        <a:rPr lang="en-US" sz="1600" i="0" u="none" dirty="0" smtClean="0">
                          <a:solidFill>
                            <a:srgbClr val="FF0000"/>
                          </a:solidFill>
                        </a:rPr>
                        <a:t>dropped</a:t>
                      </a:r>
                      <a:r>
                        <a:rPr lang="en-US" sz="1600" i="0" u="none" baseline="0" dirty="0" smtClean="0">
                          <a:solidFill>
                            <a:srgbClr val="FF0000"/>
                          </a:solidFill>
                        </a:rPr>
                        <a:t> if extra time needed for </a:t>
                      </a:r>
                      <a:r>
                        <a:rPr lang="en-US" sz="1600" b="1" i="0" u="none" noProof="0" dirty="0" smtClean="0">
                          <a:solidFill>
                            <a:srgbClr val="FF0000"/>
                          </a:solidFill>
                          <a:latin typeface="Symbol" pitchFamily="18" charset="2"/>
                        </a:rPr>
                        <a:t>b</a:t>
                      </a:r>
                      <a:r>
                        <a:rPr lang="en-US" sz="1600" b="1" i="0" u="none" noProof="0" dirty="0" smtClean="0">
                          <a:solidFill>
                            <a:srgbClr val="FF0000"/>
                          </a:solidFill>
                        </a:rPr>
                        <a:t>*=1m</a:t>
                      </a:r>
                      <a:endParaRPr lang="en-US" sz="1600" b="0" i="0" u="none" strike="noStrike" dirty="0" smtClean="0">
                        <a:solidFill>
                          <a:srgbClr val="FF0000"/>
                        </a:solidFill>
                        <a:effectLst/>
                        <a:latin typeface="+mn-lt"/>
                      </a:endParaRPr>
                    </a:p>
                  </a:txBody>
                  <a:tcPr marL="12700" marR="12700" marT="1270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600" b="1" i="0" u="none" strike="noStrike" dirty="0" smtClean="0">
                          <a:solidFill>
                            <a:srgbClr val="000000"/>
                          </a:solidFill>
                          <a:effectLst/>
                          <a:latin typeface="+mn-lt"/>
                        </a:rPr>
                        <a:t>C</a:t>
                      </a:r>
                      <a:endParaRPr lang="en-US" sz="1600" b="1" i="0" u="none" strike="noStrike" dirty="0" smtClean="0">
                        <a:solidFill>
                          <a:srgbClr val="000000"/>
                        </a:solidFill>
                        <a:effectLst/>
                        <a:latin typeface="+mn-lt"/>
                      </a:endParaRPr>
                    </a:p>
                  </a:txBody>
                  <a:tcPr marL="12700" marR="12700" marT="12700" marB="0" anchor="ctr"/>
                </a:tc>
              </a:tr>
              <a:tr h="504070">
                <a:tc>
                  <a:txBody>
                    <a:bodyPr/>
                    <a:lstStyle/>
                    <a:p>
                      <a:r>
                        <a:rPr lang="en-US" sz="1800" b="1" dirty="0" smtClean="0"/>
                        <a:t>Mon</a:t>
                      </a:r>
                      <a:endParaRPr lang="en-US" sz="1800" b="1" dirty="0"/>
                    </a:p>
                  </a:txBody>
                  <a:tcPr marL="12700" marR="12700" marT="12700" marB="0" anchor="ctr"/>
                </a:tc>
                <a:tc>
                  <a:txBody>
                    <a:bodyPr/>
                    <a:lstStyle/>
                    <a:p>
                      <a:r>
                        <a:rPr lang="en-US" sz="1800" b="1" dirty="0" smtClean="0"/>
                        <a:t>06:00</a:t>
                      </a:r>
                      <a:endParaRPr lang="en-US" sz="1800" b="1" dirty="0"/>
                    </a:p>
                  </a:txBody>
                  <a:tcPr marL="12700" marR="12700" marT="1270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mn-lt"/>
                        </a:rPr>
                        <a:t>Technical Stop</a:t>
                      </a:r>
                    </a:p>
                  </a:txBody>
                  <a:tcPr marL="12700" marR="12700" marT="1270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600" b="1" i="0" u="none" strike="noStrike" dirty="0" smtClean="0">
                        <a:solidFill>
                          <a:srgbClr val="000000"/>
                        </a:solidFill>
                        <a:effectLst/>
                        <a:latin typeface="+mn-lt"/>
                      </a:endParaRPr>
                    </a:p>
                  </a:txBody>
                  <a:tcPr marL="12700" marR="12700" marT="12700" marB="0" anchor="ctr"/>
                </a:tc>
              </a:tr>
            </a:tbl>
          </a:graphicData>
        </a:graphic>
      </p:graphicFrame>
      <p:sp>
        <p:nvSpPr>
          <p:cNvPr id="4" name="Slide Number Placeholder 3"/>
          <p:cNvSpPr>
            <a:spLocks noGrp="1"/>
          </p:cNvSpPr>
          <p:nvPr>
            <p:ph type="sldNum" sz="quarter" idx="4294967295"/>
          </p:nvPr>
        </p:nvSpPr>
        <p:spPr>
          <a:xfrm>
            <a:off x="6902450" y="6632575"/>
            <a:ext cx="2133600" cy="252413"/>
          </a:xfrm>
          <a:prstGeom prst="rect">
            <a:avLst/>
          </a:prstGeom>
        </p:spPr>
        <p:txBody>
          <a:bodyPr/>
          <a:lstStyle/>
          <a:p>
            <a:endParaRPr lang="en-US" dirty="0">
              <a:solidFill>
                <a:srgbClr val="00007D"/>
              </a:solidFill>
            </a:endParaRPr>
          </a:p>
        </p:txBody>
      </p:sp>
      <p:sp>
        <p:nvSpPr>
          <p:cNvPr id="5" name="Footer Placeholder 4"/>
          <p:cNvSpPr>
            <a:spLocks noGrp="1"/>
          </p:cNvSpPr>
          <p:nvPr>
            <p:ph type="ftr" sz="quarter" idx="4294967295"/>
          </p:nvPr>
        </p:nvSpPr>
        <p:spPr>
          <a:xfrm>
            <a:off x="3124200" y="6632575"/>
            <a:ext cx="2895600" cy="252413"/>
          </a:xfrm>
          <a:prstGeom prst="rect">
            <a:avLst/>
          </a:prstGeom>
        </p:spPr>
        <p:txBody>
          <a:bodyPr/>
          <a:lstStyle/>
          <a:p>
            <a:r>
              <a:rPr lang="fi-FI" smtClean="0">
                <a:solidFill>
                  <a:srgbClr val="00007D"/>
                </a:solidFill>
              </a:rPr>
              <a:t>MD Planning 2011/12, MD#3</a:t>
            </a:r>
            <a:endParaRPr lang="en-US" dirty="0">
              <a:solidFill>
                <a:srgbClr val="00007D"/>
              </a:solidFill>
            </a:endParaRPr>
          </a:p>
        </p:txBody>
      </p:sp>
      <p:sp>
        <p:nvSpPr>
          <p:cNvPr id="6" name="Date Placeholder 5"/>
          <p:cNvSpPr>
            <a:spLocks noGrp="1"/>
          </p:cNvSpPr>
          <p:nvPr>
            <p:ph type="dt" sz="half" idx="4294967295"/>
          </p:nvPr>
        </p:nvSpPr>
        <p:spPr>
          <a:xfrm>
            <a:off x="34925" y="6616700"/>
            <a:ext cx="2133600" cy="268288"/>
          </a:xfrm>
          <a:prstGeom prst="rect">
            <a:avLst/>
          </a:prstGeom>
        </p:spPr>
        <p:txBody>
          <a:bodyPr/>
          <a:lstStyle/>
          <a:p>
            <a:r>
              <a:rPr lang="en-US" dirty="0" smtClean="0">
                <a:solidFill>
                  <a:srgbClr val="00007D"/>
                </a:solidFill>
              </a:rPr>
              <a:t>16/08/2011</a:t>
            </a:r>
            <a:endParaRPr lang="en-US" dirty="0">
              <a:solidFill>
                <a:srgbClr val="00007D"/>
              </a:solidFill>
            </a:endParaRPr>
          </a:p>
        </p:txBody>
      </p:sp>
      <p:sp>
        <p:nvSpPr>
          <p:cNvPr id="3" name="TextBox 2"/>
          <p:cNvSpPr txBox="1"/>
          <p:nvPr/>
        </p:nvSpPr>
        <p:spPr>
          <a:xfrm>
            <a:off x="1619590" y="5109627"/>
            <a:ext cx="6192860" cy="984885"/>
          </a:xfrm>
          <a:prstGeom prst="rect">
            <a:avLst/>
          </a:prstGeom>
          <a:noFill/>
        </p:spPr>
        <p:txBody>
          <a:bodyPr wrap="square" rtlCol="0">
            <a:spAutoFit/>
          </a:bodyPr>
          <a:lstStyle/>
          <a:p>
            <a:pPr eaLnBrk="0" fontAlgn="base" hangingPunct="0">
              <a:spcBef>
                <a:spcPct val="50000"/>
              </a:spcBef>
            </a:pPr>
            <a:r>
              <a:rPr lang="en-US" u="sng" dirty="0">
                <a:solidFill>
                  <a:srgbClr val="00007D"/>
                </a:solidFill>
              </a:rPr>
              <a:t>Needs from experiments</a:t>
            </a:r>
            <a:r>
              <a:rPr lang="en-US" sz="1600" dirty="0">
                <a:solidFill>
                  <a:srgbClr val="00007D"/>
                </a:solidFill>
              </a:rPr>
              <a:t>: </a:t>
            </a:r>
          </a:p>
          <a:p>
            <a:pPr eaLnBrk="0" fontAlgn="base" hangingPunct="0">
              <a:spcBef>
                <a:spcPct val="50000"/>
              </a:spcBef>
            </a:pPr>
            <a:r>
              <a:rPr lang="en-US" sz="1600" dirty="0">
                <a:solidFill>
                  <a:srgbClr val="00007D"/>
                </a:solidFill>
              </a:rPr>
              <a:t>-</a:t>
            </a:r>
            <a:r>
              <a:rPr lang="en-US" sz="1600" dirty="0" err="1">
                <a:solidFill>
                  <a:srgbClr val="00007D"/>
                </a:solidFill>
              </a:rPr>
              <a:t>Luminometers</a:t>
            </a:r>
            <a:r>
              <a:rPr lang="en-US" sz="1600" dirty="0">
                <a:solidFill>
                  <a:srgbClr val="00007D"/>
                </a:solidFill>
              </a:rPr>
              <a:t> on during beam-beam </a:t>
            </a:r>
            <a:r>
              <a:rPr lang="en-US" sz="1600" dirty="0" smtClean="0">
                <a:solidFill>
                  <a:srgbClr val="00007D"/>
                </a:solidFill>
              </a:rPr>
              <a:t>MDs and in the second slot of </a:t>
            </a:r>
            <a:r>
              <a:rPr lang="en-US" sz="1600" dirty="0" smtClean="0">
                <a:solidFill>
                  <a:srgbClr val="00007D"/>
                </a:solidFill>
                <a:latin typeface="Symbol" pitchFamily="18" charset="2"/>
              </a:rPr>
              <a:t>b</a:t>
            </a:r>
            <a:r>
              <a:rPr lang="en-US" sz="1600" dirty="0" smtClean="0">
                <a:solidFill>
                  <a:srgbClr val="00007D"/>
                </a:solidFill>
              </a:rPr>
              <a:t>*=1 m</a:t>
            </a:r>
            <a:endParaRPr lang="en-US" sz="1600" dirty="0">
              <a:solidFill>
                <a:srgbClr val="00007D"/>
              </a:solidFill>
            </a:endParaRPr>
          </a:p>
        </p:txBody>
      </p:sp>
      <p:sp>
        <p:nvSpPr>
          <p:cNvPr id="8" name="TextBox 7"/>
          <p:cNvSpPr txBox="1"/>
          <p:nvPr/>
        </p:nvSpPr>
        <p:spPr>
          <a:xfrm rot="20324278">
            <a:off x="821646" y="3015736"/>
            <a:ext cx="6630726" cy="1200329"/>
          </a:xfrm>
          <a:prstGeom prst="rect">
            <a:avLst/>
          </a:prstGeom>
          <a:noFill/>
        </p:spPr>
        <p:txBody>
          <a:bodyPr wrap="none" rtlCol="0">
            <a:spAutoFit/>
          </a:bodyPr>
          <a:lstStyle/>
          <a:p>
            <a:r>
              <a:rPr lang="en-US" sz="7200" b="1" dirty="0" smtClean="0">
                <a:solidFill>
                  <a:srgbClr val="FF0000"/>
                </a:solidFill>
              </a:rPr>
              <a:t>To be revisited</a:t>
            </a:r>
            <a:endParaRPr lang="en-US" sz="7200" b="1" dirty="0">
              <a:solidFill>
                <a:srgbClr val="FF0000"/>
              </a:solidFill>
            </a:endParaRPr>
          </a:p>
        </p:txBody>
      </p:sp>
    </p:spTree>
    <p:extLst>
      <p:ext uri="{BB962C8B-B14F-4D97-AF65-F5344CB8AC3E}">
        <p14:creationId xmlns:p14="http://schemas.microsoft.com/office/powerpoint/2010/main" val="1597123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Blow-up </a:t>
            </a:r>
            <a:r>
              <a:rPr lang="en-US" sz="2800" dirty="0"/>
              <a:t>using band limited and white noise was prepared for beam </a:t>
            </a:r>
            <a:r>
              <a:rPr lang="en-US" sz="2800" dirty="0" smtClean="0"/>
              <a:t>2.</a:t>
            </a:r>
          </a:p>
          <a:p>
            <a:pPr lvl="1"/>
            <a:r>
              <a:rPr lang="en-US" sz="2400" dirty="0" smtClean="0"/>
              <a:t>Initial </a:t>
            </a:r>
            <a:r>
              <a:rPr lang="en-US" sz="2400" dirty="0"/>
              <a:t>tests on pilot bunches (max two pilots) spaced 2 </a:t>
            </a:r>
            <a:r>
              <a:rPr lang="en-US" sz="2400" dirty="0" smtClean="0"/>
              <a:t>us adjusted </a:t>
            </a:r>
            <a:r>
              <a:rPr lang="en-US" sz="2400" dirty="0"/>
              <a:t>delays, gating </a:t>
            </a:r>
            <a:r>
              <a:rPr lang="en-US" sz="2400" dirty="0" smtClean="0"/>
              <a:t>etc. Demonstrated </a:t>
            </a:r>
            <a:r>
              <a:rPr lang="en-US" sz="2400" dirty="0"/>
              <a:t>selectivity (one bunch left untouched, one </a:t>
            </a:r>
            <a:r>
              <a:rPr lang="en-US" sz="2400" dirty="0" smtClean="0"/>
              <a:t>blown-up) largest </a:t>
            </a:r>
            <a:r>
              <a:rPr lang="en-US" sz="2400" dirty="0" err="1"/>
              <a:t>emittance</a:t>
            </a:r>
            <a:r>
              <a:rPr lang="en-US" sz="2400" dirty="0"/>
              <a:t> observed was about 18-20 um, then too small</a:t>
            </a:r>
            <a:br>
              <a:rPr lang="en-US" sz="2400" dirty="0"/>
            </a:br>
            <a:r>
              <a:rPr lang="en-US" sz="2400" dirty="0"/>
              <a:t>intensity for clean </a:t>
            </a:r>
            <a:r>
              <a:rPr lang="en-US" sz="2400" dirty="0" err="1"/>
              <a:t>wirescanner</a:t>
            </a:r>
            <a:r>
              <a:rPr lang="en-US" sz="2400" dirty="0"/>
              <a:t> measurement, but profile seemed </a:t>
            </a:r>
            <a:r>
              <a:rPr lang="en-US" sz="2400" dirty="0" smtClean="0"/>
              <a:t>to not </a:t>
            </a:r>
            <a:r>
              <a:rPr lang="en-US" sz="2400" dirty="0"/>
              <a:t>increase beyond this; to be checked with collimator </a:t>
            </a:r>
            <a:r>
              <a:rPr lang="en-US" sz="2400" dirty="0" smtClean="0"/>
              <a:t> settings</a:t>
            </a:r>
            <a:r>
              <a:rPr lang="en-US" sz="2400" dirty="0"/>
              <a:t>, but at first sight seems compatible with 5.7 </a:t>
            </a:r>
            <a:r>
              <a:rPr lang="en-US" sz="2400" dirty="0" smtClean="0"/>
              <a:t>sigma.</a:t>
            </a:r>
            <a:endParaRPr lang="en-US" sz="2400" dirty="0"/>
          </a:p>
        </p:txBody>
      </p:sp>
      <p:sp>
        <p:nvSpPr>
          <p:cNvPr id="3" name="Title 2"/>
          <p:cNvSpPr>
            <a:spLocks noGrp="1"/>
          </p:cNvSpPr>
          <p:nvPr>
            <p:ph type="title"/>
          </p:nvPr>
        </p:nvSpPr>
        <p:spPr>
          <a:xfrm>
            <a:off x="1600200" y="0"/>
            <a:ext cx="7315200" cy="792163"/>
          </a:xfrm>
        </p:spPr>
        <p:txBody>
          <a:bodyPr/>
          <a:lstStyle/>
          <a:p>
            <a:r>
              <a:rPr lang="en-US" dirty="0"/>
              <a:t>Summary of MD transverse blow-up using transverse damper</a:t>
            </a:r>
          </a:p>
        </p:txBody>
      </p:sp>
    </p:spTree>
    <p:extLst>
      <p:ext uri="{BB962C8B-B14F-4D97-AF65-F5344CB8AC3E}">
        <p14:creationId xmlns:p14="http://schemas.microsoft.com/office/powerpoint/2010/main" val="1518376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dirty="0" smtClean="0"/>
              <a:t>Used </a:t>
            </a:r>
            <a:r>
              <a:rPr lang="en-US" sz="2400" dirty="0"/>
              <a:t>filling scheme with 2 batches of 6 bunches spaced at the </a:t>
            </a:r>
            <a:r>
              <a:rPr lang="en-US" sz="2400" dirty="0" smtClean="0"/>
              <a:t>nominal </a:t>
            </a:r>
            <a:r>
              <a:rPr lang="en-US" sz="2400" dirty="0"/>
              <a:t>distance of 925 </a:t>
            </a:r>
            <a:r>
              <a:rPr lang="en-US" sz="2400" dirty="0" smtClean="0"/>
              <a:t>ns adjust </a:t>
            </a:r>
            <a:r>
              <a:rPr lang="en-US" sz="2400" dirty="0"/>
              <a:t>excitation to middle of gap, </a:t>
            </a:r>
            <a:r>
              <a:rPr lang="en-US" sz="2400" dirty="0" smtClean="0"/>
              <a:t>then demonstrated </a:t>
            </a:r>
            <a:r>
              <a:rPr lang="en-US" sz="2400" dirty="0"/>
              <a:t>that </a:t>
            </a:r>
            <a:r>
              <a:rPr lang="en-US" sz="2400" dirty="0" smtClean="0"/>
              <a:t>we can </a:t>
            </a:r>
            <a:r>
              <a:rPr lang="en-US" sz="2400" dirty="0"/>
              <a:t>move controlled into first batch of 6 bunches; both </a:t>
            </a:r>
            <a:r>
              <a:rPr lang="en-US" sz="2400" dirty="0" smtClean="0"/>
              <a:t>planes checked plus </a:t>
            </a:r>
            <a:r>
              <a:rPr lang="en-US" sz="2400" dirty="0"/>
              <a:t>loss maps done (moderate speed). It was demonstrated </a:t>
            </a:r>
            <a:r>
              <a:rPr lang="en-US" sz="2400" dirty="0" smtClean="0"/>
              <a:t> that </a:t>
            </a:r>
            <a:r>
              <a:rPr lang="en-US" sz="2400" dirty="0"/>
              <a:t>it is possible to perform controlled loss maps with high </a:t>
            </a:r>
            <a:r>
              <a:rPr lang="en-US" sz="2400" dirty="0" smtClean="0"/>
              <a:t> intensity </a:t>
            </a:r>
            <a:r>
              <a:rPr lang="en-US" sz="2400" dirty="0"/>
              <a:t>beam above safe </a:t>
            </a:r>
            <a:r>
              <a:rPr lang="en-US" sz="2400" dirty="0" smtClean="0"/>
              <a:t>limit.</a:t>
            </a:r>
          </a:p>
          <a:p>
            <a:pPr lvl="1"/>
            <a:r>
              <a:rPr lang="en-US" sz="2400" dirty="0" smtClean="0"/>
              <a:t>Moved </a:t>
            </a:r>
            <a:r>
              <a:rPr lang="en-US" sz="2400" dirty="0"/>
              <a:t>to single bunch; compared traditional loss map and </a:t>
            </a:r>
            <a:r>
              <a:rPr lang="en-US" sz="2400" dirty="0" smtClean="0"/>
              <a:t>damper </a:t>
            </a:r>
            <a:r>
              <a:rPr lang="en-US" sz="2400" dirty="0"/>
              <a:t>loss map on single bunch, damper loss map with feedback </a:t>
            </a:r>
            <a:r>
              <a:rPr lang="en-US" sz="2400" dirty="0" smtClean="0"/>
              <a:t>on off</a:t>
            </a:r>
            <a:r>
              <a:rPr lang="en-US" sz="2400" dirty="0"/>
              <a:t>. Achieved similar losses as with traditional loss maps, </a:t>
            </a:r>
            <a:r>
              <a:rPr lang="en-US" sz="2400" dirty="0" smtClean="0"/>
              <a:t>amplitude </a:t>
            </a:r>
            <a:r>
              <a:rPr lang="en-US" sz="2400" dirty="0"/>
              <a:t>nicely controllable. Loss maps by the two methods show </a:t>
            </a:r>
            <a:r>
              <a:rPr lang="en-US" sz="2400" dirty="0" smtClean="0"/>
              <a:t> in </a:t>
            </a:r>
            <a:r>
              <a:rPr lang="en-US" sz="2400" dirty="0"/>
              <a:t>the details some features that differ, to be </a:t>
            </a:r>
            <a:r>
              <a:rPr lang="en-US" sz="2400" dirty="0" err="1"/>
              <a:t>analysed</a:t>
            </a:r>
            <a:r>
              <a:rPr lang="en-US" sz="2400" dirty="0"/>
              <a:t> by </a:t>
            </a:r>
            <a:r>
              <a:rPr lang="en-US" sz="2400" dirty="0" smtClean="0"/>
              <a:t> collimation </a:t>
            </a:r>
            <a:r>
              <a:rPr lang="en-US" sz="2400" dirty="0"/>
              <a:t>team.</a:t>
            </a:r>
          </a:p>
        </p:txBody>
      </p:sp>
      <p:sp>
        <p:nvSpPr>
          <p:cNvPr id="3" name="Title 2"/>
          <p:cNvSpPr>
            <a:spLocks noGrp="1"/>
          </p:cNvSpPr>
          <p:nvPr>
            <p:ph type="title"/>
          </p:nvPr>
        </p:nvSpPr>
        <p:spPr>
          <a:xfrm>
            <a:off x="1600200" y="0"/>
            <a:ext cx="7315200" cy="792163"/>
          </a:xfrm>
        </p:spPr>
        <p:txBody>
          <a:bodyPr/>
          <a:lstStyle/>
          <a:p>
            <a:r>
              <a:rPr lang="en-US" dirty="0"/>
              <a:t>Summary of MD transverse blow-up using transverse damper</a:t>
            </a:r>
          </a:p>
        </p:txBody>
      </p:sp>
    </p:spTree>
    <p:extLst>
      <p:ext uri="{BB962C8B-B14F-4D97-AF65-F5344CB8AC3E}">
        <p14:creationId xmlns:p14="http://schemas.microsoft.com/office/powerpoint/2010/main" val="4238118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l="-11957" r="-11957"/>
          <a:stretch>
            <a:fillRect/>
          </a:stretch>
        </p:blipFill>
        <p:spPr/>
      </p:pic>
      <p:sp>
        <p:nvSpPr>
          <p:cNvPr id="3" name="Title 2"/>
          <p:cNvSpPr>
            <a:spLocks noGrp="1"/>
          </p:cNvSpPr>
          <p:nvPr>
            <p:ph type="title"/>
          </p:nvPr>
        </p:nvSpPr>
        <p:spPr/>
        <p:txBody>
          <a:bodyPr/>
          <a:lstStyle/>
          <a:p>
            <a:r>
              <a:rPr lang="de-DE" dirty="0" smtClean="0"/>
              <a:t>Blowup with Transverse </a:t>
            </a:r>
            <a:r>
              <a:rPr lang="de-DE" dirty="0" smtClean="0"/>
              <a:t>Damper </a:t>
            </a:r>
            <a:br>
              <a:rPr lang="de-DE" dirty="0" smtClean="0"/>
            </a:br>
            <a:r>
              <a:rPr lang="de-DE" sz="2400" dirty="0" smtClean="0"/>
              <a:t>(W. Hoefle, D. Valuch et al)</a:t>
            </a:r>
            <a:endParaRPr lang="de-DE" sz="2400" dirty="0"/>
          </a:p>
        </p:txBody>
      </p:sp>
    </p:spTree>
    <p:extLst>
      <p:ext uri="{BB962C8B-B14F-4D97-AF65-F5344CB8AC3E}">
        <p14:creationId xmlns:p14="http://schemas.microsoft.com/office/powerpoint/2010/main" val="4029162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Loss Map with Transverse Damper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070" y="990600"/>
            <a:ext cx="65817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180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measurements </a:t>
            </a:r>
            <a:r>
              <a:rPr lang="en-US" sz="2400" dirty="0"/>
              <a:t>at 3.5 </a:t>
            </a:r>
            <a:r>
              <a:rPr lang="en-US" sz="2400" dirty="0" err="1"/>
              <a:t>TeV</a:t>
            </a:r>
            <a:r>
              <a:rPr lang="en-US" sz="2400" dirty="0"/>
              <a:t> (squeezed beams to </a:t>
            </a:r>
            <a:r>
              <a:rPr lang="en-US" sz="2400" dirty="0" smtClean="0"/>
              <a:t>1.5m)</a:t>
            </a:r>
            <a:endParaRPr lang="en-US" sz="2400" dirty="0"/>
          </a:p>
          <a:p>
            <a:r>
              <a:rPr lang="en-US" sz="2400" dirty="0" smtClean="0"/>
              <a:t>started </a:t>
            </a:r>
            <a:r>
              <a:rPr lang="en-US" sz="2400" dirty="0"/>
              <a:t>after about 1h due to a problem with a collimator in IP7 for B1. This time was given to the previous </a:t>
            </a:r>
            <a:r>
              <a:rPr lang="en-US" sz="2400" dirty="0" err="1"/>
              <a:t>MDers</a:t>
            </a:r>
            <a:r>
              <a:rPr lang="en-US" sz="2400" dirty="0"/>
              <a:t>, who were working on the other beam. </a:t>
            </a:r>
            <a:endParaRPr lang="en-US" sz="2400" dirty="0" smtClean="0"/>
          </a:p>
          <a:p>
            <a:r>
              <a:rPr lang="en-US" sz="2400" dirty="0" smtClean="0"/>
              <a:t>Real </a:t>
            </a:r>
            <a:r>
              <a:rPr lang="en-US" sz="2400" dirty="0"/>
              <a:t>measurements at top energy, with squeezed and separated beams, could start at about </a:t>
            </a:r>
            <a:r>
              <a:rPr lang="en-US" sz="2400" dirty="0" smtClean="0"/>
              <a:t>9h30.</a:t>
            </a:r>
          </a:p>
          <a:p>
            <a:r>
              <a:rPr lang="en-US" sz="2400" dirty="0" smtClean="0"/>
              <a:t>The </a:t>
            </a:r>
            <a:r>
              <a:rPr lang="en-US" sz="2400" dirty="0"/>
              <a:t>measurements were aimed at measuring with the beam, the retraction between TCTs and triplets in IP1 and IP5, both in crossing and separation planes. We increased appropriate crossing bumps in both planes of each IP to explore the aperture in the expected limiting locations. We started from nominal separation (+/-0.7mm) and crossing (+/-120urad</a:t>
            </a:r>
            <a:r>
              <a:rPr lang="en-US" sz="2400" dirty="0" smtClean="0"/>
              <a:t>).</a:t>
            </a:r>
            <a:endParaRPr lang="en-US" sz="2400" dirty="0"/>
          </a:p>
        </p:txBody>
      </p:sp>
      <p:sp>
        <p:nvSpPr>
          <p:cNvPr id="3" name="Title 2"/>
          <p:cNvSpPr>
            <a:spLocks noGrp="1"/>
          </p:cNvSpPr>
          <p:nvPr>
            <p:ph type="title"/>
          </p:nvPr>
        </p:nvSpPr>
        <p:spPr/>
        <p:txBody>
          <a:bodyPr/>
          <a:lstStyle/>
          <a:p>
            <a:r>
              <a:rPr lang="en-US" dirty="0" smtClean="0"/>
              <a:t>MD IR Aperture </a:t>
            </a:r>
            <a:r>
              <a:rPr lang="en-US" sz="2400" dirty="0" smtClean="0"/>
              <a:t>(S</a:t>
            </a:r>
            <a:r>
              <a:rPr lang="en-US" sz="2400" dirty="0"/>
              <a:t>. </a:t>
            </a:r>
            <a:r>
              <a:rPr lang="en-US" sz="2400" dirty="0" err="1"/>
              <a:t>Redaelli</a:t>
            </a:r>
            <a:r>
              <a:rPr lang="en-US" sz="2400" dirty="0"/>
              <a:t> et al)</a:t>
            </a:r>
          </a:p>
        </p:txBody>
      </p:sp>
    </p:spTree>
    <p:extLst>
      <p:ext uri="{BB962C8B-B14F-4D97-AF65-F5344CB8AC3E}">
        <p14:creationId xmlns:p14="http://schemas.microsoft.com/office/powerpoint/2010/main" val="8413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a:t>
            </a:r>
            <a:r>
              <a:rPr lang="en-US" sz="2400" dirty="0"/>
              <a:t>aperture was approached with </a:t>
            </a:r>
            <a:r>
              <a:rPr lang="en-US" sz="2400" dirty="0" smtClean="0"/>
              <a:t>bumps</a:t>
            </a:r>
            <a:r>
              <a:rPr lang="en-US" sz="2400" dirty="0"/>
              <a:t>, keeping the TCT at settings that exposed the triplet by 0.5 </a:t>
            </a:r>
            <a:r>
              <a:rPr lang="en-US" sz="2400" dirty="0" err="1"/>
              <a:t>sigmas</a:t>
            </a:r>
            <a:r>
              <a:rPr lang="en-US" sz="2400" dirty="0"/>
              <a:t> at most. The first scan took about 2 hours. Then we got more confident on the procedure and could finish measurements in the separation and crossing planes of both IP1 and </a:t>
            </a:r>
            <a:r>
              <a:rPr lang="en-US" sz="2400" dirty="0" smtClean="0"/>
              <a:t>IP5.</a:t>
            </a:r>
          </a:p>
          <a:p>
            <a:r>
              <a:rPr lang="en-US" sz="2400" dirty="0" smtClean="0"/>
              <a:t>We </a:t>
            </a:r>
            <a:r>
              <a:rPr lang="en-US" sz="2400" dirty="0"/>
              <a:t>found </a:t>
            </a:r>
            <a:r>
              <a:rPr lang="en-US" sz="2400" dirty="0" smtClean="0"/>
              <a:t>a good </a:t>
            </a:r>
            <a:r>
              <a:rPr lang="en-US" sz="2400" dirty="0"/>
              <a:t>aperture in both planes and IPs. So good that we want to take more time to see if we overlooked something. H</a:t>
            </a:r>
            <a:r>
              <a:rPr lang="en-US" sz="2400" dirty="0" smtClean="0"/>
              <a:t>ad </a:t>
            </a:r>
            <a:r>
              <a:rPr lang="en-US" sz="2400" dirty="0"/>
              <a:t>to open the TCT aperture to the following values before seeing primary losses at the triplet: </a:t>
            </a:r>
            <a:br>
              <a:rPr lang="en-US" sz="2400" dirty="0"/>
            </a:br>
            <a:r>
              <a:rPr lang="en-US" sz="2400" b="1" dirty="0">
                <a:solidFill>
                  <a:srgbClr val="FF0000"/>
                </a:solidFill>
              </a:rPr>
              <a:t>IR1 - V -&gt; 18.3 - 18.8 </a:t>
            </a:r>
            <a:r>
              <a:rPr lang="en-US" sz="2400" b="1" dirty="0" err="1">
                <a:solidFill>
                  <a:srgbClr val="FF0000"/>
                </a:solidFill>
              </a:rPr>
              <a:t>sigmas</a:t>
            </a:r>
            <a:r>
              <a:rPr lang="en-US" sz="2400" b="1" dirty="0">
                <a:solidFill>
                  <a:srgbClr val="FF0000"/>
                </a:solidFill>
              </a:rPr>
              <a:t/>
            </a:r>
            <a:br>
              <a:rPr lang="en-US" sz="2400" b="1" dirty="0">
                <a:solidFill>
                  <a:srgbClr val="FF0000"/>
                </a:solidFill>
              </a:rPr>
            </a:br>
            <a:r>
              <a:rPr lang="en-US" sz="2400" b="1" dirty="0">
                <a:solidFill>
                  <a:srgbClr val="FF0000"/>
                </a:solidFill>
              </a:rPr>
              <a:t>IR1 - H -&gt; 19.8 - 20.3 </a:t>
            </a:r>
            <a:r>
              <a:rPr lang="en-US" sz="2400" b="1" dirty="0" err="1">
                <a:solidFill>
                  <a:srgbClr val="FF0000"/>
                </a:solidFill>
              </a:rPr>
              <a:t>sigmas</a:t>
            </a:r>
            <a:r>
              <a:rPr lang="en-US" sz="2400" b="1" dirty="0">
                <a:solidFill>
                  <a:srgbClr val="FF0000"/>
                </a:solidFill>
              </a:rPr>
              <a:t/>
            </a:r>
            <a:br>
              <a:rPr lang="en-US" sz="2400" b="1" dirty="0">
                <a:solidFill>
                  <a:srgbClr val="FF0000"/>
                </a:solidFill>
              </a:rPr>
            </a:br>
            <a:r>
              <a:rPr lang="en-US" sz="2400" b="1" dirty="0">
                <a:solidFill>
                  <a:srgbClr val="FF0000"/>
                </a:solidFill>
              </a:rPr>
              <a:t>IR5 - V -&gt; &gt;= 20.3 </a:t>
            </a:r>
            <a:r>
              <a:rPr lang="en-US" sz="2400" b="1" dirty="0" err="1">
                <a:solidFill>
                  <a:srgbClr val="FF0000"/>
                </a:solidFill>
              </a:rPr>
              <a:t>sigmas</a:t>
            </a:r>
            <a:r>
              <a:rPr lang="en-US" sz="2400" b="1" dirty="0">
                <a:solidFill>
                  <a:srgbClr val="FF0000"/>
                </a:solidFill>
              </a:rPr>
              <a:t> (corrector limit reached)</a:t>
            </a:r>
            <a:br>
              <a:rPr lang="en-US" sz="2400" b="1" dirty="0">
                <a:solidFill>
                  <a:srgbClr val="FF0000"/>
                </a:solidFill>
              </a:rPr>
            </a:br>
            <a:r>
              <a:rPr lang="en-US" sz="2400" b="1" dirty="0">
                <a:solidFill>
                  <a:srgbClr val="FF0000"/>
                </a:solidFill>
              </a:rPr>
              <a:t>IR5 - H -&gt; 19.8 - 20.3 </a:t>
            </a:r>
            <a:r>
              <a:rPr lang="en-US" sz="2400" b="1" dirty="0" err="1">
                <a:solidFill>
                  <a:srgbClr val="FF0000"/>
                </a:solidFill>
              </a:rPr>
              <a:t>sigmas</a:t>
            </a:r>
            <a:r>
              <a:rPr lang="en-US" sz="2400" b="1" dirty="0">
                <a:solidFill>
                  <a:srgbClr val="FF0000"/>
                </a:solidFill>
              </a:rPr>
              <a:t/>
            </a:r>
            <a:br>
              <a:rPr lang="en-US" sz="2400" b="1" dirty="0">
                <a:solidFill>
                  <a:srgbClr val="FF0000"/>
                </a:solidFill>
              </a:rPr>
            </a:br>
            <a:endParaRPr lang="en-US" sz="2400" b="1" dirty="0">
              <a:solidFill>
                <a:srgbClr val="FF0000"/>
              </a:solidFill>
            </a:endParaRPr>
          </a:p>
        </p:txBody>
      </p:sp>
      <p:sp>
        <p:nvSpPr>
          <p:cNvPr id="3" name="Title 2"/>
          <p:cNvSpPr>
            <a:spLocks noGrp="1"/>
          </p:cNvSpPr>
          <p:nvPr>
            <p:ph type="title"/>
          </p:nvPr>
        </p:nvSpPr>
        <p:spPr/>
        <p:txBody>
          <a:bodyPr/>
          <a:lstStyle/>
          <a:p>
            <a:r>
              <a:rPr lang="en-US" dirty="0" smtClean="0"/>
              <a:t>MD IR Aperture</a:t>
            </a:r>
            <a:endParaRPr lang="en-US" dirty="0"/>
          </a:p>
        </p:txBody>
      </p:sp>
    </p:spTree>
    <p:extLst>
      <p:ext uri="{BB962C8B-B14F-4D97-AF65-F5344CB8AC3E}">
        <p14:creationId xmlns:p14="http://schemas.microsoft.com/office/powerpoint/2010/main" val="422454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If preliminary estimates </a:t>
            </a:r>
            <a:r>
              <a:rPr lang="en-US" sz="2400" dirty="0"/>
              <a:t>are </a:t>
            </a:r>
            <a:r>
              <a:rPr lang="en-US" sz="2400" dirty="0" smtClean="0"/>
              <a:t>confirmed possibility </a:t>
            </a:r>
            <a:r>
              <a:rPr lang="en-US" sz="2400" dirty="0"/>
              <a:t>to squeeze further than 1 m at 3.5 </a:t>
            </a:r>
            <a:r>
              <a:rPr lang="en-US" sz="2400" dirty="0" err="1"/>
              <a:t>TeV</a:t>
            </a:r>
            <a:r>
              <a:rPr lang="en-US" sz="2400" dirty="0"/>
              <a:t> or to run at 1.0 m without </a:t>
            </a:r>
            <a:r>
              <a:rPr lang="en-US" sz="2400" dirty="0" smtClean="0"/>
              <a:t>going </a:t>
            </a:r>
            <a:r>
              <a:rPr lang="en-US" sz="2400" dirty="0"/>
              <a:t>to tight settings or reducing the crossing. </a:t>
            </a:r>
            <a:endParaRPr lang="en-US" sz="2400" dirty="0" smtClean="0"/>
          </a:p>
          <a:p>
            <a:r>
              <a:rPr lang="en-US" sz="2400" dirty="0" smtClean="0"/>
              <a:t>As </a:t>
            </a:r>
            <a:r>
              <a:rPr lang="en-US" sz="2400" dirty="0"/>
              <a:t>we had 30 min left, we squeeze to 1 m keeping the 120 </a:t>
            </a:r>
            <a:r>
              <a:rPr lang="en-US" sz="2400" dirty="0" err="1"/>
              <a:t>urad</a:t>
            </a:r>
            <a:r>
              <a:rPr lang="en-US" sz="2400" dirty="0"/>
              <a:t> crossing in IP1/5 and keeping the presently operational settings for collimators (relaxed). </a:t>
            </a:r>
            <a:endParaRPr lang="en-US" sz="2400" dirty="0" smtClean="0"/>
          </a:p>
          <a:p>
            <a:pPr lvl="1"/>
            <a:r>
              <a:rPr lang="en-US" sz="2000" dirty="0" smtClean="0"/>
              <a:t>At </a:t>
            </a:r>
            <a:r>
              <a:rPr lang="en-US" sz="2000" dirty="0"/>
              <a:t>beta*=1m, the TCTs in IP1 and IP5 were set to 11.8 </a:t>
            </a:r>
            <a:r>
              <a:rPr lang="en-US" sz="2000" dirty="0" err="1"/>
              <a:t>sigmas</a:t>
            </a:r>
            <a:r>
              <a:rPr lang="en-US" sz="2000" dirty="0"/>
              <a:t> for the new optics, keeping the same </a:t>
            </a:r>
            <a:r>
              <a:rPr lang="en-US" sz="2000" dirty="0" err="1"/>
              <a:t>centre</a:t>
            </a:r>
            <a:r>
              <a:rPr lang="en-US" sz="2000" dirty="0"/>
              <a:t> as at 1.5 m (negligible difference of orbit with respect to 1.5 m). We made loss maps in the vertical planes for both beams to preliminary </a:t>
            </a:r>
            <a:r>
              <a:rPr lang="en-US" sz="2000" dirty="0" smtClean="0"/>
              <a:t>address </a:t>
            </a:r>
            <a:r>
              <a:rPr lang="en-US" sz="2000" dirty="0"/>
              <a:t>the triplet protection with these settings. </a:t>
            </a:r>
            <a:endParaRPr lang="en-US" sz="2000" dirty="0" smtClean="0"/>
          </a:p>
          <a:p>
            <a:pPr lvl="1"/>
            <a:r>
              <a:rPr lang="en-US" sz="2000" dirty="0" smtClean="0"/>
              <a:t>Note </a:t>
            </a:r>
            <a:r>
              <a:rPr lang="en-US" sz="2000" dirty="0"/>
              <a:t>that in parallel, we did measurements of the tune and coupling induced by the non linear errors in the triplet magnets. Tune and coupling shifts were indeed observed. More detailed analysis is required. </a:t>
            </a:r>
            <a:r>
              <a:rPr lang="en-US" sz="2000" dirty="0" smtClean="0"/>
              <a:t> </a:t>
            </a:r>
            <a:endParaRPr lang="en-US" sz="2000" dirty="0"/>
          </a:p>
        </p:txBody>
      </p:sp>
      <p:sp>
        <p:nvSpPr>
          <p:cNvPr id="3" name="Title 2"/>
          <p:cNvSpPr>
            <a:spLocks noGrp="1"/>
          </p:cNvSpPr>
          <p:nvPr>
            <p:ph type="title"/>
          </p:nvPr>
        </p:nvSpPr>
        <p:spPr/>
        <p:txBody>
          <a:bodyPr/>
          <a:lstStyle/>
          <a:p>
            <a:r>
              <a:rPr lang="en-US" dirty="0" smtClean="0"/>
              <a:t>MD IR Aperture</a:t>
            </a:r>
            <a:endParaRPr lang="en-US" dirty="0"/>
          </a:p>
        </p:txBody>
      </p:sp>
    </p:spTree>
    <p:extLst>
      <p:ext uri="{BB962C8B-B14F-4D97-AF65-F5344CB8AC3E}">
        <p14:creationId xmlns:p14="http://schemas.microsoft.com/office/powerpoint/2010/main" val="25392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 16h20.</a:t>
            </a:r>
          </a:p>
          <a:p>
            <a:r>
              <a:rPr lang="en-US" dirty="0" smtClean="0"/>
              <a:t>17h25 - Interruption from thunderstorms:</a:t>
            </a:r>
          </a:p>
          <a:p>
            <a:pPr lvl="1"/>
            <a:r>
              <a:rPr lang="en-US" dirty="0" smtClean="0"/>
              <a:t>7 sectors tripped</a:t>
            </a:r>
          </a:p>
          <a:p>
            <a:pPr lvl="1"/>
            <a:r>
              <a:rPr lang="en-US" dirty="0"/>
              <a:t>ventilation door at UL44 opened =&gt; </a:t>
            </a:r>
            <a:r>
              <a:rPr lang="en-US" dirty="0" smtClean="0"/>
              <a:t>access</a:t>
            </a:r>
          </a:p>
          <a:p>
            <a:pPr lvl="1"/>
            <a:r>
              <a:rPr lang="en-US" dirty="0" smtClean="0"/>
              <a:t>some </a:t>
            </a:r>
            <a:r>
              <a:rPr lang="en-US" dirty="0"/>
              <a:t>mini-quenches seen by the </a:t>
            </a:r>
            <a:r>
              <a:rPr lang="en-US" dirty="0" err="1"/>
              <a:t>cryo</a:t>
            </a:r>
            <a:r>
              <a:rPr lang="en-US" dirty="0"/>
              <a:t> ( on Q9+ Q10.R2, Q9L4, Q9.R4 Q10.L5 Q9+Q10.R5, Q9+Q10.L6, Q9.R6, Q9-Q10.L8) but no loss of </a:t>
            </a:r>
            <a:r>
              <a:rPr lang="en-US" dirty="0" err="1"/>
              <a:t>cryo</a:t>
            </a:r>
            <a:r>
              <a:rPr lang="en-US" dirty="0"/>
              <a:t> </a:t>
            </a:r>
            <a:r>
              <a:rPr lang="en-US" dirty="0" smtClean="0"/>
              <a:t>start</a:t>
            </a:r>
            <a:endParaRPr lang="en-US" dirty="0"/>
          </a:p>
          <a:p>
            <a:pPr lvl="1"/>
            <a:r>
              <a:rPr lang="en-US" dirty="0"/>
              <a:t>19h03: Again ventilation door in UL44 opens by itself... </a:t>
            </a:r>
            <a:r>
              <a:rPr lang="en-US" dirty="0" smtClean="0"/>
              <a:t>interlock </a:t>
            </a:r>
            <a:r>
              <a:rPr lang="en-US" dirty="0"/>
              <a:t>for this door seems to be in the SIS, so we mask until the door is fixed. </a:t>
            </a:r>
          </a:p>
        </p:txBody>
      </p:sp>
      <p:sp>
        <p:nvSpPr>
          <p:cNvPr id="3" name="Title 2"/>
          <p:cNvSpPr>
            <a:spLocks noGrp="1"/>
          </p:cNvSpPr>
          <p:nvPr>
            <p:ph type="title"/>
          </p:nvPr>
        </p:nvSpPr>
        <p:spPr/>
        <p:txBody>
          <a:bodyPr/>
          <a:lstStyle/>
          <a:p>
            <a:r>
              <a:rPr lang="en-US" dirty="0" smtClean="0"/>
              <a:t>25 ns  (part I)</a:t>
            </a:r>
            <a:endParaRPr lang="en-US" dirty="0"/>
          </a:p>
        </p:txBody>
      </p:sp>
    </p:spTree>
    <p:extLst>
      <p:ext uri="{BB962C8B-B14F-4D97-AF65-F5344CB8AC3E}">
        <p14:creationId xmlns:p14="http://schemas.microsoft.com/office/powerpoint/2010/main" val="1271384320"/>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31213</TotalTime>
  <Words>1142</Words>
  <Application>Microsoft Office PowerPoint</Application>
  <PresentationFormat>On-screen Show (4:3)</PresentationFormat>
  <Paragraphs>109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LHCpresentations</vt:lpstr>
      <vt:lpstr>MD Planning Fri – Sat (26. – 27.8.)</vt:lpstr>
      <vt:lpstr>Summary of MD transverse blow-up using transverse damper</vt:lpstr>
      <vt:lpstr>Summary of MD transverse blow-up using transverse damper</vt:lpstr>
      <vt:lpstr>Blowup with Transverse Damper  (W. Hoefle, D. Valuch et al)</vt:lpstr>
      <vt:lpstr>Loss Map with Transverse Damper</vt:lpstr>
      <vt:lpstr>MD IR Aperture (S. Redaelli et al)</vt:lpstr>
      <vt:lpstr>MD IR Aperture</vt:lpstr>
      <vt:lpstr>MD IR Aperture</vt:lpstr>
      <vt:lpstr>25 ns  (part I)</vt:lpstr>
      <vt:lpstr>25 ns (part I)</vt:lpstr>
      <vt:lpstr>MD Planning Fri – Sat (26. – 27.8.)</vt:lpstr>
      <vt:lpstr>MD Planning Sun – Mon (28. – 29.8.)</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Ralph Assmann</dc:creator>
  <cp:lastModifiedBy>rwa</cp:lastModifiedBy>
  <cp:revision>2128</cp:revision>
  <dcterms:created xsi:type="dcterms:W3CDTF">2011-08-22T05:06:51Z</dcterms:created>
  <dcterms:modified xsi:type="dcterms:W3CDTF">2011-08-27T21:28:37Z</dcterms:modified>
</cp:coreProperties>
</file>