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7"/>
  </p:notesMasterIdLst>
  <p:sldIdLst>
    <p:sldId id="944" r:id="rId2"/>
    <p:sldId id="943" r:id="rId3"/>
    <p:sldId id="945" r:id="rId4"/>
    <p:sldId id="946" r:id="rId5"/>
    <p:sldId id="947" r:id="rId6"/>
    <p:sldId id="941" r:id="rId7"/>
    <p:sldId id="936" r:id="rId8"/>
    <p:sldId id="938" r:id="rId9"/>
    <p:sldId id="939" r:id="rId10"/>
    <p:sldId id="937" r:id="rId11"/>
    <p:sldId id="940" r:id="rId12"/>
    <p:sldId id="942" r:id="rId13"/>
    <p:sldId id="948" r:id="rId14"/>
    <p:sldId id="922" r:id="rId15"/>
    <p:sldId id="923" r:id="rId16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60663"/>
    <a:srgbClr val="FF3300"/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70" autoAdjust="0"/>
    <p:restoredTop sz="94706" autoAdjust="0"/>
  </p:normalViewPr>
  <p:slideViewPr>
    <p:cSldViewPr>
      <p:cViewPr>
        <p:scale>
          <a:sx n="100" d="100"/>
          <a:sy n="100" d="100"/>
        </p:scale>
        <p:origin x="-1288" y="-4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576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341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4F03B3A-2E00-4126-B497-7F355257D099}" type="datetime1">
              <a:rPr lang="en-US" smtClean="0"/>
              <a:pPr>
                <a:defRPr/>
              </a:pPr>
              <a:t>8/26/11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924800" cy="792163"/>
          </a:xfrm>
        </p:spPr>
        <p:txBody>
          <a:bodyPr/>
          <a:lstStyle/>
          <a:p>
            <a:r>
              <a:rPr lang="en-US" dirty="0" smtClean="0"/>
              <a:t>MD Report </a:t>
            </a:r>
            <a:r>
              <a:rPr lang="en-US" dirty="0" smtClean="0"/>
              <a:t>Thu - Fri (25. – 26.8.)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7700276"/>
              </p:ext>
            </p:extLst>
          </p:nvPr>
        </p:nvGraphicFramePr>
        <p:xfrm>
          <a:off x="457200" y="1981200"/>
          <a:ext cx="8425170" cy="3234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80"/>
                <a:gridCol w="792110"/>
                <a:gridCol w="6422419"/>
                <a:gridCol w="634561"/>
              </a:tblGrid>
              <a:tr h="4041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Time</a:t>
                      </a:r>
                      <a:endParaRPr lang="en-US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MP</a:t>
                      </a:r>
                      <a:endParaRPr lang="en-US" sz="1600" dirty="0"/>
                    </a:p>
                  </a:txBody>
                  <a:tcPr/>
                </a:tc>
              </a:tr>
              <a:tr h="3049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Thu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03:00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noProof="0" dirty="0" smtClean="0"/>
                        <a:t>Ramp down,</a:t>
                      </a:r>
                      <a:r>
                        <a:rPr lang="en-US" sz="1400" i="1" baseline="0" noProof="0" dirty="0" smtClean="0"/>
                        <a:t> cycle</a:t>
                      </a:r>
                      <a:endParaRPr lang="en-US" sz="1400" i="1" noProof="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/>
                </a:tc>
              </a:tr>
              <a:tr h="528575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05:00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450 </a:t>
                      </a:r>
                      <a:r>
                        <a:rPr lang="en-US" sz="1600" dirty="0" err="1" smtClean="0"/>
                        <a:t>GeV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smtClean="0">
                          <a:sym typeface="Wingdings"/>
                        </a:rPr>
                        <a:t> 3.5 </a:t>
                      </a:r>
                      <a:r>
                        <a:rPr lang="en-US" sz="1600" dirty="0" err="1" smtClean="0">
                          <a:sym typeface="Wingdings"/>
                        </a:rPr>
                        <a:t>TeV</a:t>
                      </a:r>
                      <a:r>
                        <a:rPr lang="en-US" sz="1600" dirty="0" smtClean="0">
                          <a:sym typeface="Wingdings"/>
                        </a:rPr>
                        <a:t>: </a:t>
                      </a:r>
                      <a:r>
                        <a:rPr lang="en-US" sz="2000" b="1" u="sng" dirty="0" smtClean="0">
                          <a:solidFill>
                            <a:srgbClr val="0000FF"/>
                          </a:solidFill>
                          <a:sym typeface="Wingdings"/>
                        </a:rPr>
                        <a:t>Beam Instrumentation</a:t>
                      </a:r>
                      <a:endParaRPr lang="en-US" sz="160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u="none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</a:tr>
              <a:tr h="304900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13:00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/>
                        <a:t>Ramp down, cycle.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</a:tr>
              <a:tr h="563930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400" i="0" dirty="0" smtClean="0"/>
                        <a:t>15:00</a:t>
                      </a:r>
                      <a:endParaRPr lang="en-GB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450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GeV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3.5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TeV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 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LR beam-beam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kumimoji="0" lang="en-US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batches, effect of number of LR interactions, effect of </a:t>
                      </a:r>
                      <a:r>
                        <a:rPr kumimoji="0" lang="en-US" sz="16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emittance</a:t>
                      </a:r>
                      <a:endParaRPr kumimoji="0" lang="en-US" sz="1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u="none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</a:tr>
              <a:tr h="563930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23:00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/>
                        <a:t>Ramp down, cycle.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dirty="0" smtClean="0"/>
                    </a:p>
                  </a:txBody>
                  <a:tcPr marL="12700" marR="12700" marT="12700" marB="0" anchor="ctr"/>
                </a:tc>
              </a:tr>
              <a:tr h="5639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Fri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400" i="0" dirty="0" smtClean="0"/>
                        <a:t>01:00</a:t>
                      </a:r>
                      <a:endParaRPr lang="en-GB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/>
                        <a:t>450 </a:t>
                      </a:r>
                      <a:r>
                        <a:rPr lang="en-US" sz="1600" noProof="0" dirty="0" err="1" smtClean="0"/>
                        <a:t>GeV</a:t>
                      </a:r>
                      <a:r>
                        <a:rPr lang="en-US" sz="1600" noProof="0" dirty="0" smtClean="0"/>
                        <a:t>:  </a:t>
                      </a:r>
                      <a:r>
                        <a:rPr lang="en-US" sz="2000" b="1" u="sng" noProof="0" dirty="0" smtClean="0">
                          <a:solidFill>
                            <a:srgbClr val="0000FF"/>
                          </a:solidFill>
                        </a:rPr>
                        <a:t>Transverse damper</a:t>
                      </a:r>
                      <a:r>
                        <a:rPr lang="en-US" sz="2000" noProof="0" dirty="0" smtClean="0"/>
                        <a:t> </a:t>
                      </a:r>
                      <a:r>
                        <a:rPr lang="en-US" sz="2000" b="0" noProof="0" dirty="0" smtClean="0"/>
                        <a:t> </a:t>
                      </a:r>
                      <a:r>
                        <a:rPr lang="en-US" sz="1600" b="0" i="0" u="none" dirty="0" smtClean="0">
                          <a:solidFill>
                            <a:srgbClr val="000000"/>
                          </a:solidFill>
                        </a:rPr>
                        <a:t>– </a:t>
                      </a:r>
                      <a:r>
                        <a:rPr lang="en-US" sz="1600" i="1" noProof="0" dirty="0" smtClean="0"/>
                        <a:t>beam blowup at injection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/>
                        <a:t>B/C</a:t>
                      </a:r>
                      <a:endParaRPr lang="en-US" sz="1600" b="1" dirty="0" smtClean="0"/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902450" y="6632575"/>
            <a:ext cx="2133600" cy="252413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632575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Planning 2011/12, MD#3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rgbClr val="00007D"/>
                </a:solidFill>
              </a:rPr>
              <a:t>16/08/2011</a:t>
            </a:r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529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64635" t="10144" r="20294" b="48070"/>
          <a:stretch/>
        </p:blipFill>
        <p:spPr>
          <a:xfrm>
            <a:off x="762000" y="608920"/>
            <a:ext cx="3276600" cy="617288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LR-BB: </a:t>
            </a:r>
            <a:r>
              <a:rPr lang="de-DE" dirty="0" err="1" smtClean="0"/>
              <a:t>Losses</a:t>
            </a:r>
            <a:r>
              <a:rPr lang="de-DE" dirty="0" smtClean="0"/>
              <a:t> per </a:t>
            </a:r>
            <a:r>
              <a:rPr lang="de-DE" dirty="0" err="1" smtClean="0"/>
              <a:t>Bunch</a:t>
            </a:r>
            <a:endParaRPr lang="de-DE" dirty="0"/>
          </a:p>
        </p:txBody>
      </p:sp>
      <p:sp>
        <p:nvSpPr>
          <p:cNvPr id="12" name="TextBox 11"/>
          <p:cNvSpPr txBox="1"/>
          <p:nvPr/>
        </p:nvSpPr>
        <p:spPr>
          <a:xfrm>
            <a:off x="7239000" y="4419600"/>
            <a:ext cx="12239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HD 1-2-5</a:t>
            </a:r>
          </a:p>
          <a:p>
            <a:r>
              <a:rPr lang="de-DE" dirty="0" smtClean="0"/>
              <a:t>Strong LR</a:t>
            </a:r>
            <a:endParaRPr lang="de-DE" dirty="0"/>
          </a:p>
        </p:txBody>
      </p:sp>
      <p:sp>
        <p:nvSpPr>
          <p:cNvPr id="13" name="TextBox 12"/>
          <p:cNvSpPr txBox="1"/>
          <p:nvPr/>
        </p:nvSpPr>
        <p:spPr>
          <a:xfrm>
            <a:off x="7239000" y="5525869"/>
            <a:ext cx="971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HD 8</a:t>
            </a:r>
          </a:p>
          <a:p>
            <a:r>
              <a:rPr lang="de-DE" dirty="0" err="1" smtClean="0"/>
              <a:t>Tiny</a:t>
            </a:r>
            <a:r>
              <a:rPr lang="de-DE" dirty="0" smtClean="0"/>
              <a:t> LR</a:t>
            </a:r>
            <a:endParaRPr lang="de-DE" dirty="0"/>
          </a:p>
        </p:txBody>
      </p:sp>
      <p:sp>
        <p:nvSpPr>
          <p:cNvPr id="14" name="TextBox 13"/>
          <p:cNvSpPr txBox="1"/>
          <p:nvPr/>
        </p:nvSpPr>
        <p:spPr>
          <a:xfrm>
            <a:off x="1981200" y="990600"/>
            <a:ext cx="222022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dirty="0"/>
              <a:t>3</a:t>
            </a:r>
            <a:r>
              <a:rPr lang="de-DE" sz="2400" dirty="0" smtClean="0"/>
              <a:t>0% (36 </a:t>
            </a:r>
            <a:r>
              <a:rPr lang="de-DE" sz="2400" dirty="0" err="1" smtClean="0">
                <a:latin typeface="Symbol" charset="2"/>
                <a:cs typeface="Symbol" charset="2"/>
              </a:rPr>
              <a:t>m</a:t>
            </a:r>
            <a:r>
              <a:rPr lang="de-DE" sz="2400" dirty="0" err="1" smtClean="0"/>
              <a:t>rad</a:t>
            </a:r>
            <a:r>
              <a:rPr lang="de-DE" sz="2400" dirty="0" smtClean="0"/>
              <a:t>)</a:t>
            </a:r>
            <a:endParaRPr lang="de-DE" sz="2400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905000" y="838200"/>
            <a:ext cx="0" cy="5029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324100" y="2362200"/>
            <a:ext cx="0" cy="3505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62000" y="5334000"/>
            <a:ext cx="8305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438400" y="4724400"/>
            <a:ext cx="43434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IR2 </a:t>
            </a:r>
            <a:r>
              <a:rPr lang="de-DE" sz="2400" dirty="0" err="1" smtClean="0"/>
              <a:t>separated</a:t>
            </a:r>
            <a:r>
              <a:rPr lang="de-DE" sz="2400" dirty="0" smtClean="0"/>
              <a:t> </a:t>
            </a:r>
            <a:r>
              <a:rPr lang="de-DE" sz="2400" dirty="0" smtClean="0">
                <a:sym typeface="Wingdings"/>
              </a:rPr>
              <a:t> </a:t>
            </a:r>
            <a:r>
              <a:rPr lang="de-DE" sz="2400" dirty="0" err="1" smtClean="0">
                <a:sym typeface="Wingdings"/>
              </a:rPr>
              <a:t>one</a:t>
            </a:r>
            <a:r>
              <a:rPr lang="de-DE" sz="2400" dirty="0" smtClean="0">
                <a:sym typeface="Wingdings"/>
              </a:rPr>
              <a:t> HD </a:t>
            </a:r>
            <a:r>
              <a:rPr lang="de-DE" sz="2400" dirty="0" err="1" smtClean="0">
                <a:sym typeface="Wingdings"/>
              </a:rPr>
              <a:t>less</a:t>
            </a:r>
            <a:endParaRPr lang="de-DE" sz="2400" dirty="0" smtClean="0">
              <a:sym typeface="Wingdings"/>
            </a:endParaRPr>
          </a:p>
          <a:p>
            <a:r>
              <a:rPr lang="de-DE" dirty="0" err="1" smtClean="0">
                <a:sym typeface="Wingdings"/>
              </a:rPr>
              <a:t>Better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for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bunches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with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lower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than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maximum</a:t>
            </a:r>
            <a:r>
              <a:rPr lang="de-DE" dirty="0" smtClean="0">
                <a:sym typeface="Wingdings"/>
              </a:rPr>
              <a:t> LR interactions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2973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be</a:t>
            </a:r>
            <a:r>
              <a:rPr lang="de-DE" sz="2800" dirty="0" smtClean="0"/>
              <a:t> </a:t>
            </a:r>
            <a:r>
              <a:rPr lang="de-DE" sz="2800" dirty="0" err="1" smtClean="0"/>
              <a:t>analyzed</a:t>
            </a:r>
            <a:r>
              <a:rPr lang="de-DE" sz="2800" dirty="0" smtClean="0"/>
              <a:t> in </a:t>
            </a:r>
            <a:r>
              <a:rPr lang="de-DE" sz="2800" dirty="0" err="1" smtClean="0"/>
              <a:t>detail</a:t>
            </a:r>
            <a:r>
              <a:rPr lang="de-DE" sz="2800" dirty="0" smtClean="0"/>
              <a:t>...</a:t>
            </a:r>
          </a:p>
          <a:p>
            <a:r>
              <a:rPr lang="de-DE" sz="2800" dirty="0" err="1" smtClean="0"/>
              <a:t>Possible</a:t>
            </a:r>
            <a:r>
              <a:rPr lang="de-DE" sz="2800" dirty="0" smtClean="0"/>
              <a:t> </a:t>
            </a:r>
            <a:r>
              <a:rPr lang="de-DE" sz="2800" dirty="0" err="1" smtClean="0"/>
              <a:t>mechanism</a:t>
            </a:r>
            <a:r>
              <a:rPr lang="de-DE" sz="2800" dirty="0" smtClean="0"/>
              <a:t> (Werner Herr):</a:t>
            </a:r>
          </a:p>
          <a:p>
            <a:pPr lvl="1"/>
            <a:r>
              <a:rPr lang="de-DE" sz="2400" dirty="0" err="1" smtClean="0"/>
              <a:t>Lower</a:t>
            </a:r>
            <a:r>
              <a:rPr lang="de-DE" sz="2400" dirty="0" smtClean="0"/>
              <a:t> beam-beam </a:t>
            </a:r>
            <a:r>
              <a:rPr lang="de-DE" sz="2400" dirty="0" err="1" smtClean="0"/>
              <a:t>separation</a:t>
            </a:r>
            <a:r>
              <a:rPr lang="de-DE" sz="2400" dirty="0" smtClean="0"/>
              <a:t> </a:t>
            </a:r>
            <a:r>
              <a:rPr lang="de-DE" sz="2400" dirty="0" err="1" smtClean="0"/>
              <a:t>creates</a:t>
            </a:r>
            <a:r>
              <a:rPr lang="de-DE" sz="2400" dirty="0" smtClean="0"/>
              <a:t> </a:t>
            </a:r>
            <a:r>
              <a:rPr lang="de-DE" sz="2400" dirty="0" err="1" smtClean="0"/>
              <a:t>lower</a:t>
            </a:r>
            <a:r>
              <a:rPr lang="de-DE" sz="2400" dirty="0" smtClean="0"/>
              <a:t> </a:t>
            </a:r>
            <a:r>
              <a:rPr lang="de-DE" sz="2400" dirty="0" err="1" smtClean="0"/>
              <a:t>dynamic</a:t>
            </a:r>
            <a:r>
              <a:rPr lang="de-DE" sz="2400" dirty="0" smtClean="0"/>
              <a:t> </a:t>
            </a:r>
            <a:r>
              <a:rPr lang="de-DE" sz="2400" dirty="0" err="1" smtClean="0"/>
              <a:t>aperture</a:t>
            </a:r>
            <a:r>
              <a:rPr lang="de-DE" sz="2400" dirty="0" smtClean="0"/>
              <a:t>.</a:t>
            </a:r>
          </a:p>
          <a:p>
            <a:pPr lvl="1"/>
            <a:r>
              <a:rPr lang="de-DE" sz="2400" dirty="0" smtClean="0"/>
              <a:t>Beam </a:t>
            </a:r>
            <a:r>
              <a:rPr lang="de-DE" sz="2400" dirty="0" err="1" smtClean="0"/>
              <a:t>tails</a:t>
            </a:r>
            <a:r>
              <a:rPr lang="de-DE" sz="2400" dirty="0" smtClean="0"/>
              <a:t> </a:t>
            </a:r>
            <a:r>
              <a:rPr lang="de-DE" sz="2400" dirty="0" err="1" smtClean="0"/>
              <a:t>then</a:t>
            </a:r>
            <a:r>
              <a:rPr lang="de-DE" sz="2400" dirty="0" smtClean="0"/>
              <a:t> </a:t>
            </a:r>
            <a:r>
              <a:rPr lang="de-DE" sz="2400" dirty="0" err="1" smtClean="0"/>
              <a:t>cut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</a:t>
            </a:r>
            <a:r>
              <a:rPr lang="de-DE" sz="2400" dirty="0" err="1" smtClean="0"/>
              <a:t>dyamic</a:t>
            </a:r>
            <a:r>
              <a:rPr lang="de-DE" sz="2400" dirty="0" smtClean="0"/>
              <a:t> </a:t>
            </a:r>
            <a:r>
              <a:rPr lang="de-DE" sz="2400" dirty="0" err="1" smtClean="0"/>
              <a:t>aperture</a:t>
            </a:r>
            <a:r>
              <a:rPr lang="de-DE" sz="2400" dirty="0" smtClean="0"/>
              <a:t>.</a:t>
            </a:r>
          </a:p>
          <a:p>
            <a:pPr lvl="1"/>
            <a:r>
              <a:rPr lang="de-DE" sz="2400" dirty="0" err="1" smtClean="0"/>
              <a:t>Losses</a:t>
            </a:r>
            <a:r>
              <a:rPr lang="de-DE" sz="2400" dirty="0" smtClean="0"/>
              <a:t> </a:t>
            </a:r>
            <a:r>
              <a:rPr lang="de-DE" sz="2400" dirty="0" err="1" smtClean="0"/>
              <a:t>constrained</a:t>
            </a:r>
            <a:r>
              <a:rPr lang="de-DE" sz="2400" dirty="0" smtClean="0"/>
              <a:t> </a:t>
            </a:r>
            <a:r>
              <a:rPr lang="de-DE" sz="2400" dirty="0" err="1" smtClean="0"/>
              <a:t>if</a:t>
            </a:r>
            <a:r>
              <a:rPr lang="de-DE" sz="2400" dirty="0" smtClean="0"/>
              <a:t> </a:t>
            </a:r>
            <a:r>
              <a:rPr lang="de-DE" sz="2400" dirty="0" err="1" smtClean="0"/>
              <a:t>tails</a:t>
            </a:r>
            <a:r>
              <a:rPr lang="de-DE" sz="2400" dirty="0" smtClean="0"/>
              <a:t> </a:t>
            </a:r>
            <a:r>
              <a:rPr lang="de-DE" sz="2400" dirty="0" err="1" smtClean="0"/>
              <a:t>are</a:t>
            </a:r>
            <a:r>
              <a:rPr lang="de-DE" sz="2400" dirty="0" smtClean="0"/>
              <a:t> not </a:t>
            </a:r>
            <a:r>
              <a:rPr lang="de-DE" sz="2400" dirty="0" err="1" smtClean="0"/>
              <a:t>repopulated</a:t>
            </a:r>
            <a:r>
              <a:rPr lang="de-DE" sz="2400" dirty="0" smtClean="0"/>
              <a:t>.</a:t>
            </a:r>
          </a:p>
          <a:p>
            <a:pPr lvl="1"/>
            <a:r>
              <a:rPr lang="de-DE" sz="2400" dirty="0" smtClean="0"/>
              <a:t>Head-on </a:t>
            </a:r>
            <a:r>
              <a:rPr lang="de-DE" sz="2400" dirty="0" err="1" smtClean="0"/>
              <a:t>collisions</a:t>
            </a:r>
            <a:r>
              <a:rPr lang="de-DE" sz="2400" dirty="0" smtClean="0"/>
              <a:t> </a:t>
            </a:r>
            <a:r>
              <a:rPr lang="de-DE" sz="2400" dirty="0" err="1" smtClean="0"/>
              <a:t>might</a:t>
            </a:r>
            <a:r>
              <a:rPr lang="de-DE" sz="2400" dirty="0" smtClean="0"/>
              <a:t> </a:t>
            </a:r>
            <a:r>
              <a:rPr lang="de-DE" sz="2400" dirty="0" err="1" smtClean="0"/>
              <a:t>provide</a:t>
            </a:r>
            <a:r>
              <a:rPr lang="de-DE" sz="2400" dirty="0" smtClean="0"/>
              <a:t> a </a:t>
            </a:r>
            <a:r>
              <a:rPr lang="de-DE" sz="2400" dirty="0" err="1" smtClean="0"/>
              <a:t>mechanism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feed</a:t>
            </a:r>
            <a:r>
              <a:rPr lang="de-DE" sz="2400" dirty="0" smtClean="0"/>
              <a:t> beam </a:t>
            </a:r>
            <a:r>
              <a:rPr lang="de-DE" sz="2400" dirty="0" err="1" smtClean="0"/>
              <a:t>into</a:t>
            </a:r>
            <a:r>
              <a:rPr lang="de-DE" sz="2400" dirty="0" smtClean="0"/>
              <a:t> </a:t>
            </a:r>
            <a:r>
              <a:rPr lang="de-DE" sz="2400" dirty="0" err="1" smtClean="0"/>
              <a:t>region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reduced</a:t>
            </a:r>
            <a:r>
              <a:rPr lang="de-DE" sz="2400" dirty="0" smtClean="0"/>
              <a:t> </a:t>
            </a:r>
            <a:r>
              <a:rPr lang="de-DE" sz="2400" dirty="0" err="1" smtClean="0"/>
              <a:t>dynamic</a:t>
            </a:r>
            <a:r>
              <a:rPr lang="de-DE" sz="2400" dirty="0" smtClean="0"/>
              <a:t> </a:t>
            </a:r>
            <a:r>
              <a:rPr lang="de-DE" sz="2400" dirty="0" err="1" smtClean="0"/>
              <a:t>aperture</a:t>
            </a:r>
            <a:r>
              <a:rPr lang="de-DE" sz="2400" dirty="0" smtClean="0"/>
              <a:t>.</a:t>
            </a:r>
          </a:p>
          <a:p>
            <a:r>
              <a:rPr lang="de-DE" sz="2800" dirty="0" err="1" smtClean="0"/>
              <a:t>At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moment</a:t>
            </a:r>
            <a:r>
              <a:rPr lang="de-DE" sz="2800" dirty="0" smtClean="0"/>
              <a:t> just a </a:t>
            </a:r>
            <a:r>
              <a:rPr lang="de-DE" sz="2800" dirty="0" err="1" smtClean="0"/>
              <a:t>speculation</a:t>
            </a:r>
            <a:r>
              <a:rPr lang="de-DE" sz="2800" dirty="0" smtClean="0"/>
              <a:t>...</a:t>
            </a:r>
          </a:p>
          <a:p>
            <a:r>
              <a:rPr lang="de-DE" sz="2800" dirty="0" err="1" smtClean="0"/>
              <a:t>If</a:t>
            </a:r>
            <a:r>
              <a:rPr lang="de-DE" sz="2800" dirty="0" smtClean="0"/>
              <a:t> </a:t>
            </a:r>
            <a:r>
              <a:rPr lang="de-DE" sz="2800" dirty="0" err="1" smtClean="0"/>
              <a:t>true</a:t>
            </a:r>
            <a:r>
              <a:rPr lang="de-DE" sz="2800" dirty="0" smtClean="0"/>
              <a:t>, </a:t>
            </a:r>
            <a:r>
              <a:rPr lang="de-DE" sz="2800" dirty="0" err="1" smtClean="0"/>
              <a:t>can</a:t>
            </a:r>
            <a:r>
              <a:rPr lang="de-DE" sz="2800" dirty="0" smtClean="0"/>
              <a:t> </a:t>
            </a:r>
            <a:r>
              <a:rPr lang="de-DE" sz="2800" dirty="0" err="1" smtClean="0"/>
              <a:t>be</a:t>
            </a:r>
            <a:r>
              <a:rPr lang="de-DE" sz="2800" dirty="0"/>
              <a:t> </a:t>
            </a:r>
            <a:r>
              <a:rPr lang="de-DE" sz="2800" dirty="0" err="1" smtClean="0"/>
              <a:t>reduced</a:t>
            </a:r>
            <a:r>
              <a:rPr lang="de-DE" sz="2800" dirty="0" smtClean="0"/>
              <a:t> </a:t>
            </a:r>
            <a:r>
              <a:rPr lang="de-DE" sz="2800" dirty="0" err="1" smtClean="0"/>
              <a:t>by</a:t>
            </a:r>
            <a:r>
              <a:rPr lang="de-DE" sz="2800" dirty="0" smtClean="0"/>
              <a:t> tune WP </a:t>
            </a:r>
            <a:r>
              <a:rPr lang="de-DE" sz="2800" dirty="0" err="1" smtClean="0"/>
              <a:t>optimization</a:t>
            </a:r>
            <a:r>
              <a:rPr lang="de-DE" sz="2800" dirty="0" smtClean="0"/>
              <a:t>.</a:t>
            </a:r>
            <a:endParaRPr lang="de-DE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52400"/>
            <a:ext cx="8077200" cy="792163"/>
          </a:xfrm>
        </p:spPr>
        <p:txBody>
          <a:bodyPr/>
          <a:lstStyle/>
          <a:p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Could</a:t>
            </a:r>
            <a:r>
              <a:rPr lang="de-DE" dirty="0" smtClean="0"/>
              <a:t> Head-On Drive LR BB </a:t>
            </a:r>
            <a:r>
              <a:rPr lang="de-DE" dirty="0" err="1" smtClean="0"/>
              <a:t>Losses</a:t>
            </a:r>
            <a:r>
              <a:rPr lang="de-DE" dirty="0" smtClean="0"/>
              <a:t>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5990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dirty="0" err="1" smtClean="0"/>
              <a:t>Based</a:t>
            </a:r>
            <a:r>
              <a:rPr lang="de-DE" sz="2800" dirty="0" smtClean="0"/>
              <a:t> on </a:t>
            </a:r>
            <a:r>
              <a:rPr lang="de-DE" sz="2800" dirty="0" err="1" smtClean="0"/>
              <a:t>results</a:t>
            </a:r>
            <a:r>
              <a:rPr lang="de-DE" sz="2800" dirty="0" smtClean="0"/>
              <a:t>, </a:t>
            </a:r>
            <a:r>
              <a:rPr lang="de-DE" sz="2800" dirty="0" err="1" smtClean="0"/>
              <a:t>expect</a:t>
            </a:r>
            <a:r>
              <a:rPr lang="de-DE" sz="2800" dirty="0" smtClean="0"/>
              <a:t> 8</a:t>
            </a:r>
            <a:r>
              <a:rPr lang="de-DE" sz="2800" dirty="0" smtClean="0">
                <a:latin typeface="Symbol" charset="2"/>
                <a:cs typeface="Symbol" charset="2"/>
              </a:rPr>
              <a:t>s</a:t>
            </a:r>
            <a:r>
              <a:rPr lang="de-DE" sz="2800" dirty="0" smtClean="0"/>
              <a:t> BB </a:t>
            </a:r>
            <a:r>
              <a:rPr lang="de-DE" sz="2800" dirty="0" err="1" smtClean="0"/>
              <a:t>separation</a:t>
            </a:r>
            <a:r>
              <a:rPr lang="de-DE" sz="2800" dirty="0" smtClean="0"/>
              <a:t> </a:t>
            </a:r>
            <a:r>
              <a:rPr lang="de-DE" sz="2800" dirty="0" err="1" smtClean="0"/>
              <a:t>with</a:t>
            </a:r>
            <a:r>
              <a:rPr lang="de-DE" sz="2800" dirty="0" smtClean="0"/>
              <a:t> 50ns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work</a:t>
            </a:r>
            <a:r>
              <a:rPr lang="de-DE" sz="2800" dirty="0" smtClean="0"/>
              <a:t> (</a:t>
            </a:r>
            <a:r>
              <a:rPr lang="de-DE" sz="2800" dirty="0" err="1" smtClean="0"/>
              <a:t>setup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1m </a:t>
            </a:r>
            <a:r>
              <a:rPr lang="de-DE" sz="2800" dirty="0" smtClean="0">
                <a:latin typeface="Symbol" charset="2"/>
                <a:cs typeface="Symbol" charset="2"/>
              </a:rPr>
              <a:t>b</a:t>
            </a:r>
            <a:r>
              <a:rPr lang="de-DE" sz="2800" dirty="0" smtClean="0"/>
              <a:t>*):</a:t>
            </a:r>
          </a:p>
          <a:p>
            <a:pPr lvl="1"/>
            <a:r>
              <a:rPr lang="de-DE" sz="2400" dirty="0" smtClean="0"/>
              <a:t>Keep </a:t>
            </a:r>
            <a:r>
              <a:rPr lang="de-DE" sz="2400" dirty="0" err="1" smtClean="0"/>
              <a:t>emittance</a:t>
            </a:r>
            <a:r>
              <a:rPr lang="de-DE" sz="2400" dirty="0" smtClean="0"/>
              <a:t> </a:t>
            </a:r>
            <a:r>
              <a:rPr lang="de-DE" sz="2400" dirty="0" err="1" smtClean="0"/>
              <a:t>small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equal</a:t>
            </a:r>
            <a:r>
              <a:rPr lang="de-DE" sz="2400" dirty="0" smtClean="0"/>
              <a:t>.</a:t>
            </a:r>
          </a:p>
          <a:p>
            <a:pPr lvl="1"/>
            <a:r>
              <a:rPr lang="de-DE" sz="2400" dirty="0" err="1" smtClean="0"/>
              <a:t>Probably</a:t>
            </a:r>
            <a:r>
              <a:rPr lang="de-DE" sz="2400" dirty="0" smtClean="0"/>
              <a:t> </a:t>
            </a:r>
            <a:r>
              <a:rPr lang="de-DE" sz="2400" dirty="0" err="1" smtClean="0"/>
              <a:t>reduced</a:t>
            </a:r>
            <a:r>
              <a:rPr lang="de-DE" sz="2400" dirty="0" smtClean="0"/>
              <a:t> </a:t>
            </a:r>
            <a:r>
              <a:rPr lang="de-DE" sz="2400" dirty="0" err="1" smtClean="0"/>
              <a:t>margins</a:t>
            </a:r>
            <a:r>
              <a:rPr lang="de-DE" sz="2400" dirty="0" smtClean="0"/>
              <a:t> in tune </a:t>
            </a:r>
            <a:r>
              <a:rPr lang="de-DE" sz="2400" dirty="0" err="1" smtClean="0"/>
              <a:t>space</a:t>
            </a:r>
            <a:r>
              <a:rPr lang="de-DE" sz="2400" dirty="0" smtClean="0"/>
              <a:t>, </a:t>
            </a:r>
            <a:r>
              <a:rPr lang="de-DE" sz="2400" dirty="0" err="1" smtClean="0"/>
              <a:t>requiring</a:t>
            </a:r>
            <a:r>
              <a:rPr lang="de-DE" sz="2400" dirty="0" smtClean="0"/>
              <a:t> </a:t>
            </a:r>
            <a:r>
              <a:rPr lang="de-DE" sz="2400" dirty="0" err="1" smtClean="0"/>
              <a:t>reoptimization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tune.</a:t>
            </a:r>
          </a:p>
          <a:p>
            <a:r>
              <a:rPr lang="de-DE" sz="2800" dirty="0" smtClean="0"/>
              <a:t>Analysis </a:t>
            </a:r>
            <a:r>
              <a:rPr lang="de-DE" sz="2800" dirty="0" err="1" smtClean="0"/>
              <a:t>for</a:t>
            </a:r>
            <a:r>
              <a:rPr lang="de-DE" sz="2800" dirty="0" smtClean="0"/>
              <a:t> 25ns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be</a:t>
            </a:r>
            <a:r>
              <a:rPr lang="de-DE" sz="2800" dirty="0" smtClean="0"/>
              <a:t> </a:t>
            </a:r>
            <a:r>
              <a:rPr lang="de-DE" sz="2800" dirty="0" err="1" smtClean="0"/>
              <a:t>done</a:t>
            </a:r>
            <a:r>
              <a:rPr lang="de-DE" sz="2800" dirty="0" smtClean="0"/>
              <a:t>, but will </a:t>
            </a:r>
            <a:r>
              <a:rPr lang="de-DE" sz="2800" dirty="0" err="1" smtClean="0"/>
              <a:t>be</a:t>
            </a:r>
            <a:r>
              <a:rPr lang="de-DE" sz="2800" dirty="0" smtClean="0"/>
              <a:t> </a:t>
            </a:r>
            <a:r>
              <a:rPr lang="de-DE" sz="2800" dirty="0" err="1" smtClean="0"/>
              <a:t>interesting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beam-beam.</a:t>
            </a:r>
            <a:endParaRPr lang="de-DE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Preliminary</a:t>
            </a:r>
            <a:r>
              <a:rPr lang="de-DE" dirty="0" smtClean="0"/>
              <a:t> </a:t>
            </a:r>
            <a:r>
              <a:rPr lang="de-DE" dirty="0" err="1" smtClean="0"/>
              <a:t>Conclusions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Physics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7044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11957" r="-11957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Blowup </a:t>
            </a:r>
            <a:r>
              <a:rPr lang="de-DE" dirty="0" err="1" smtClean="0"/>
              <a:t>with</a:t>
            </a:r>
            <a:r>
              <a:rPr lang="de-DE" dirty="0" smtClean="0"/>
              <a:t> Transverse </a:t>
            </a:r>
            <a:r>
              <a:rPr lang="de-DE" dirty="0" err="1" smtClean="0"/>
              <a:t>Damper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9162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8001000" cy="792163"/>
          </a:xfrm>
        </p:spPr>
        <p:txBody>
          <a:bodyPr/>
          <a:lstStyle/>
          <a:p>
            <a:r>
              <a:rPr lang="en-US" dirty="0" smtClean="0"/>
              <a:t>Draft MD Planning Fri – Sat (26. – 27.8.)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8526498"/>
              </p:ext>
            </p:extLst>
          </p:nvPr>
        </p:nvGraphicFramePr>
        <p:xfrm>
          <a:off x="467430" y="944820"/>
          <a:ext cx="8353160" cy="4767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8369"/>
                <a:gridCol w="696097"/>
                <a:gridCol w="6419557"/>
                <a:gridCol w="62913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Time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MP</a:t>
                      </a:r>
                      <a:endParaRPr lang="en-US" sz="1400" dirty="0"/>
                    </a:p>
                  </a:txBody>
                  <a:tcPr/>
                </a:tc>
              </a:tr>
              <a:tr h="242840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23:00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/>
                        <a:t>Ramp down, cycle.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dirty="0" smtClean="0"/>
                    </a:p>
                  </a:txBody>
                  <a:tcPr marL="12700" marR="12700" marT="12700" marB="0" anchor="ctr"/>
                </a:tc>
              </a:tr>
              <a:tr h="4851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Fri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400" i="0" dirty="0" smtClean="0"/>
                        <a:t>01:00</a:t>
                      </a:r>
                      <a:endParaRPr lang="en-GB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/>
                        <a:t>450 </a:t>
                      </a:r>
                      <a:r>
                        <a:rPr lang="en-US" sz="1600" noProof="0" dirty="0" err="1" smtClean="0"/>
                        <a:t>GeV</a:t>
                      </a:r>
                      <a:r>
                        <a:rPr lang="en-US" sz="1600" noProof="0" dirty="0" smtClean="0"/>
                        <a:t>:  </a:t>
                      </a:r>
                      <a:r>
                        <a:rPr lang="en-US" sz="2000" b="1" u="sng" noProof="0" dirty="0" smtClean="0">
                          <a:solidFill>
                            <a:srgbClr val="0000FF"/>
                          </a:solidFill>
                        </a:rPr>
                        <a:t>Transverse damper</a:t>
                      </a:r>
                      <a:r>
                        <a:rPr lang="en-US" sz="2000" noProof="0" dirty="0" smtClean="0"/>
                        <a:t> </a:t>
                      </a:r>
                      <a:r>
                        <a:rPr lang="en-US" sz="2000" b="0" noProof="0" dirty="0" smtClean="0"/>
                        <a:t> </a:t>
                      </a:r>
                      <a:r>
                        <a:rPr lang="en-US" sz="1600" b="0" i="0" u="none" dirty="0" smtClean="0">
                          <a:solidFill>
                            <a:srgbClr val="000000"/>
                          </a:solidFill>
                        </a:rPr>
                        <a:t>– </a:t>
                      </a:r>
                      <a:r>
                        <a:rPr lang="en-US" sz="1600" i="1" noProof="0" dirty="0" smtClean="0"/>
                        <a:t>beam blowup at injection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/>
                        <a:t>B/C</a:t>
                      </a:r>
                      <a:endParaRPr lang="en-US" sz="1600" b="1" dirty="0" smtClean="0"/>
                    </a:p>
                  </a:txBody>
                  <a:tcPr marL="12700" marR="12700" marT="12700" marB="0" anchor="ctr"/>
                </a:tc>
              </a:tr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07:00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smtClean="0"/>
                        <a:t>450 </a:t>
                      </a:r>
                      <a:r>
                        <a:rPr lang="en-US" sz="1600" b="0" i="0" dirty="0" err="1" smtClean="0"/>
                        <a:t>GeV</a:t>
                      </a:r>
                      <a:r>
                        <a:rPr lang="en-US" sz="1600" b="0" i="0" dirty="0" smtClean="0"/>
                        <a:t> </a:t>
                      </a:r>
                      <a:r>
                        <a:rPr lang="en-US" sz="1600" b="0" i="0" dirty="0" smtClean="0">
                          <a:sym typeface="Wingdings"/>
                        </a:rPr>
                        <a:t> </a:t>
                      </a:r>
                      <a:r>
                        <a:rPr lang="en-US" sz="1600" b="0" i="0" dirty="0" smtClean="0"/>
                        <a:t>3.5 </a:t>
                      </a:r>
                      <a:r>
                        <a:rPr lang="en-US" sz="1600" b="0" i="0" dirty="0" err="1" smtClean="0"/>
                        <a:t>TeV</a:t>
                      </a:r>
                      <a:r>
                        <a:rPr lang="en-US" sz="1600" b="0" i="0" dirty="0" smtClean="0"/>
                        <a:t>:  </a:t>
                      </a:r>
                      <a:r>
                        <a:rPr lang="en-US" sz="2000" b="1" i="0" u="sng" dirty="0" smtClean="0">
                          <a:solidFill>
                            <a:srgbClr val="0000FF"/>
                          </a:solidFill>
                        </a:rPr>
                        <a:t>Aperture</a:t>
                      </a:r>
                      <a:r>
                        <a:rPr lang="en-US" sz="2000" b="0" i="0" u="none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600" b="0" i="0" u="none" dirty="0" smtClean="0">
                          <a:solidFill>
                            <a:srgbClr val="000000"/>
                          </a:solidFill>
                        </a:rPr>
                        <a:t>– </a:t>
                      </a:r>
                      <a:r>
                        <a:rPr lang="en-US" sz="1600" b="0" i="1" u="none" dirty="0" smtClean="0">
                          <a:solidFill>
                            <a:schemeClr val="tx1"/>
                          </a:solidFill>
                        </a:rPr>
                        <a:t>scraping pilot beam tails in triplets, maybe test global aperture measurement with transverse damper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B</a:t>
                      </a:r>
                      <a:endParaRPr lang="en-US" sz="1600" b="1" dirty="0"/>
                    </a:p>
                  </a:txBody>
                  <a:tcPr marL="12700" marR="12700" marT="12700" marB="0" anchor="ctr"/>
                </a:tc>
              </a:tr>
              <a:tr h="2352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15:00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/>
                        <a:t>Ramp down, cycle.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12700" marR="12700" marT="12700" marB="0" anchor="ctr"/>
                </a:tc>
              </a:tr>
              <a:tr h="2352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400" i="0" dirty="0" smtClean="0"/>
                        <a:t>17:00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450 </a:t>
                      </a:r>
                      <a:r>
                        <a:rPr lang="en-US" sz="1600" dirty="0" err="1" smtClean="0"/>
                        <a:t>GeV</a:t>
                      </a:r>
                      <a:r>
                        <a:rPr lang="en-US" sz="1600" baseline="0" dirty="0" smtClean="0">
                          <a:sym typeface="Wingdings"/>
                        </a:rPr>
                        <a:t>:   </a:t>
                      </a:r>
                      <a:r>
                        <a:rPr lang="en-US" sz="2000" b="1" u="sng" dirty="0" smtClean="0">
                          <a:solidFill>
                            <a:srgbClr val="0000FF"/>
                          </a:solidFill>
                        </a:rPr>
                        <a:t>25 ns studies</a:t>
                      </a:r>
                      <a:r>
                        <a:rPr lang="en-US" sz="2000" b="1" u="none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1600" u="none" baseline="0" dirty="0" smtClean="0"/>
                        <a:t>– </a:t>
                      </a:r>
                      <a:r>
                        <a:rPr lang="en-US" sz="1600" i="1" u="none" baseline="0" dirty="0" smtClean="0"/>
                        <a:t>injection of up to 144b/288b, damper</a:t>
                      </a:r>
                      <a:endParaRPr lang="en-US" sz="1600" b="0" i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B</a:t>
                      </a:r>
                      <a:endParaRPr lang="en-US" sz="1600" b="1" dirty="0"/>
                    </a:p>
                  </a:txBody>
                  <a:tcPr marL="12700" marR="12700" marT="12700" marB="0" anchor="ctr"/>
                </a:tc>
              </a:tr>
              <a:tr h="2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Sat</a:t>
                      </a:r>
                      <a:endParaRPr lang="en-US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400" i="0" dirty="0" smtClean="0"/>
                        <a:t>00:00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450 </a:t>
                      </a:r>
                      <a:r>
                        <a:rPr lang="en-US" sz="1600" dirty="0" err="1" smtClean="0"/>
                        <a:t>GeV</a:t>
                      </a:r>
                      <a:r>
                        <a:rPr lang="en-US" sz="1600" baseline="0" dirty="0" smtClean="0">
                          <a:sym typeface="Wingdings"/>
                        </a:rPr>
                        <a:t>:   </a:t>
                      </a:r>
                      <a:r>
                        <a:rPr lang="en-US" sz="2000" b="1" u="sng" dirty="0" smtClean="0">
                          <a:solidFill>
                            <a:srgbClr val="0000FF"/>
                          </a:solidFill>
                        </a:rPr>
                        <a:t>25 ns studies</a:t>
                      </a:r>
                      <a:r>
                        <a:rPr lang="en-US" sz="2000" b="1" u="none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1600" u="none" baseline="0" dirty="0" smtClean="0"/>
                        <a:t>– </a:t>
                      </a:r>
                      <a:r>
                        <a:rPr lang="en-US" sz="1600" i="1" u="none" baseline="0" dirty="0" smtClean="0"/>
                        <a:t>vacuum, </a:t>
                      </a:r>
                      <a:r>
                        <a:rPr lang="en-US" sz="1600" i="1" u="none" baseline="0" dirty="0" err="1" smtClean="0"/>
                        <a:t>ecloud</a:t>
                      </a:r>
                      <a:r>
                        <a:rPr lang="en-US" sz="1600" i="1" u="none" baseline="0" dirty="0" smtClean="0"/>
                        <a:t>, RF</a:t>
                      </a:r>
                      <a:endParaRPr lang="en-US" sz="1600" b="0" i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B</a:t>
                      </a:r>
                      <a:endParaRPr lang="en-US" sz="1600" b="1" dirty="0"/>
                    </a:p>
                  </a:txBody>
                  <a:tcPr marL="12700" marR="12700" marT="12700" marB="0" anchor="ctr"/>
                </a:tc>
              </a:tr>
              <a:tr h="2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07:00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450 </a:t>
                      </a:r>
                      <a:r>
                        <a:rPr lang="en-US" sz="1600" dirty="0" err="1" smtClean="0"/>
                        <a:t>GeV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smtClean="0">
                          <a:sym typeface="Wingdings"/>
                        </a:rPr>
                        <a:t> 3.5 </a:t>
                      </a:r>
                      <a:r>
                        <a:rPr lang="en-US" sz="1600" baseline="0" dirty="0" err="1" smtClean="0">
                          <a:sym typeface="Wingdings"/>
                        </a:rPr>
                        <a:t>TeV</a:t>
                      </a:r>
                      <a:r>
                        <a:rPr lang="en-US" sz="1600" dirty="0" smtClean="0"/>
                        <a:t>: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2000" b="1" u="sng" noProof="0" dirty="0" smtClean="0">
                          <a:solidFill>
                            <a:srgbClr val="0000FF"/>
                          </a:solidFill>
                        </a:rPr>
                        <a:t>Optics setup for </a:t>
                      </a:r>
                      <a:r>
                        <a:rPr lang="en-US" sz="2000" b="1" u="sng" noProof="0" dirty="0" smtClean="0">
                          <a:solidFill>
                            <a:srgbClr val="0000FF"/>
                          </a:solidFill>
                          <a:latin typeface="Symbol" pitchFamily="18" charset="2"/>
                        </a:rPr>
                        <a:t>b</a:t>
                      </a:r>
                      <a:r>
                        <a:rPr lang="en-US" sz="2000" b="1" u="sng" noProof="0" dirty="0" smtClean="0">
                          <a:solidFill>
                            <a:srgbClr val="0000FF"/>
                          </a:solidFill>
                        </a:rPr>
                        <a:t>*=1m (2)</a:t>
                      </a:r>
                      <a:r>
                        <a:rPr lang="en-US" sz="1600" i="1" baseline="0" dirty="0" smtClean="0"/>
                        <a:t>– </a:t>
                      </a:r>
                      <a:r>
                        <a:rPr lang="en-US" sz="1600" i="1" dirty="0" smtClean="0"/>
                        <a:t>apply proposed beating and local coupling corrections; at</a:t>
                      </a:r>
                      <a:r>
                        <a:rPr lang="en-US" sz="1600" i="1" baseline="0" dirty="0" smtClean="0"/>
                        <a:t> 1m: </a:t>
                      </a:r>
                      <a:r>
                        <a:rPr lang="en-US" sz="1600" i="1" dirty="0" smtClean="0"/>
                        <a:t>measure beating and coupling, verify corrections, test collision beam process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</a:t>
                      </a:r>
                      <a:endParaRPr lang="en-US" sz="1600" b="1" dirty="0"/>
                    </a:p>
                  </a:txBody>
                  <a:tcPr marL="12700" marR="12700" marT="12700" marB="0" anchor="ctr"/>
                </a:tc>
              </a:tr>
              <a:tr h="2352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15:00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Ramp down, cycle.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12700" marR="12700" marT="12700" marB="0" anchor="ctr"/>
                </a:tc>
              </a:tr>
              <a:tr h="7201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17:00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450 </a:t>
                      </a:r>
                      <a:r>
                        <a:rPr lang="en-US" sz="1600" dirty="0" err="1" smtClean="0"/>
                        <a:t>GeV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smtClean="0">
                          <a:sym typeface="Wingdings"/>
                        </a:rPr>
                        <a:t> 3.5 </a:t>
                      </a:r>
                      <a:r>
                        <a:rPr lang="en-US" sz="1600" baseline="0" dirty="0" err="1" smtClean="0">
                          <a:sym typeface="Wingdings"/>
                        </a:rPr>
                        <a:t>TeV</a:t>
                      </a:r>
                      <a:r>
                        <a:rPr lang="en-US" sz="1600" dirty="0" smtClean="0"/>
                        <a:t>: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2000" b="1" u="sng" baseline="0" dirty="0" smtClean="0">
                          <a:solidFill>
                            <a:srgbClr val="0000FF"/>
                          </a:solidFill>
                        </a:rPr>
                        <a:t>Collimator setup for </a:t>
                      </a:r>
                      <a:r>
                        <a:rPr lang="en-US" sz="2000" b="1" u="sng" baseline="0" dirty="0" smtClean="0">
                          <a:solidFill>
                            <a:srgbClr val="0000FF"/>
                          </a:solidFill>
                          <a:latin typeface="Symbol" pitchFamily="18" charset="2"/>
                        </a:rPr>
                        <a:t>b</a:t>
                      </a:r>
                      <a:r>
                        <a:rPr lang="en-US" sz="2000" b="1" u="sng" baseline="0" dirty="0" smtClean="0">
                          <a:solidFill>
                            <a:srgbClr val="0000FF"/>
                          </a:solidFill>
                        </a:rPr>
                        <a:t>*=1m</a:t>
                      </a:r>
                      <a:r>
                        <a:rPr lang="en-US" sz="1600" i="1" baseline="0" dirty="0" smtClean="0"/>
                        <a:t>– tight collimation settings, set up TCT’s in IR, loss maps. Asynchronous dump, if time left.</a:t>
                      </a:r>
                      <a:endParaRPr lang="en-US" sz="1600" i="1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/>
                        <a:t>B</a:t>
                      </a:r>
                      <a:endParaRPr lang="en-US" sz="1600" b="1" dirty="0" smtClean="0"/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902450" y="6632575"/>
            <a:ext cx="2133600" cy="252413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632575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Planning 2011/12, MD#3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rgbClr val="00007D"/>
                </a:solidFill>
              </a:rPr>
              <a:t>16/08/2011</a:t>
            </a:r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482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924800" cy="792163"/>
          </a:xfrm>
        </p:spPr>
        <p:txBody>
          <a:bodyPr/>
          <a:lstStyle/>
          <a:p>
            <a:r>
              <a:rPr lang="en-US" dirty="0"/>
              <a:t>Draft MD Planning </a:t>
            </a:r>
            <a:r>
              <a:rPr lang="en-US" dirty="0" smtClean="0"/>
              <a:t>Sun – Mon (28. – 29.8.)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3645363"/>
              </p:ext>
            </p:extLst>
          </p:nvPr>
        </p:nvGraphicFramePr>
        <p:xfrm>
          <a:off x="467430" y="908650"/>
          <a:ext cx="8295570" cy="4103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370"/>
                <a:gridCol w="609600"/>
                <a:gridCol w="6553200"/>
                <a:gridCol w="533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Day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Time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MP</a:t>
                      </a:r>
                      <a:endParaRPr lang="en-US" sz="1400" dirty="0"/>
                    </a:p>
                  </a:txBody>
                  <a:tcPr anchor="ctr"/>
                </a:tc>
              </a:tr>
              <a:tr h="3207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Sun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01:00</a:t>
                      </a:r>
                      <a:endParaRPr lang="en-US" sz="14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/>
                        <a:t>Ramp down,</a:t>
                      </a:r>
                      <a:r>
                        <a:rPr lang="en-US" sz="1400" b="0" i="1" baseline="0" dirty="0" smtClean="0"/>
                        <a:t> cycle.</a:t>
                      </a:r>
                      <a:endParaRPr lang="en-US" sz="1400" i="1" u="none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B</a:t>
                      </a:r>
                      <a:endParaRPr lang="en-US" sz="1600" b="1" dirty="0"/>
                    </a:p>
                  </a:txBody>
                  <a:tcPr marL="12700" marR="12700" marT="12700" marB="0" anchor="ctr"/>
                </a:tc>
              </a:tr>
              <a:tr h="2880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b="0" i="0" dirty="0" smtClean="0"/>
                        <a:t>03:00</a:t>
                      </a:r>
                      <a:endParaRPr lang="en-US" sz="1400" b="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dirty="0" smtClean="0"/>
                        <a:t>450 </a:t>
                      </a:r>
                      <a:r>
                        <a:rPr lang="en-US" sz="1600" u="none" dirty="0" err="1" smtClean="0"/>
                        <a:t>GeV</a:t>
                      </a:r>
                      <a:r>
                        <a:rPr lang="en-US" sz="1600" u="none" baseline="0" dirty="0" smtClean="0"/>
                        <a:t> </a:t>
                      </a:r>
                      <a:r>
                        <a:rPr lang="en-US" sz="1600" u="none" baseline="0" dirty="0" err="1" smtClean="0">
                          <a:sym typeface="Wingdings"/>
                        </a:rPr>
                        <a:t></a:t>
                      </a:r>
                      <a:r>
                        <a:rPr lang="en-US" sz="1600" u="none" baseline="0" dirty="0" smtClean="0">
                          <a:sym typeface="Wingdings"/>
                        </a:rPr>
                        <a:t> 3.5 </a:t>
                      </a:r>
                      <a:r>
                        <a:rPr lang="en-US" sz="1600" u="none" baseline="0" dirty="0" err="1" smtClean="0">
                          <a:sym typeface="Wingdings"/>
                        </a:rPr>
                        <a:t>TeV</a:t>
                      </a:r>
                      <a:r>
                        <a:rPr lang="en-US" sz="1600" u="none" dirty="0" smtClean="0"/>
                        <a:t>: </a:t>
                      </a:r>
                      <a:r>
                        <a:rPr lang="en-US" sz="2000" b="1" u="sng" dirty="0" err="1" smtClean="0">
                          <a:solidFill>
                            <a:srgbClr val="0000FF"/>
                          </a:solidFill>
                        </a:rPr>
                        <a:t>p-p</a:t>
                      </a:r>
                      <a:r>
                        <a:rPr lang="en-US" sz="2000" b="1" u="sng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2000" b="1" u="sng" dirty="0" err="1" smtClean="0">
                          <a:solidFill>
                            <a:srgbClr val="0000FF"/>
                          </a:solidFill>
                        </a:rPr>
                        <a:t>rephasing</a:t>
                      </a:r>
                      <a:r>
                        <a:rPr lang="en-US" sz="2000" b="1" u="none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1600" u="none" baseline="0" dirty="0" smtClean="0"/>
                        <a:t>– </a:t>
                      </a:r>
                      <a:r>
                        <a:rPr lang="en-US" sz="1600" i="1" u="none" baseline="0" dirty="0" err="1" smtClean="0"/>
                        <a:t>debunching</a:t>
                      </a:r>
                      <a:r>
                        <a:rPr lang="en-US" sz="1600" i="1" u="none" baseline="0" dirty="0" smtClean="0"/>
                        <a:t> during ring </a:t>
                      </a:r>
                      <a:r>
                        <a:rPr lang="en-US" sz="1600" i="1" u="none" baseline="0" dirty="0" err="1" smtClean="0"/>
                        <a:t>rephasing</a:t>
                      </a:r>
                      <a:r>
                        <a:rPr lang="en-US" sz="1600" i="1" u="none" baseline="0" dirty="0" smtClean="0"/>
                        <a:t> with nominal </a:t>
                      </a:r>
                      <a:r>
                        <a:rPr lang="en-US" sz="1600" i="1" u="none" baseline="0" dirty="0" err="1" smtClean="0"/>
                        <a:t>emittances</a:t>
                      </a:r>
                      <a:endParaRPr lang="en-US" sz="1400" b="0" i="1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/>
                    </a:p>
                  </a:txBody>
                  <a:tcPr marL="12700" marR="12700" marT="12700" marB="0" anchor="ctr"/>
                </a:tc>
              </a:tr>
              <a:tr h="2880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b="0" i="0" dirty="0" smtClean="0"/>
                        <a:t>09:00</a:t>
                      </a:r>
                      <a:endParaRPr lang="en-US" sz="1400" b="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/>
                        <a:t>Ramp down,</a:t>
                      </a:r>
                      <a:r>
                        <a:rPr lang="en-US" sz="1400" b="0" i="1" baseline="0" dirty="0" smtClean="0"/>
                        <a:t> cycle.</a:t>
                      </a:r>
                      <a:endParaRPr lang="en-US" sz="1400" i="1" u="none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/>
                    </a:p>
                  </a:txBody>
                  <a:tcPr marL="12700" marR="12700" marT="12700" marB="0" anchor="ctr"/>
                </a:tc>
              </a:tr>
              <a:tr h="698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11:00</a:t>
                      </a:r>
                      <a:endParaRPr lang="de-DE" sz="14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baseline="0" dirty="0" smtClean="0"/>
                        <a:t>450 </a:t>
                      </a:r>
                      <a:r>
                        <a:rPr lang="en-US" sz="1600" b="0" i="0" baseline="0" dirty="0" err="1" smtClean="0"/>
                        <a:t>GeV</a:t>
                      </a:r>
                      <a:r>
                        <a:rPr lang="en-US" sz="1600" b="0" i="0" baseline="0" dirty="0" smtClean="0"/>
                        <a:t>:   </a:t>
                      </a:r>
                      <a:r>
                        <a:rPr lang="en-US" sz="2000" b="1" i="0" u="sng" baseline="0" dirty="0" smtClean="0">
                          <a:solidFill>
                            <a:srgbClr val="0000FF"/>
                          </a:solidFill>
                        </a:rPr>
                        <a:t>UFO studies</a:t>
                      </a:r>
                      <a:r>
                        <a:rPr lang="en-US" sz="2000" b="1" i="0" u="none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1600" b="0" i="0" baseline="0" dirty="0" smtClean="0"/>
                        <a:t>– </a:t>
                      </a:r>
                      <a:r>
                        <a:rPr lang="en-US" sz="1600" b="0" i="1" baseline="0" dirty="0" smtClean="0"/>
                        <a:t>generation mechanism at </a:t>
                      </a:r>
                      <a:r>
                        <a:rPr lang="en-US" sz="1600" b="0" i="1" baseline="0" dirty="0" err="1" smtClean="0"/>
                        <a:t>MKI’s</a:t>
                      </a:r>
                      <a:r>
                        <a:rPr lang="en-US" sz="1600" b="0" i="1" baseline="0" dirty="0" smtClean="0"/>
                        <a:t>, statistics, MKQA tests (</a:t>
                      </a:r>
                      <a:r>
                        <a:rPr lang="en-US" sz="1600" b="0" i="1" baseline="0" dirty="0" err="1" smtClean="0"/>
                        <a:t>p-Pb</a:t>
                      </a:r>
                      <a:r>
                        <a:rPr lang="en-US" sz="1600" b="0" i="1" baseline="0" dirty="0" smtClean="0"/>
                        <a:t> interlock test in the shadow)</a:t>
                      </a:r>
                      <a:endParaRPr lang="en-US" sz="1600" b="0" i="1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/>
                        <a:t>C</a:t>
                      </a:r>
                      <a:endParaRPr lang="en-US" sz="1600" b="1" dirty="0" smtClean="0"/>
                    </a:p>
                  </a:txBody>
                  <a:tcPr marL="12700" marR="12700" marT="12700" marB="0" anchor="ctr"/>
                </a:tc>
              </a:tr>
              <a:tr h="529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19:00</a:t>
                      </a:r>
                      <a:endParaRPr lang="de-DE" sz="14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450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GeV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Quench margin at injection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 observation with special QPS instrumentation, losses from TCLIB collimator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/>
                        <a:t>C</a:t>
                      </a:r>
                      <a:endParaRPr lang="en-US" sz="1600" b="1" dirty="0" smtClean="0"/>
                    </a:p>
                  </a:txBody>
                  <a:tcPr marL="12700" marR="12700" marT="12700" marB="0" anchor="ctr"/>
                </a:tc>
              </a:tr>
              <a:tr h="7416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22:00</a:t>
                      </a:r>
                      <a:endParaRPr lang="en-US" sz="14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dirty="0" smtClean="0"/>
                        <a:t>450 </a:t>
                      </a:r>
                      <a:r>
                        <a:rPr lang="en-US" sz="1600" u="none" dirty="0" err="1" smtClean="0"/>
                        <a:t>GeV</a:t>
                      </a:r>
                      <a:r>
                        <a:rPr lang="en-US" sz="1600" u="none" baseline="0" dirty="0" smtClean="0"/>
                        <a:t> </a:t>
                      </a:r>
                      <a:r>
                        <a:rPr lang="en-US" sz="1600" u="none" baseline="0" dirty="0" smtClean="0">
                          <a:sym typeface="Wingdings"/>
                        </a:rPr>
                        <a:t> 3.5 </a:t>
                      </a:r>
                      <a:r>
                        <a:rPr lang="en-US" sz="1600" u="none" baseline="0" dirty="0" err="1" smtClean="0">
                          <a:sym typeface="Wingdings"/>
                        </a:rPr>
                        <a:t>TeV</a:t>
                      </a:r>
                      <a:r>
                        <a:rPr lang="en-US" sz="1600" u="none" dirty="0" smtClean="0"/>
                        <a:t>: </a:t>
                      </a:r>
                      <a:r>
                        <a:rPr lang="en-US" sz="2000" b="1" u="sng" dirty="0" smtClean="0">
                          <a:solidFill>
                            <a:srgbClr val="0000FF"/>
                          </a:solidFill>
                        </a:rPr>
                        <a:t>Quench test at 3.5 </a:t>
                      </a:r>
                      <a:r>
                        <a:rPr lang="en-US" sz="2000" b="1" u="sng" dirty="0" err="1" smtClean="0">
                          <a:solidFill>
                            <a:srgbClr val="0000FF"/>
                          </a:solidFill>
                        </a:rPr>
                        <a:t>TeV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1600" i="1" dirty="0" smtClean="0"/>
                        <a:t>– test losses in other dispersion-suppressors – </a:t>
                      </a:r>
                      <a:r>
                        <a:rPr lang="en-US" sz="1600" i="0" u="none" dirty="0" smtClean="0">
                          <a:solidFill>
                            <a:srgbClr val="FF0000"/>
                          </a:solidFill>
                        </a:rPr>
                        <a:t>dropped</a:t>
                      </a:r>
                      <a:r>
                        <a:rPr lang="en-US" sz="1600" i="0" u="none" baseline="0" dirty="0" smtClean="0">
                          <a:solidFill>
                            <a:srgbClr val="FF0000"/>
                          </a:solidFill>
                        </a:rPr>
                        <a:t> if extra time needed for </a:t>
                      </a:r>
                      <a:r>
                        <a:rPr lang="en-US" sz="1600" b="1" i="0" u="none" noProof="0" dirty="0" smtClean="0">
                          <a:solidFill>
                            <a:srgbClr val="FF0000"/>
                          </a:solidFill>
                          <a:latin typeface="Symbol" pitchFamily="18" charset="2"/>
                        </a:rPr>
                        <a:t>b</a:t>
                      </a:r>
                      <a:r>
                        <a:rPr lang="en-US" sz="1600" b="1" i="0" u="none" noProof="0" dirty="0" smtClean="0">
                          <a:solidFill>
                            <a:srgbClr val="FF0000"/>
                          </a:solidFill>
                        </a:rPr>
                        <a:t>*=1m</a:t>
                      </a:r>
                      <a:endParaRPr lang="en-US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</a:tr>
              <a:tr h="50407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Mon</a:t>
                      </a:r>
                      <a:endParaRPr lang="en-US" sz="1800" b="1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06:00</a:t>
                      </a:r>
                      <a:endParaRPr lang="en-US" sz="1800" b="1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Technical Stop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902450" y="6632575"/>
            <a:ext cx="2133600" cy="252413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632575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Planning 2011/12, MD#3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rgbClr val="00007D"/>
                </a:solidFill>
              </a:rPr>
              <a:t>16/08/2011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590" y="5109627"/>
            <a:ext cx="619286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50000"/>
              </a:spcBef>
            </a:pPr>
            <a:r>
              <a:rPr lang="en-US" u="sng" dirty="0">
                <a:solidFill>
                  <a:srgbClr val="00007D"/>
                </a:solidFill>
              </a:rPr>
              <a:t>Needs from experiments</a:t>
            </a:r>
            <a:r>
              <a:rPr lang="en-US" sz="1600" dirty="0">
                <a:solidFill>
                  <a:srgbClr val="00007D"/>
                </a:solidFill>
              </a:rPr>
              <a:t>: </a:t>
            </a:r>
          </a:p>
          <a:p>
            <a:pPr eaLnBrk="0" fontAlgn="base" hangingPunct="0">
              <a:spcBef>
                <a:spcPct val="50000"/>
              </a:spcBef>
            </a:pPr>
            <a:r>
              <a:rPr lang="en-US" sz="1600" dirty="0">
                <a:solidFill>
                  <a:srgbClr val="00007D"/>
                </a:solidFill>
              </a:rPr>
              <a:t>-</a:t>
            </a:r>
            <a:r>
              <a:rPr lang="en-US" sz="1600" dirty="0" err="1">
                <a:solidFill>
                  <a:srgbClr val="00007D"/>
                </a:solidFill>
              </a:rPr>
              <a:t>Luminometers</a:t>
            </a:r>
            <a:r>
              <a:rPr lang="en-US" sz="1600" dirty="0">
                <a:solidFill>
                  <a:srgbClr val="00007D"/>
                </a:solidFill>
              </a:rPr>
              <a:t> on during beam-beam </a:t>
            </a:r>
            <a:r>
              <a:rPr lang="en-US" sz="1600" dirty="0" smtClean="0">
                <a:solidFill>
                  <a:srgbClr val="00007D"/>
                </a:solidFill>
              </a:rPr>
              <a:t>MDs and in the second slot of </a:t>
            </a:r>
            <a:r>
              <a:rPr lang="en-US" sz="1600" dirty="0" smtClean="0">
                <a:solidFill>
                  <a:srgbClr val="00007D"/>
                </a:solidFill>
                <a:latin typeface="Symbol" pitchFamily="18" charset="2"/>
              </a:rPr>
              <a:t>b</a:t>
            </a:r>
            <a:r>
              <a:rPr lang="en-US" sz="1600" dirty="0" smtClean="0">
                <a:solidFill>
                  <a:srgbClr val="00007D"/>
                </a:solidFill>
              </a:rPr>
              <a:t>*=1 m</a:t>
            </a:r>
            <a:endParaRPr lang="en-US" sz="1600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123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Beam availability for full MD OK (8h</a:t>
            </a:r>
            <a:r>
              <a:rPr lang="en-US" sz="2800" dirty="0" smtClean="0"/>
              <a:t>) but issues with overheads due to changes of beam types</a:t>
            </a:r>
            <a:endParaRPr lang="en-US" sz="2800" dirty="0" smtClean="0"/>
          </a:p>
          <a:p>
            <a:r>
              <a:rPr lang="en-US" sz="2800" dirty="0" smtClean="0"/>
              <a:t>BI </a:t>
            </a:r>
            <a:r>
              <a:rPr lang="en-US" sz="2800" dirty="0"/>
              <a:t>MD </a:t>
            </a:r>
            <a:r>
              <a:rPr lang="en-US" sz="2800" dirty="0" smtClean="0"/>
              <a:t>summary</a:t>
            </a:r>
          </a:p>
          <a:p>
            <a:pPr lvl="1"/>
            <a:r>
              <a:rPr lang="en-US" sz="2400" dirty="0" smtClean="0"/>
              <a:t>BLM </a:t>
            </a:r>
            <a:r>
              <a:rPr lang="en-US" sz="2400" dirty="0"/>
              <a:t>direct dump BLM system </a:t>
            </a:r>
            <a:r>
              <a:rPr lang="en-US" sz="2400" dirty="0" smtClean="0"/>
              <a:t>calibrated</a:t>
            </a:r>
          </a:p>
          <a:p>
            <a:pPr lvl="1"/>
            <a:r>
              <a:rPr lang="en-US" sz="2400" dirty="0" smtClean="0"/>
              <a:t>BCT </a:t>
            </a:r>
            <a:r>
              <a:rPr lang="en-US" sz="2400" dirty="0"/>
              <a:t>data taken while scraping high intensity </a:t>
            </a:r>
            <a:r>
              <a:rPr lang="en-US" sz="2400" dirty="0" smtClean="0"/>
              <a:t>bunches</a:t>
            </a:r>
          </a:p>
          <a:p>
            <a:pPr lvl="1"/>
            <a:r>
              <a:rPr lang="en-US" sz="2400" dirty="0" err="1" smtClean="0"/>
              <a:t>BPMs:test</a:t>
            </a:r>
            <a:r>
              <a:rPr lang="en-US" sz="2400" dirty="0" smtClean="0"/>
              <a:t> </a:t>
            </a:r>
            <a:r>
              <a:rPr lang="en-US" sz="2400" dirty="0"/>
              <a:t>of orbit filters and strip-lines </a:t>
            </a:r>
            <a:r>
              <a:rPr lang="en-US" sz="2400" dirty="0" smtClean="0"/>
              <a:t>crosstalk.</a:t>
            </a:r>
          </a:p>
          <a:p>
            <a:pPr lvl="1"/>
            <a:r>
              <a:rPr lang="en-US" sz="2400" dirty="0" smtClean="0"/>
              <a:t>BSRT</a:t>
            </a:r>
            <a:r>
              <a:rPr lang="en-US" sz="2400" dirty="0"/>
              <a:t>: very little data taken (bump B1V 450GeV). 90% of the </a:t>
            </a:r>
            <a:r>
              <a:rPr lang="en-US" sz="2400" dirty="0" err="1"/>
              <a:t>programme</a:t>
            </a:r>
            <a:r>
              <a:rPr lang="en-US" sz="2400" dirty="0"/>
              <a:t> not completed</a:t>
            </a:r>
            <a:br>
              <a:rPr lang="en-US" sz="2400" dirty="0"/>
            </a:br>
            <a:endParaRPr lang="en-US" sz="2400" dirty="0"/>
          </a:p>
          <a:p>
            <a:endParaRPr lang="de-DE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MD Report 26.8.2011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1921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20177" r="-20177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Beam </a:t>
            </a:r>
            <a:r>
              <a:rPr lang="de-DE" dirty="0" err="1" smtClean="0"/>
              <a:t>Scraping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BCT </a:t>
            </a:r>
            <a:r>
              <a:rPr lang="de-DE" dirty="0" err="1" smtClean="0"/>
              <a:t>Calibration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1451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</a:t>
            </a:r>
            <a:r>
              <a:rPr lang="en-US" sz="2800" dirty="0" smtClean="0"/>
              <a:t>ccess </a:t>
            </a:r>
            <a:r>
              <a:rPr lang="en-US" sz="2800" dirty="0"/>
              <a:t>for the replacement of an ADT driver module was done at 14:00, and the ADT was verified OK after the </a:t>
            </a:r>
            <a:r>
              <a:rPr lang="en-US" sz="2800" dirty="0" smtClean="0"/>
              <a:t>intervention.</a:t>
            </a:r>
          </a:p>
          <a:p>
            <a:r>
              <a:rPr lang="en-US" sz="2800" dirty="0" smtClean="0"/>
              <a:t>Finished </a:t>
            </a:r>
            <a:r>
              <a:rPr lang="en-US" sz="2800" dirty="0"/>
              <a:t>the shift with the machine almost ready to inject (for next MD) but then the triplet left of 8 due to a water </a:t>
            </a:r>
            <a:r>
              <a:rPr lang="en-US" sz="2800" dirty="0" smtClean="0"/>
              <a:t>fault.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From</a:t>
            </a:r>
            <a:r>
              <a:rPr lang="de-DE" dirty="0" smtClean="0"/>
              <a:t> BI MD </a:t>
            </a:r>
            <a:r>
              <a:rPr lang="de-DE" dirty="0" err="1" smtClean="0"/>
              <a:t>to</a:t>
            </a:r>
            <a:r>
              <a:rPr lang="de-DE" dirty="0" smtClean="0"/>
              <a:t> BB MD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0149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Other things to note</a:t>
            </a:r>
          </a:p>
          <a:p>
            <a:pPr lvl="1"/>
            <a:r>
              <a:rPr lang="en-US" sz="2400" dirty="0" smtClean="0"/>
              <a:t>ATLAS Solenoid and Toroid switched off by ATLAS</a:t>
            </a:r>
          </a:p>
          <a:p>
            <a:pPr lvl="1"/>
            <a:r>
              <a:rPr lang="en-US" sz="2400" dirty="0" err="1" smtClean="0"/>
              <a:t>LHCb</a:t>
            </a:r>
            <a:r>
              <a:rPr lang="en-US" sz="2400" dirty="0" smtClean="0"/>
              <a:t> dipole ramped down at request of </a:t>
            </a:r>
            <a:r>
              <a:rPr lang="en-US" sz="2400" dirty="0" err="1" smtClean="0"/>
              <a:t>LHCb</a:t>
            </a:r>
            <a:r>
              <a:rPr lang="en-US" sz="2400" dirty="0" smtClean="0"/>
              <a:t>. 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dirty="0" err="1" smtClean="0"/>
              <a:t>LHCb</a:t>
            </a:r>
            <a:r>
              <a:rPr lang="en-US" sz="2400" dirty="0" smtClean="0"/>
              <a:t> input to the injection BIC CIB.SR2.INJ1 went into an undefined state ( and so prevented injection). Tests showed that the problem was not with the CIBU itself, but is upstream at either </a:t>
            </a:r>
            <a:r>
              <a:rPr lang="en-US" sz="2400" dirty="0" err="1" smtClean="0"/>
              <a:t>LHCb</a:t>
            </a:r>
            <a:r>
              <a:rPr lang="en-US" sz="2400" dirty="0" smtClean="0"/>
              <a:t> or the interface from </a:t>
            </a:r>
            <a:r>
              <a:rPr lang="en-US" sz="2400" dirty="0" err="1" smtClean="0"/>
              <a:t>LHCb</a:t>
            </a:r>
            <a:r>
              <a:rPr lang="en-US" sz="2400" dirty="0" smtClean="0"/>
              <a:t> to the BIS. The problem went away by itself, but needs follow up by the BIS team and </a:t>
            </a:r>
            <a:r>
              <a:rPr lang="en-US" sz="2400" dirty="0" err="1" smtClean="0"/>
              <a:t>LHCb</a:t>
            </a:r>
            <a:r>
              <a:rPr lang="en-US" sz="2400" dirty="0" smtClean="0"/>
              <a:t>.</a:t>
            </a:r>
            <a:endParaRPr lang="en-US" sz="2400" dirty="0"/>
          </a:p>
          <a:p>
            <a:pPr lvl="1"/>
            <a:r>
              <a:rPr lang="en-US" sz="2400" dirty="0" smtClean="0"/>
              <a:t>When recovering from the access, there was again a problem with the beam imminent warning, that prevented the transfer of the LHC access chain key. ... it seems that system was being worked on at the time. </a:t>
            </a:r>
            <a:endParaRPr lang="de-DE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From</a:t>
            </a:r>
            <a:r>
              <a:rPr lang="de-DE" dirty="0" smtClean="0"/>
              <a:t> BI MD </a:t>
            </a:r>
            <a:r>
              <a:rPr lang="de-DE" dirty="0" err="1" smtClean="0"/>
              <a:t>to</a:t>
            </a:r>
            <a:r>
              <a:rPr lang="de-DE" dirty="0" smtClean="0"/>
              <a:t> BB MD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490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dirty="0" err="1" smtClean="0"/>
              <a:t>Only</a:t>
            </a:r>
            <a:r>
              <a:rPr lang="de-DE" sz="2800" dirty="0" smtClean="0"/>
              <a:t> 1 </a:t>
            </a:r>
            <a:r>
              <a:rPr lang="de-DE" sz="2800" dirty="0" err="1" smtClean="0"/>
              <a:t>hour</a:t>
            </a:r>
            <a:r>
              <a:rPr lang="de-DE" sz="2800" dirty="0" smtClean="0"/>
              <a:t> in beam-beam </a:t>
            </a:r>
            <a:r>
              <a:rPr lang="de-DE" sz="2800" dirty="0" err="1" smtClean="0"/>
              <a:t>study</a:t>
            </a:r>
            <a:r>
              <a:rPr lang="de-DE" sz="2800" dirty="0"/>
              <a:t> </a:t>
            </a:r>
            <a:r>
              <a:rPr lang="de-DE" sz="2800" dirty="0" err="1" smtClean="0"/>
              <a:t>at</a:t>
            </a:r>
            <a:r>
              <a:rPr lang="de-DE" sz="2800" dirty="0" smtClean="0"/>
              <a:t> flat top:</a:t>
            </a:r>
          </a:p>
          <a:p>
            <a:pPr lvl="1"/>
            <a:r>
              <a:rPr lang="de-DE" sz="2400" dirty="0" smtClean="0"/>
              <a:t>~ 2h </a:t>
            </a:r>
            <a:r>
              <a:rPr lang="de-DE" sz="2400" dirty="0" err="1" smtClean="0"/>
              <a:t>problems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transverse</a:t>
            </a:r>
            <a:r>
              <a:rPr lang="de-DE" sz="2400" dirty="0" smtClean="0"/>
              <a:t> </a:t>
            </a:r>
            <a:r>
              <a:rPr lang="de-DE" sz="2400" dirty="0" err="1" smtClean="0"/>
              <a:t>damper</a:t>
            </a:r>
            <a:r>
              <a:rPr lang="de-DE" sz="2400" dirty="0" smtClean="0"/>
              <a:t>: </a:t>
            </a:r>
            <a:r>
              <a:rPr lang="de-DE" sz="2400" dirty="0" err="1" smtClean="0"/>
              <a:t>cable</a:t>
            </a:r>
            <a:r>
              <a:rPr lang="de-DE" sz="2400" dirty="0" smtClean="0"/>
              <a:t> </a:t>
            </a:r>
            <a:r>
              <a:rPr lang="de-DE" sz="2400" dirty="0" err="1" smtClean="0"/>
              <a:t>left</a:t>
            </a:r>
            <a:r>
              <a:rPr lang="de-DE" sz="2400" dirty="0" smtClean="0"/>
              <a:t> </a:t>
            </a:r>
            <a:r>
              <a:rPr lang="de-DE" sz="2400" dirty="0" err="1" smtClean="0"/>
              <a:t>connected</a:t>
            </a:r>
            <a:r>
              <a:rPr lang="de-DE" sz="2400" dirty="0" smtClean="0"/>
              <a:t>.</a:t>
            </a:r>
          </a:p>
          <a:p>
            <a:pPr lvl="1"/>
            <a:r>
              <a:rPr lang="de-DE" sz="2400" dirty="0" smtClean="0"/>
              <a:t>Trip </a:t>
            </a:r>
            <a:r>
              <a:rPr lang="de-DE" sz="2400" dirty="0" err="1" smtClean="0"/>
              <a:t>of</a:t>
            </a:r>
            <a:r>
              <a:rPr lang="de-DE" sz="2400" dirty="0" smtClean="0"/>
              <a:t> IR8 </a:t>
            </a:r>
            <a:r>
              <a:rPr lang="de-DE" sz="2400" dirty="0" err="1" smtClean="0"/>
              <a:t>triplet</a:t>
            </a:r>
            <a:r>
              <a:rPr lang="de-DE" sz="2400" dirty="0" smtClean="0"/>
              <a:t>.</a:t>
            </a:r>
          </a:p>
          <a:p>
            <a:pPr lvl="1"/>
            <a:r>
              <a:rPr lang="de-DE" sz="2400" dirty="0" err="1" smtClean="0"/>
              <a:t>One</a:t>
            </a:r>
            <a:r>
              <a:rPr lang="de-DE" sz="2400" dirty="0" smtClean="0"/>
              <a:t> </a:t>
            </a:r>
            <a:r>
              <a:rPr lang="de-DE" sz="2400" dirty="0" err="1" smtClean="0"/>
              <a:t>fill</a:t>
            </a:r>
            <a:r>
              <a:rPr lang="de-DE" sz="2400" dirty="0" smtClean="0"/>
              <a:t> lost </a:t>
            </a:r>
            <a:r>
              <a:rPr lang="de-DE" sz="2400" dirty="0" err="1" smtClean="0"/>
              <a:t>during</a:t>
            </a:r>
            <a:r>
              <a:rPr lang="de-DE" sz="2400" dirty="0" smtClean="0"/>
              <a:t> </a:t>
            </a:r>
            <a:r>
              <a:rPr lang="de-DE" sz="2400" dirty="0" err="1" smtClean="0"/>
              <a:t>squeeze</a:t>
            </a:r>
            <a:r>
              <a:rPr lang="de-DE" sz="2400" dirty="0" smtClean="0"/>
              <a:t> due </a:t>
            </a:r>
            <a:r>
              <a:rPr lang="de-DE" sz="2400" dirty="0" err="1" smtClean="0"/>
              <a:t>to</a:t>
            </a:r>
            <a:r>
              <a:rPr lang="de-DE" sz="2400" dirty="0" smtClean="0"/>
              <a:t> tune </a:t>
            </a:r>
            <a:r>
              <a:rPr lang="de-DE" sz="2400" dirty="0" err="1" smtClean="0"/>
              <a:t>feedback</a:t>
            </a:r>
            <a:r>
              <a:rPr lang="de-DE" sz="2400" dirty="0" smtClean="0"/>
              <a:t>. </a:t>
            </a:r>
          </a:p>
          <a:p>
            <a:r>
              <a:rPr lang="de-DE" sz="2800" dirty="0" smtClean="0"/>
              <a:t>Special </a:t>
            </a:r>
            <a:r>
              <a:rPr lang="de-DE" sz="2800" dirty="0" err="1" smtClean="0"/>
              <a:t>collision</a:t>
            </a:r>
            <a:r>
              <a:rPr lang="de-DE" sz="2800" dirty="0" smtClean="0"/>
              <a:t> </a:t>
            </a:r>
            <a:r>
              <a:rPr lang="de-DE" sz="2800" dirty="0" err="1" smtClean="0"/>
              <a:t>scheme</a:t>
            </a:r>
            <a:r>
              <a:rPr lang="de-DE" sz="2800" dirty="0" smtClean="0"/>
              <a:t>:</a:t>
            </a:r>
          </a:p>
          <a:p>
            <a:pPr lvl="1"/>
            <a:r>
              <a:rPr lang="de-DE" sz="2400" dirty="0" smtClean="0"/>
              <a:t>12 (not </a:t>
            </a:r>
            <a:r>
              <a:rPr lang="de-DE" sz="2400" dirty="0" err="1" smtClean="0"/>
              <a:t>colliding</a:t>
            </a:r>
            <a:r>
              <a:rPr lang="de-DE" sz="2400" dirty="0" smtClean="0"/>
              <a:t>) + 36 + 36 </a:t>
            </a:r>
            <a:r>
              <a:rPr lang="de-DE" sz="2400" dirty="0" err="1" smtClean="0"/>
              <a:t>bunches</a:t>
            </a:r>
            <a:r>
              <a:rPr lang="de-DE" sz="2400" dirty="0" smtClean="0"/>
              <a:t> per beam.</a:t>
            </a:r>
          </a:p>
          <a:p>
            <a:pPr lvl="1"/>
            <a:r>
              <a:rPr lang="de-DE" sz="2400" dirty="0" err="1" smtClean="0"/>
              <a:t>Collision</a:t>
            </a:r>
            <a:r>
              <a:rPr lang="de-DE" sz="2400" dirty="0" smtClean="0"/>
              <a:t> </a:t>
            </a:r>
            <a:r>
              <a:rPr lang="de-DE" sz="2400" dirty="0" err="1" smtClean="0"/>
              <a:t>scheme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highly</a:t>
            </a:r>
            <a:r>
              <a:rPr lang="de-DE" sz="2400" dirty="0" smtClean="0"/>
              <a:t> </a:t>
            </a:r>
            <a:r>
              <a:rPr lang="de-DE" sz="2400" dirty="0" err="1" smtClean="0"/>
              <a:t>asymmetric</a:t>
            </a:r>
            <a:r>
              <a:rPr lang="de-DE" sz="2400" dirty="0" smtClean="0"/>
              <a:t> </a:t>
            </a:r>
            <a:r>
              <a:rPr lang="de-DE" sz="2400" dirty="0" err="1" smtClean="0"/>
              <a:t>between</a:t>
            </a:r>
            <a:r>
              <a:rPr lang="de-DE" sz="2400" dirty="0" smtClean="0"/>
              <a:t> beam 1 </a:t>
            </a:r>
            <a:r>
              <a:rPr lang="de-DE" sz="2400" dirty="0" err="1" smtClean="0"/>
              <a:t>and</a:t>
            </a:r>
            <a:r>
              <a:rPr lang="de-DE" sz="2400" dirty="0" smtClean="0"/>
              <a:t> beam 2 (on </a:t>
            </a:r>
            <a:r>
              <a:rPr lang="de-DE" sz="2400" dirty="0" err="1" smtClean="0"/>
              <a:t>purpose</a:t>
            </a:r>
            <a:r>
              <a:rPr lang="de-DE" sz="2400" dirty="0" smtClean="0"/>
              <a:t>).</a:t>
            </a:r>
          </a:p>
          <a:p>
            <a:pPr lvl="1"/>
            <a:r>
              <a:rPr lang="de-DE" sz="2400" dirty="0" err="1" smtClean="0"/>
              <a:t>Proved</a:t>
            </a:r>
            <a:r>
              <a:rPr lang="de-DE" sz="2400" dirty="0" smtClean="0"/>
              <a:t> </a:t>
            </a:r>
            <a:r>
              <a:rPr lang="de-DE" sz="2400" dirty="0" err="1" smtClean="0"/>
              <a:t>very</a:t>
            </a:r>
            <a:r>
              <a:rPr lang="de-DE" sz="2400" dirty="0" smtClean="0"/>
              <a:t> </a:t>
            </a:r>
            <a:r>
              <a:rPr lang="de-DE" sz="2400" dirty="0" err="1" smtClean="0"/>
              <a:t>efficient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get</a:t>
            </a:r>
            <a:r>
              <a:rPr lang="de-DE" sz="2400" dirty="0" smtClean="0"/>
              <a:t> </a:t>
            </a:r>
            <a:r>
              <a:rPr lang="de-DE" sz="2400" dirty="0" err="1" smtClean="0"/>
              <a:t>data</a:t>
            </a:r>
            <a:r>
              <a:rPr lang="de-DE" sz="2400" dirty="0" smtClean="0"/>
              <a:t> </a:t>
            </a:r>
            <a:r>
              <a:rPr lang="de-DE" sz="2400" dirty="0" err="1" smtClean="0"/>
              <a:t>within</a:t>
            </a:r>
            <a:r>
              <a:rPr lang="de-DE" sz="2400" dirty="0" smtClean="0"/>
              <a:t> </a:t>
            </a:r>
            <a:r>
              <a:rPr lang="de-DE" sz="2400" dirty="0" err="1" smtClean="0"/>
              <a:t>short</a:t>
            </a:r>
            <a:r>
              <a:rPr lang="de-DE" sz="2400" dirty="0" smtClean="0"/>
              <a:t> time.</a:t>
            </a:r>
          </a:p>
          <a:p>
            <a:r>
              <a:rPr lang="de-DE" sz="2800" dirty="0" err="1" smtClean="0"/>
              <a:t>Reducing</a:t>
            </a:r>
            <a:r>
              <a:rPr lang="de-DE" sz="2800" dirty="0" smtClean="0"/>
              <a:t> </a:t>
            </a:r>
            <a:r>
              <a:rPr lang="de-DE" sz="2800" dirty="0" err="1" smtClean="0"/>
              <a:t>crossing</a:t>
            </a:r>
            <a:r>
              <a:rPr lang="de-DE" sz="2800" dirty="0" smtClean="0"/>
              <a:t> angle (IR1 </a:t>
            </a:r>
            <a:r>
              <a:rPr lang="de-DE" sz="2800" dirty="0" err="1" smtClean="0"/>
              <a:t>and</a:t>
            </a:r>
            <a:r>
              <a:rPr lang="de-DE" sz="2800" dirty="0" smtClean="0"/>
              <a:t> IR5 </a:t>
            </a:r>
            <a:r>
              <a:rPr lang="de-DE" sz="2800" dirty="0" err="1" smtClean="0"/>
              <a:t>together</a:t>
            </a:r>
            <a:r>
              <a:rPr lang="de-DE" sz="2800" dirty="0" smtClean="0"/>
              <a:t>) </a:t>
            </a:r>
            <a:r>
              <a:rPr lang="de-DE" sz="2800" dirty="0" err="1" smtClean="0"/>
              <a:t>while</a:t>
            </a:r>
            <a:r>
              <a:rPr lang="de-DE" sz="2800" dirty="0" smtClean="0"/>
              <a:t> </a:t>
            </a:r>
            <a:r>
              <a:rPr lang="de-DE" sz="2800" dirty="0" err="1" smtClean="0"/>
              <a:t>following</a:t>
            </a:r>
            <a:r>
              <a:rPr lang="de-DE" sz="2800" dirty="0" smtClean="0"/>
              <a:t> </a:t>
            </a:r>
            <a:r>
              <a:rPr lang="de-DE" sz="2800" dirty="0" err="1" smtClean="0"/>
              <a:t>with</a:t>
            </a:r>
            <a:r>
              <a:rPr lang="de-DE" sz="2800" dirty="0" smtClean="0"/>
              <a:t> </a:t>
            </a:r>
            <a:r>
              <a:rPr lang="de-DE" sz="2800" dirty="0" err="1" smtClean="0"/>
              <a:t>tertiary</a:t>
            </a:r>
            <a:r>
              <a:rPr lang="de-DE" sz="2800" dirty="0" smtClean="0"/>
              <a:t> </a:t>
            </a:r>
            <a:r>
              <a:rPr lang="de-DE" sz="2800" dirty="0" err="1" smtClean="0"/>
              <a:t>collimators</a:t>
            </a:r>
            <a:r>
              <a:rPr lang="de-DE" sz="2800" dirty="0" smtClean="0"/>
              <a:t>.</a:t>
            </a:r>
            <a:endParaRPr lang="de-DE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Long-Range Beam-Beam (Werner et al)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082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222" t="10144" r="20294" b="3908"/>
          <a:stretch/>
        </p:blipFill>
        <p:spPr>
          <a:xfrm>
            <a:off x="152400" y="990600"/>
            <a:ext cx="7543800" cy="5511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LR-BB: </a:t>
            </a:r>
            <a:r>
              <a:rPr lang="de-DE" dirty="0" err="1" smtClean="0"/>
              <a:t>Losses</a:t>
            </a:r>
            <a:r>
              <a:rPr lang="de-DE" dirty="0" smtClean="0"/>
              <a:t> per </a:t>
            </a:r>
            <a:r>
              <a:rPr lang="de-DE" dirty="0" err="1" smtClean="0"/>
              <a:t>Bunch</a:t>
            </a:r>
            <a:endParaRPr lang="de-DE" dirty="0"/>
          </a:p>
        </p:txBody>
      </p:sp>
      <p:sp>
        <p:nvSpPr>
          <p:cNvPr id="6" name="TextBox 5"/>
          <p:cNvSpPr txBox="1"/>
          <p:nvPr/>
        </p:nvSpPr>
        <p:spPr>
          <a:xfrm>
            <a:off x="4001531" y="1981200"/>
            <a:ext cx="646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40%</a:t>
            </a:r>
            <a:endParaRPr lang="de-DE" dirty="0"/>
          </a:p>
        </p:txBody>
      </p:sp>
      <p:sp>
        <p:nvSpPr>
          <p:cNvPr id="7" name="TextBox 6"/>
          <p:cNvSpPr txBox="1"/>
          <p:nvPr/>
        </p:nvSpPr>
        <p:spPr>
          <a:xfrm>
            <a:off x="4800600" y="1600200"/>
            <a:ext cx="646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35%</a:t>
            </a:r>
            <a:endParaRPr lang="de-DE" dirty="0"/>
          </a:p>
        </p:txBody>
      </p:sp>
      <p:sp>
        <p:nvSpPr>
          <p:cNvPr id="8" name="TextBox 7"/>
          <p:cNvSpPr txBox="1"/>
          <p:nvPr/>
        </p:nvSpPr>
        <p:spPr>
          <a:xfrm>
            <a:off x="3352800" y="2362200"/>
            <a:ext cx="646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50%</a:t>
            </a:r>
            <a:endParaRPr lang="de-DE" dirty="0"/>
          </a:p>
        </p:txBody>
      </p:sp>
      <p:sp>
        <p:nvSpPr>
          <p:cNvPr id="9" name="TextBox 8"/>
          <p:cNvSpPr txBox="1"/>
          <p:nvPr/>
        </p:nvSpPr>
        <p:spPr>
          <a:xfrm>
            <a:off x="6705600" y="1383268"/>
            <a:ext cx="646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3</a:t>
            </a:r>
            <a:r>
              <a:rPr lang="de-DE" dirty="0" smtClean="0"/>
              <a:t>0%</a:t>
            </a:r>
            <a:endParaRPr lang="de-DE" dirty="0"/>
          </a:p>
        </p:txBody>
      </p:sp>
      <p:sp>
        <p:nvSpPr>
          <p:cNvPr id="10" name="TextBox 9"/>
          <p:cNvSpPr txBox="1"/>
          <p:nvPr/>
        </p:nvSpPr>
        <p:spPr>
          <a:xfrm>
            <a:off x="7772400" y="5562600"/>
            <a:ext cx="11210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HD 2-8</a:t>
            </a:r>
          </a:p>
          <a:p>
            <a:r>
              <a:rPr lang="de-DE" dirty="0" smtClean="0"/>
              <a:t>Small LR</a:t>
            </a:r>
            <a:endParaRPr lang="de-DE" dirty="0"/>
          </a:p>
        </p:txBody>
      </p:sp>
      <p:sp>
        <p:nvSpPr>
          <p:cNvPr id="11" name="TextBox 10"/>
          <p:cNvSpPr txBox="1"/>
          <p:nvPr/>
        </p:nvSpPr>
        <p:spPr>
          <a:xfrm>
            <a:off x="7848600" y="4191000"/>
            <a:ext cx="12239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HD 1-5</a:t>
            </a:r>
          </a:p>
          <a:p>
            <a:r>
              <a:rPr lang="de-DE" dirty="0" smtClean="0"/>
              <a:t>Strong LR</a:t>
            </a:r>
            <a:endParaRPr lang="de-DE" dirty="0"/>
          </a:p>
        </p:txBody>
      </p:sp>
      <p:sp>
        <p:nvSpPr>
          <p:cNvPr id="12" name="TextBox 11"/>
          <p:cNvSpPr txBox="1"/>
          <p:nvPr/>
        </p:nvSpPr>
        <p:spPr>
          <a:xfrm>
            <a:off x="7772400" y="1752600"/>
            <a:ext cx="12239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HD 1-2-5</a:t>
            </a:r>
          </a:p>
          <a:p>
            <a:r>
              <a:rPr lang="de-DE" dirty="0" smtClean="0"/>
              <a:t>Strong LR</a:t>
            </a:r>
            <a:endParaRPr lang="de-DE" dirty="0"/>
          </a:p>
        </p:txBody>
      </p:sp>
      <p:sp>
        <p:nvSpPr>
          <p:cNvPr id="13" name="TextBox 12"/>
          <p:cNvSpPr txBox="1"/>
          <p:nvPr/>
        </p:nvSpPr>
        <p:spPr>
          <a:xfrm>
            <a:off x="7848600" y="2935069"/>
            <a:ext cx="971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HD 8</a:t>
            </a:r>
          </a:p>
          <a:p>
            <a:r>
              <a:rPr lang="de-DE" dirty="0" err="1" smtClean="0"/>
              <a:t>Tiny</a:t>
            </a:r>
            <a:r>
              <a:rPr lang="de-DE" dirty="0" smtClean="0"/>
              <a:t> LR</a:t>
            </a:r>
            <a:endParaRPr lang="de-DE" dirty="0"/>
          </a:p>
        </p:txBody>
      </p:sp>
      <p:sp>
        <p:nvSpPr>
          <p:cNvPr id="14" name="TextBox 13"/>
          <p:cNvSpPr txBox="1"/>
          <p:nvPr/>
        </p:nvSpPr>
        <p:spPr>
          <a:xfrm>
            <a:off x="1371600" y="1447800"/>
            <a:ext cx="240793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err="1" smtClean="0"/>
              <a:t>Crossing</a:t>
            </a:r>
            <a:r>
              <a:rPr lang="de-DE" sz="2400" b="1" dirty="0" smtClean="0"/>
              <a:t> angle</a:t>
            </a:r>
          </a:p>
          <a:p>
            <a:r>
              <a:rPr lang="de-DE" dirty="0" smtClean="0"/>
              <a:t>100% = 120 </a:t>
            </a:r>
            <a:r>
              <a:rPr lang="de-DE" dirty="0" err="1" smtClean="0">
                <a:latin typeface="Symbol" charset="2"/>
                <a:cs typeface="Symbol" charset="2"/>
              </a:rPr>
              <a:t>m</a:t>
            </a:r>
            <a:r>
              <a:rPr lang="de-DE" dirty="0" err="1" smtClean="0"/>
              <a:t>rad</a:t>
            </a:r>
            <a:endParaRPr lang="de-DE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0" y="4191000"/>
            <a:ext cx="327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Note: B2 </a:t>
            </a:r>
            <a:r>
              <a:rPr lang="de-DE" sz="2400" b="1" dirty="0" err="1" smtClean="0"/>
              <a:t>collision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scheme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practically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equivalent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to</a:t>
            </a:r>
            <a:r>
              <a:rPr lang="de-DE" sz="2400" b="1" dirty="0" smtClean="0"/>
              <a:t> last LR BB MD: 2 </a:t>
            </a:r>
            <a:r>
              <a:rPr lang="de-DE" sz="2400" b="1" dirty="0" err="1" smtClean="0"/>
              <a:t>head</a:t>
            </a:r>
            <a:r>
              <a:rPr lang="de-DE" sz="2400" b="1" dirty="0" smtClean="0"/>
              <a:t>-on</a:t>
            </a:r>
          </a:p>
        </p:txBody>
      </p:sp>
    </p:spTree>
    <p:extLst>
      <p:ext uri="{BB962C8B-B14F-4D97-AF65-F5344CB8AC3E}">
        <p14:creationId xmlns:p14="http://schemas.microsoft.com/office/powerpoint/2010/main" val="4193863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222" t="10144" r="20294" b="3908"/>
          <a:stretch/>
        </p:blipFill>
        <p:spPr>
          <a:xfrm>
            <a:off x="152400" y="990600"/>
            <a:ext cx="7543800" cy="5511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LR-BB: </a:t>
            </a:r>
            <a:r>
              <a:rPr lang="de-DE" dirty="0" err="1" smtClean="0"/>
              <a:t>Losses</a:t>
            </a:r>
            <a:r>
              <a:rPr lang="de-DE" dirty="0" smtClean="0"/>
              <a:t> per </a:t>
            </a:r>
            <a:r>
              <a:rPr lang="de-DE" dirty="0" err="1" smtClean="0"/>
              <a:t>Bunch</a:t>
            </a:r>
            <a:endParaRPr lang="de-DE" dirty="0"/>
          </a:p>
        </p:txBody>
      </p:sp>
      <p:sp>
        <p:nvSpPr>
          <p:cNvPr id="6" name="TextBox 5"/>
          <p:cNvSpPr txBox="1"/>
          <p:nvPr/>
        </p:nvSpPr>
        <p:spPr>
          <a:xfrm>
            <a:off x="4001531" y="1981200"/>
            <a:ext cx="646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40%</a:t>
            </a:r>
            <a:endParaRPr lang="de-DE" dirty="0"/>
          </a:p>
        </p:txBody>
      </p:sp>
      <p:sp>
        <p:nvSpPr>
          <p:cNvPr id="7" name="TextBox 6"/>
          <p:cNvSpPr txBox="1"/>
          <p:nvPr/>
        </p:nvSpPr>
        <p:spPr>
          <a:xfrm>
            <a:off x="4800600" y="1600200"/>
            <a:ext cx="646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35%</a:t>
            </a:r>
            <a:endParaRPr lang="de-DE" dirty="0"/>
          </a:p>
        </p:txBody>
      </p:sp>
      <p:sp>
        <p:nvSpPr>
          <p:cNvPr id="8" name="TextBox 7"/>
          <p:cNvSpPr txBox="1"/>
          <p:nvPr/>
        </p:nvSpPr>
        <p:spPr>
          <a:xfrm>
            <a:off x="3352800" y="2362200"/>
            <a:ext cx="646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50%</a:t>
            </a:r>
            <a:endParaRPr lang="de-DE" dirty="0"/>
          </a:p>
        </p:txBody>
      </p:sp>
      <p:sp>
        <p:nvSpPr>
          <p:cNvPr id="9" name="TextBox 8"/>
          <p:cNvSpPr txBox="1"/>
          <p:nvPr/>
        </p:nvSpPr>
        <p:spPr>
          <a:xfrm>
            <a:off x="6705600" y="1383268"/>
            <a:ext cx="646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3</a:t>
            </a:r>
            <a:r>
              <a:rPr lang="de-DE" dirty="0" smtClean="0"/>
              <a:t>0%</a:t>
            </a:r>
            <a:endParaRPr lang="de-DE" dirty="0"/>
          </a:p>
        </p:txBody>
      </p:sp>
      <p:sp>
        <p:nvSpPr>
          <p:cNvPr id="10" name="TextBox 9"/>
          <p:cNvSpPr txBox="1"/>
          <p:nvPr/>
        </p:nvSpPr>
        <p:spPr>
          <a:xfrm>
            <a:off x="7772400" y="5562600"/>
            <a:ext cx="11210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HD 2-8</a:t>
            </a:r>
          </a:p>
          <a:p>
            <a:r>
              <a:rPr lang="de-DE" dirty="0" smtClean="0"/>
              <a:t>Small LR</a:t>
            </a:r>
            <a:endParaRPr lang="de-DE" dirty="0"/>
          </a:p>
        </p:txBody>
      </p:sp>
      <p:sp>
        <p:nvSpPr>
          <p:cNvPr id="11" name="TextBox 10"/>
          <p:cNvSpPr txBox="1"/>
          <p:nvPr/>
        </p:nvSpPr>
        <p:spPr>
          <a:xfrm>
            <a:off x="7848600" y="4191000"/>
            <a:ext cx="12239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HD 1-5</a:t>
            </a:r>
          </a:p>
          <a:p>
            <a:r>
              <a:rPr lang="de-DE" dirty="0" smtClean="0"/>
              <a:t>Strong LR</a:t>
            </a:r>
            <a:endParaRPr lang="de-DE" dirty="0"/>
          </a:p>
        </p:txBody>
      </p:sp>
      <p:sp>
        <p:nvSpPr>
          <p:cNvPr id="12" name="TextBox 11"/>
          <p:cNvSpPr txBox="1"/>
          <p:nvPr/>
        </p:nvSpPr>
        <p:spPr>
          <a:xfrm>
            <a:off x="7772400" y="1752600"/>
            <a:ext cx="12239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HD 1-2-5</a:t>
            </a:r>
          </a:p>
          <a:p>
            <a:r>
              <a:rPr lang="de-DE" dirty="0" smtClean="0"/>
              <a:t>Strong LR</a:t>
            </a:r>
            <a:endParaRPr lang="de-DE" dirty="0"/>
          </a:p>
        </p:txBody>
      </p:sp>
      <p:sp>
        <p:nvSpPr>
          <p:cNvPr id="13" name="TextBox 12"/>
          <p:cNvSpPr txBox="1"/>
          <p:nvPr/>
        </p:nvSpPr>
        <p:spPr>
          <a:xfrm>
            <a:off x="7848600" y="2935069"/>
            <a:ext cx="971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HD 8</a:t>
            </a:r>
          </a:p>
          <a:p>
            <a:r>
              <a:rPr lang="de-DE" dirty="0" err="1" smtClean="0"/>
              <a:t>Tiny</a:t>
            </a:r>
            <a:r>
              <a:rPr lang="de-DE" dirty="0" smtClean="0"/>
              <a:t> LR</a:t>
            </a:r>
            <a:endParaRPr lang="de-DE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2895600"/>
            <a:ext cx="2971800" cy="224676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30% </a:t>
            </a:r>
            <a:r>
              <a:rPr lang="de-DE" sz="2800" dirty="0" err="1" smtClean="0"/>
              <a:t>of</a:t>
            </a:r>
            <a:r>
              <a:rPr lang="de-DE" sz="2800" dirty="0" smtClean="0"/>
              <a:t> beam lost in 1 </a:t>
            </a:r>
            <a:r>
              <a:rPr lang="de-DE" sz="2800" dirty="0" err="1" smtClean="0"/>
              <a:t>hour</a:t>
            </a:r>
            <a:r>
              <a:rPr lang="de-DE" sz="2800" dirty="0" smtClean="0"/>
              <a:t> </a:t>
            </a:r>
            <a:r>
              <a:rPr lang="de-DE" sz="2800" dirty="0" smtClean="0">
                <a:sym typeface="Wingdings"/>
              </a:rPr>
              <a:t> strong LR </a:t>
            </a:r>
            <a:r>
              <a:rPr lang="de-DE" sz="2800" dirty="0" err="1" smtClean="0">
                <a:sym typeface="Wingdings"/>
              </a:rPr>
              <a:t>effects</a:t>
            </a:r>
            <a:r>
              <a:rPr lang="de-DE" sz="2800" dirty="0" smtClean="0">
                <a:sym typeface="Wingdings"/>
              </a:rPr>
              <a:t> </a:t>
            </a:r>
            <a:r>
              <a:rPr lang="de-DE" sz="2800" dirty="0" err="1" smtClean="0">
                <a:sym typeface="Wingdings"/>
              </a:rPr>
              <a:t>with</a:t>
            </a:r>
            <a:r>
              <a:rPr lang="de-DE" sz="2800" dirty="0" smtClean="0">
                <a:sym typeface="Wingdings"/>
              </a:rPr>
              <a:t> </a:t>
            </a:r>
            <a:r>
              <a:rPr lang="de-DE" sz="2800" dirty="0" err="1" smtClean="0">
                <a:sym typeface="Wingdings"/>
              </a:rPr>
              <a:t>reduced</a:t>
            </a:r>
            <a:r>
              <a:rPr lang="de-DE" sz="2800" dirty="0" smtClean="0">
                <a:sym typeface="Wingdings"/>
              </a:rPr>
              <a:t> </a:t>
            </a:r>
            <a:r>
              <a:rPr lang="de-DE" sz="2800" dirty="0" err="1" smtClean="0">
                <a:sym typeface="Wingdings"/>
              </a:rPr>
              <a:t>crossing</a:t>
            </a:r>
            <a:r>
              <a:rPr lang="de-DE" sz="2800" dirty="0" smtClean="0">
                <a:sym typeface="Wingdings"/>
              </a:rPr>
              <a:t> </a:t>
            </a:r>
            <a:r>
              <a:rPr lang="de-DE" sz="2800" dirty="0" err="1" smtClean="0">
                <a:sym typeface="Wingdings"/>
              </a:rPr>
              <a:t>angles</a:t>
            </a:r>
            <a:endParaRPr lang="de-DE" sz="2800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609600" y="1447800"/>
            <a:ext cx="381000" cy="1447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8377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222" t="10144" r="20294" b="3908"/>
          <a:stretch/>
        </p:blipFill>
        <p:spPr>
          <a:xfrm>
            <a:off x="152400" y="990600"/>
            <a:ext cx="7543800" cy="5511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LR-BB: </a:t>
            </a:r>
            <a:r>
              <a:rPr lang="de-DE" dirty="0" err="1" smtClean="0"/>
              <a:t>Losses</a:t>
            </a:r>
            <a:r>
              <a:rPr lang="de-DE" dirty="0" smtClean="0"/>
              <a:t> per </a:t>
            </a:r>
            <a:r>
              <a:rPr lang="de-DE" dirty="0" err="1" smtClean="0"/>
              <a:t>Bunch</a:t>
            </a:r>
            <a:endParaRPr lang="de-DE" dirty="0"/>
          </a:p>
        </p:txBody>
      </p:sp>
      <p:sp>
        <p:nvSpPr>
          <p:cNvPr id="6" name="TextBox 5"/>
          <p:cNvSpPr txBox="1"/>
          <p:nvPr/>
        </p:nvSpPr>
        <p:spPr>
          <a:xfrm>
            <a:off x="4001531" y="1981200"/>
            <a:ext cx="646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40%</a:t>
            </a:r>
            <a:endParaRPr lang="de-DE" dirty="0"/>
          </a:p>
        </p:txBody>
      </p:sp>
      <p:sp>
        <p:nvSpPr>
          <p:cNvPr id="7" name="TextBox 6"/>
          <p:cNvSpPr txBox="1"/>
          <p:nvPr/>
        </p:nvSpPr>
        <p:spPr>
          <a:xfrm>
            <a:off x="4800600" y="1600200"/>
            <a:ext cx="646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35%</a:t>
            </a:r>
            <a:endParaRPr lang="de-DE" dirty="0"/>
          </a:p>
        </p:txBody>
      </p:sp>
      <p:sp>
        <p:nvSpPr>
          <p:cNvPr id="8" name="TextBox 7"/>
          <p:cNvSpPr txBox="1"/>
          <p:nvPr/>
        </p:nvSpPr>
        <p:spPr>
          <a:xfrm>
            <a:off x="3352800" y="2362200"/>
            <a:ext cx="646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50%</a:t>
            </a:r>
            <a:endParaRPr lang="de-DE" dirty="0"/>
          </a:p>
        </p:txBody>
      </p:sp>
      <p:sp>
        <p:nvSpPr>
          <p:cNvPr id="9" name="TextBox 8"/>
          <p:cNvSpPr txBox="1"/>
          <p:nvPr/>
        </p:nvSpPr>
        <p:spPr>
          <a:xfrm>
            <a:off x="6705600" y="1383268"/>
            <a:ext cx="646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3</a:t>
            </a:r>
            <a:r>
              <a:rPr lang="de-DE" dirty="0" smtClean="0"/>
              <a:t>0%</a:t>
            </a:r>
            <a:endParaRPr lang="de-DE" dirty="0"/>
          </a:p>
        </p:txBody>
      </p:sp>
      <p:sp>
        <p:nvSpPr>
          <p:cNvPr id="10" name="TextBox 9"/>
          <p:cNvSpPr txBox="1"/>
          <p:nvPr/>
        </p:nvSpPr>
        <p:spPr>
          <a:xfrm>
            <a:off x="7772400" y="5562600"/>
            <a:ext cx="11210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HD 2-8</a:t>
            </a:r>
          </a:p>
          <a:p>
            <a:r>
              <a:rPr lang="de-DE" dirty="0" smtClean="0"/>
              <a:t>Small LR</a:t>
            </a:r>
            <a:endParaRPr lang="de-DE" dirty="0"/>
          </a:p>
        </p:txBody>
      </p:sp>
      <p:sp>
        <p:nvSpPr>
          <p:cNvPr id="11" name="TextBox 10"/>
          <p:cNvSpPr txBox="1"/>
          <p:nvPr/>
        </p:nvSpPr>
        <p:spPr>
          <a:xfrm>
            <a:off x="7848600" y="4191000"/>
            <a:ext cx="12239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HD 1-5</a:t>
            </a:r>
          </a:p>
          <a:p>
            <a:r>
              <a:rPr lang="de-DE" dirty="0" smtClean="0"/>
              <a:t>Strong LR</a:t>
            </a:r>
            <a:endParaRPr lang="de-DE" dirty="0"/>
          </a:p>
        </p:txBody>
      </p:sp>
      <p:sp>
        <p:nvSpPr>
          <p:cNvPr id="12" name="TextBox 11"/>
          <p:cNvSpPr txBox="1"/>
          <p:nvPr/>
        </p:nvSpPr>
        <p:spPr>
          <a:xfrm>
            <a:off x="7772400" y="1752600"/>
            <a:ext cx="12239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HD 1-2-5</a:t>
            </a:r>
          </a:p>
          <a:p>
            <a:r>
              <a:rPr lang="de-DE" dirty="0" smtClean="0"/>
              <a:t>Strong LR</a:t>
            </a:r>
            <a:endParaRPr lang="de-DE" dirty="0"/>
          </a:p>
        </p:txBody>
      </p:sp>
      <p:sp>
        <p:nvSpPr>
          <p:cNvPr id="13" name="TextBox 12"/>
          <p:cNvSpPr txBox="1"/>
          <p:nvPr/>
        </p:nvSpPr>
        <p:spPr>
          <a:xfrm>
            <a:off x="7848600" y="2935069"/>
            <a:ext cx="971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HD 8</a:t>
            </a:r>
          </a:p>
          <a:p>
            <a:r>
              <a:rPr lang="de-DE" dirty="0" err="1" smtClean="0"/>
              <a:t>Tiny</a:t>
            </a:r>
            <a:r>
              <a:rPr lang="de-DE" dirty="0" smtClean="0"/>
              <a:t> LR</a:t>
            </a:r>
            <a:endParaRPr lang="de-DE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609600" y="4419600"/>
            <a:ext cx="91440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600200" y="4162961"/>
            <a:ext cx="3505200" cy="230832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de-DE" sz="2400" b="1" dirty="0" err="1" smtClean="0">
                <a:solidFill>
                  <a:srgbClr val="FF0000"/>
                </a:solidFill>
              </a:rPr>
              <a:t>Lower</a:t>
            </a:r>
            <a:r>
              <a:rPr lang="de-DE" sz="2400" b="1" dirty="0" smtClean="0">
                <a:solidFill>
                  <a:srgbClr val="FF0000"/>
                </a:solidFill>
              </a:rPr>
              <a:t> </a:t>
            </a:r>
            <a:r>
              <a:rPr lang="de-DE" sz="2400" b="1" dirty="0" err="1" smtClean="0">
                <a:solidFill>
                  <a:srgbClr val="FF0000"/>
                </a:solidFill>
              </a:rPr>
              <a:t>losses</a:t>
            </a:r>
            <a:r>
              <a:rPr lang="de-DE" sz="2400" b="1" dirty="0" smtClean="0">
                <a:solidFill>
                  <a:srgbClr val="FF0000"/>
                </a:solidFill>
              </a:rPr>
              <a:t> beam2 (</a:t>
            </a:r>
            <a:r>
              <a:rPr lang="de-DE" sz="2400" b="1" dirty="0" err="1" smtClean="0">
                <a:solidFill>
                  <a:srgbClr val="FF0000"/>
                </a:solidFill>
              </a:rPr>
              <a:t>factor</a:t>
            </a:r>
            <a:r>
              <a:rPr lang="de-DE" sz="2400" b="1" dirty="0" smtClean="0">
                <a:solidFill>
                  <a:srgbClr val="FF0000"/>
                </a:solidFill>
              </a:rPr>
              <a:t> 2) </a:t>
            </a:r>
            <a:r>
              <a:rPr lang="de-DE" sz="2400" dirty="0" err="1" smtClean="0"/>
              <a:t>could</a:t>
            </a:r>
            <a:r>
              <a:rPr lang="de-DE" sz="2400" dirty="0" smtClean="0"/>
              <a:t> </a:t>
            </a:r>
            <a:r>
              <a:rPr lang="de-DE" sz="2400" dirty="0" err="1" smtClean="0"/>
              <a:t>show</a:t>
            </a:r>
            <a:r>
              <a:rPr lang="de-DE" sz="2400" dirty="0" smtClean="0"/>
              <a:t> </a:t>
            </a:r>
            <a:r>
              <a:rPr lang="de-DE" sz="2400" dirty="0" err="1" smtClean="0"/>
              <a:t>that</a:t>
            </a:r>
            <a:r>
              <a:rPr lang="de-DE" sz="2400" dirty="0" smtClean="0"/>
              <a:t> LR </a:t>
            </a:r>
            <a:r>
              <a:rPr lang="de-DE" sz="2400" dirty="0" err="1" smtClean="0"/>
              <a:t>losses</a:t>
            </a:r>
            <a:r>
              <a:rPr lang="de-DE" sz="2400" dirty="0" smtClean="0"/>
              <a:t>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 err="1" smtClean="0"/>
              <a:t>enhanced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</a:t>
            </a:r>
            <a:r>
              <a:rPr lang="de-DE" sz="2400" dirty="0" err="1" smtClean="0"/>
              <a:t>number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head-ons</a:t>
            </a:r>
            <a:endParaRPr lang="de-DE" sz="2400" dirty="0" smtClean="0"/>
          </a:p>
          <a:p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analyzed</a:t>
            </a:r>
            <a:r>
              <a:rPr lang="de-DE" sz="2400" dirty="0" smtClean="0"/>
              <a:t>...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549588121"/>
      </p:ext>
    </p:extLst>
  </p:cSld>
  <p:clrMapOvr>
    <a:masterClrMapping/>
  </p:clrMapOvr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31170</TotalTime>
  <Words>1264</Words>
  <Application>Microsoft Macintosh PowerPoint</Application>
  <PresentationFormat>On-screen Show (4:3)</PresentationFormat>
  <Paragraphs>181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LHCpresentations</vt:lpstr>
      <vt:lpstr>MD Report Thu - Fri (25. – 26.8.)</vt:lpstr>
      <vt:lpstr>MD Report 26.8.2011</vt:lpstr>
      <vt:lpstr>Beam Scraping for BCT Calibration</vt:lpstr>
      <vt:lpstr>From BI MD to BB MD</vt:lpstr>
      <vt:lpstr>From BI MD to BB MD</vt:lpstr>
      <vt:lpstr>Long-Range Beam-Beam (Werner et al)</vt:lpstr>
      <vt:lpstr>LR-BB: Losses per Bunch</vt:lpstr>
      <vt:lpstr>LR-BB: Losses per Bunch</vt:lpstr>
      <vt:lpstr>LR-BB: Losses per Bunch</vt:lpstr>
      <vt:lpstr>LR-BB: Losses per Bunch</vt:lpstr>
      <vt:lpstr>How Could Head-On Drive LR BB Losses?</vt:lpstr>
      <vt:lpstr>Preliminary Conclusions for Physics</vt:lpstr>
      <vt:lpstr>Blowup with Transverse Damper</vt:lpstr>
      <vt:lpstr>Draft MD Planning Fri – Sat (26. – 27.8.)</vt:lpstr>
      <vt:lpstr>Draft MD Planning Sun – Mon (28. – 29.8.)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Ralph Assmann</cp:lastModifiedBy>
  <cp:revision>2117</cp:revision>
  <dcterms:created xsi:type="dcterms:W3CDTF">2011-08-22T05:06:51Z</dcterms:created>
  <dcterms:modified xsi:type="dcterms:W3CDTF">2011-08-26T07:00:55Z</dcterms:modified>
</cp:coreProperties>
</file>