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3" r:id="rId1"/>
    <p:sldMasterId id="2147483936" r:id="rId2"/>
  </p:sldMasterIdLst>
  <p:notesMasterIdLst>
    <p:notesMasterId r:id="rId11"/>
  </p:notesMasterIdLst>
  <p:sldIdLst>
    <p:sldId id="406" r:id="rId3"/>
    <p:sldId id="315" r:id="rId4"/>
    <p:sldId id="408" r:id="rId5"/>
    <p:sldId id="368" r:id="rId6"/>
    <p:sldId id="367" r:id="rId7"/>
    <p:sldId id="372" r:id="rId8"/>
    <p:sldId id="409" r:id="rId9"/>
    <p:sldId id="410" r:id="rId10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1CB8"/>
    <a:srgbClr val="B2B2B2"/>
    <a:srgbClr val="CCC6A4"/>
    <a:srgbClr val="FFFF00"/>
    <a:srgbClr val="FF7C8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86148" autoAdjust="0"/>
  </p:normalViewPr>
  <p:slideViewPr>
    <p:cSldViewPr>
      <p:cViewPr>
        <p:scale>
          <a:sx n="100" d="100"/>
          <a:sy n="100" d="100"/>
        </p:scale>
        <p:origin x="492" y="45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7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C6D2E69-E10D-4A6F-B6E2-6365A692D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79512" y="6376243"/>
            <a:ext cx="2143125" cy="365125"/>
          </a:xfrm>
        </p:spPr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79513" y="5013175"/>
            <a:ext cx="7920880" cy="1295549"/>
          </a:xfrm>
        </p:spPr>
        <p:txBody>
          <a:bodyPr/>
          <a:lstStyle>
            <a:lvl1pPr marL="514350" indent="-514350" algn="l">
              <a:buFont typeface="+mj-lt"/>
              <a:buNone/>
              <a:defRPr baseline="0">
                <a:solidFill>
                  <a:srgbClr val="0000FF"/>
                </a:solidFill>
              </a:defRPr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3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5B17-EC26-44FC-9213-16BEDEBC3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79512" y="981075"/>
            <a:ext cx="8784975" cy="5327650"/>
          </a:xfrm>
        </p:spPr>
        <p:txBody>
          <a:bodyPr/>
          <a:lstStyle>
            <a:lvl1pPr marL="514350" indent="-514350">
              <a:buFont typeface="+mj-lt"/>
              <a:buAutoNum type="arabicPeriod"/>
              <a:defRPr baseline="0">
                <a:solidFill>
                  <a:srgbClr val="0000FF"/>
                </a:solidFill>
              </a:defRPr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3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5B17-EC26-44FC-9213-16BEDEBC3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3568" y="61441"/>
            <a:ext cx="7282631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9512" y="980728"/>
            <a:ext cx="7920880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376243"/>
            <a:ext cx="214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3" y="123825"/>
            <a:ext cx="54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Logo2 EN_E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138" y="77788"/>
            <a:ext cx="11652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ndeau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178800" y="928688"/>
            <a:ext cx="822325" cy="56975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3569" y="61441"/>
            <a:ext cx="727280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9512" y="980728"/>
            <a:ext cx="8784976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376243"/>
            <a:ext cx="214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3" y="123825"/>
            <a:ext cx="54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Logo2 EN_E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138" y="77788"/>
            <a:ext cx="11652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115869"/>
            <a:ext cx="784887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endParaRPr lang="en-GB" sz="18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20688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endParaRPr lang="en-GB" sz="2000" b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GB" sz="3600" dirty="0" smtClean="0">
                <a:solidFill>
                  <a:schemeClr val="bg1"/>
                </a:solidFill>
                <a:latin typeface="Arial Black" pitchFamily="34" charset="0"/>
              </a:rPr>
              <a:t>MP7 link fault 18/8/2011</a:t>
            </a:r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endParaRPr lang="en-GB" sz="2000" b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Davide Bozzini, 19</a:t>
            </a:r>
            <a:r>
              <a:rPr lang="en-GB" sz="20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of August 2011 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power network consolidation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45828"/>
            <a:ext cx="6779096" cy="61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5849" y="3212977"/>
            <a:ext cx="4078439" cy="24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2699792" y="3429000"/>
            <a:ext cx="360040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Nature of </a:t>
            </a:r>
            <a:r>
              <a:rPr lang="fr-FR" dirty="0" err="1" smtClean="0"/>
              <a:t>works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54453" y="3767437"/>
            <a:ext cx="22034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2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cavi\posa cavi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3207801" cy="4831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Crossing points and trial holes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340476" cy="290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05064"/>
            <a:ext cx="6886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Crossing points and trial holes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9512" y="981075"/>
            <a:ext cx="8784975" cy="5688285"/>
          </a:xfrm>
        </p:spPr>
        <p:txBody>
          <a:bodyPr/>
          <a:lstStyle/>
          <a:p>
            <a:pPr lvl="1"/>
            <a:r>
              <a:rPr lang="en-GB" dirty="0" smtClean="0"/>
              <a:t>Trial holes shall be done whenever necessary to exactly localize the crossing known and unknown utilities</a:t>
            </a:r>
          </a:p>
          <a:p>
            <a:pPr lvl="1"/>
            <a:r>
              <a:rPr lang="en-GB" dirty="0" smtClean="0"/>
              <a:t>Trial holes shall provide information on the nature of the ground for excavating and timbering purposes</a:t>
            </a:r>
          </a:p>
          <a:p>
            <a:pPr lvl="1"/>
            <a:r>
              <a:rPr lang="en-GB" dirty="0" smtClean="0"/>
              <a:t>All known crossing points shall be confirmed by a trial hole</a:t>
            </a:r>
          </a:p>
          <a:p>
            <a:pPr lvl="1"/>
            <a:r>
              <a:rPr lang="en-GB" dirty="0" smtClean="0"/>
              <a:t>CERN known crossing points are shown in each concerned work package set of drawings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contractor shall identify any crossed utility before starting digging</a:t>
            </a:r>
          </a:p>
          <a:p>
            <a:pPr lvl="1"/>
            <a:endParaRPr lang="en-GB" dirty="0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16165"/>
            <a:ext cx="3918672" cy="42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4259627" cy="31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56925"/>
            <a:ext cx="3042338" cy="40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179513" y="620688"/>
            <a:ext cx="7920880" cy="2304255"/>
          </a:xfrm>
        </p:spPr>
        <p:txBody>
          <a:bodyPr/>
          <a:lstStyle/>
          <a:p>
            <a:pPr lvl="1">
              <a:buNone/>
            </a:pPr>
            <a:r>
              <a:rPr lang="en-GB" sz="2000" b="1" u="sng" dirty="0" smtClean="0"/>
              <a:t>Nature of fault</a:t>
            </a:r>
          </a:p>
          <a:p>
            <a:pPr lvl="1">
              <a:buFontTx/>
              <a:buChar char="-"/>
            </a:pPr>
            <a:r>
              <a:rPr lang="en-GB" sz="2000" dirty="0" smtClean="0"/>
              <a:t>Damage of a 18 kV power cable during excavation</a:t>
            </a:r>
          </a:p>
          <a:p>
            <a:pPr lvl="1">
              <a:buFontTx/>
              <a:buChar char="-"/>
            </a:pPr>
            <a:r>
              <a:rPr lang="en-GB" sz="2000" dirty="0" smtClean="0"/>
              <a:t>The trial hole was done during the TS to exactly determine position and depth</a:t>
            </a:r>
          </a:p>
          <a:p>
            <a:pPr lvl="1">
              <a:buFontTx/>
              <a:buChar char="-"/>
            </a:pPr>
            <a:r>
              <a:rPr lang="en-GB" sz="2000" dirty="0" smtClean="0"/>
              <a:t>Excavation to be done </a:t>
            </a:r>
            <a:r>
              <a:rPr lang="en-GB" sz="2000" dirty="0" err="1" smtClean="0"/>
              <a:t>durin</a:t>
            </a:r>
            <a:r>
              <a:rPr lang="en-GB" sz="2000" dirty="0" smtClean="0"/>
              <a:t> machine operation according to work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179513" y="620688"/>
            <a:ext cx="7920880" cy="5328592"/>
          </a:xfrm>
        </p:spPr>
        <p:txBody>
          <a:bodyPr/>
          <a:lstStyle/>
          <a:p>
            <a:pPr lvl="1">
              <a:buNone/>
            </a:pPr>
            <a:r>
              <a:rPr lang="en-GB" sz="2000" b="1" u="sng" dirty="0" smtClean="0"/>
              <a:t>Preliminary outcome</a:t>
            </a:r>
          </a:p>
          <a:p>
            <a:pPr lvl="2">
              <a:buFontTx/>
              <a:buChar char="-"/>
            </a:pPr>
            <a:endParaRPr lang="en-GB" sz="1600" dirty="0" smtClean="0"/>
          </a:p>
          <a:p>
            <a:pPr lvl="1">
              <a:buFontTx/>
              <a:buChar char="-"/>
            </a:pPr>
            <a:r>
              <a:rPr lang="en-GB" sz="2000" dirty="0" smtClean="0"/>
              <a:t>The trial hole was done during the TS to exactly determine position and depth</a:t>
            </a:r>
          </a:p>
          <a:p>
            <a:pPr lvl="1">
              <a:buFontTx/>
              <a:buChar char="-"/>
            </a:pPr>
            <a:r>
              <a:rPr lang="en-GB" sz="2000" dirty="0" smtClean="0"/>
              <a:t>Excavation to be done during machine operation according to work status</a:t>
            </a:r>
          </a:p>
          <a:p>
            <a:pPr lvl="1">
              <a:buFontTx/>
              <a:buChar char="-"/>
            </a:pPr>
            <a:r>
              <a:rPr lang="en-GB" sz="2000" dirty="0" smtClean="0"/>
              <a:t>BA2 18 networks crossed without any problem. Excellent execution</a:t>
            </a:r>
          </a:p>
          <a:p>
            <a:pPr lvl="1">
              <a:buFontTx/>
              <a:buChar char="-"/>
            </a:pPr>
            <a:r>
              <a:rPr lang="en-GB" sz="2000" dirty="0" smtClean="0"/>
              <a:t>Today accident:</a:t>
            </a:r>
            <a:endParaRPr lang="en-GB" sz="1600" dirty="0" smtClean="0"/>
          </a:p>
          <a:p>
            <a:pPr lvl="2">
              <a:buFontTx/>
              <a:buChar char="-"/>
            </a:pPr>
            <a:r>
              <a:rPr lang="en-GB" sz="1600" dirty="0" smtClean="0"/>
              <a:t>Operators ad-interim to cope with staff holidays</a:t>
            </a:r>
          </a:p>
          <a:p>
            <a:pPr lvl="2">
              <a:buFontTx/>
              <a:buChar char="-"/>
            </a:pPr>
            <a:r>
              <a:rPr lang="en-GB" sz="1600" dirty="0" smtClean="0"/>
              <a:t>Supervisors absent during the accident 11h45</a:t>
            </a:r>
          </a:p>
          <a:p>
            <a:pPr lvl="2">
              <a:buFontTx/>
              <a:buChar char="-"/>
            </a:pPr>
            <a:endParaRPr lang="en-GB" sz="1600" dirty="0" smtClean="0"/>
          </a:p>
          <a:p>
            <a:pPr lvl="1">
              <a:buFontTx/>
              <a:buChar char="-"/>
            </a:pPr>
            <a:r>
              <a:rPr lang="en-GB" sz="2000" dirty="0" smtClean="0"/>
              <a:t>HSE unit inspection on site today Friday morning</a:t>
            </a:r>
          </a:p>
          <a:p>
            <a:pPr lvl="1">
              <a:buFontTx/>
              <a:buChar char="-"/>
            </a:pPr>
            <a:r>
              <a:rPr lang="en-US" sz="2000" dirty="0" smtClean="0"/>
              <a:t>Setting up of the fact finding group to be confirmed by DG</a:t>
            </a:r>
          </a:p>
          <a:p>
            <a:pPr lvl="1">
              <a:buFontTx/>
              <a:buChar char="-"/>
            </a:pPr>
            <a:r>
              <a:rPr lang="en-US" sz="2000" dirty="0" smtClean="0"/>
              <a:t>Trial holes and crossing works suspended</a:t>
            </a:r>
          </a:p>
          <a:p>
            <a:pPr lvl="1">
              <a:buFontTx/>
              <a:buChar char="-"/>
            </a:pPr>
            <a:r>
              <a:rPr lang="en-US" sz="2000" dirty="0" smtClean="0"/>
              <a:t>Normal operation of network expected by tonight</a:t>
            </a:r>
            <a:endParaRPr lang="en-GB" sz="2000" dirty="0" smtClean="0"/>
          </a:p>
          <a:p>
            <a:pPr lvl="2">
              <a:buFontTx/>
              <a:buChar char="-"/>
            </a:pPr>
            <a:endParaRPr lang="en-GB" sz="1600" dirty="0" smtClean="0"/>
          </a:p>
          <a:p>
            <a:pPr lvl="2">
              <a:buFontTx/>
              <a:buChar char="-"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C32524-3815-496D-9E6D-8A5A3733FD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142360" cy="571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12564</TotalTime>
  <Words>225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2_Office Theme</vt:lpstr>
      <vt:lpstr>3_Office Theme</vt:lpstr>
      <vt:lpstr>Slide 1</vt:lpstr>
      <vt:lpstr>SPS power network consolidation</vt:lpstr>
      <vt:lpstr>Nature of works</vt:lpstr>
      <vt:lpstr>Crossing points and trial holes</vt:lpstr>
      <vt:lpstr>Crossing points and trial holes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SL-PO Group Presentation</dc:title>
  <dc:creator>Gunnar</dc:creator>
  <cp:lastModifiedBy>dbozzini</cp:lastModifiedBy>
  <cp:revision>628</cp:revision>
  <cp:lastPrinted>1999-08-26T11:06:52Z</cp:lastPrinted>
  <dcterms:created xsi:type="dcterms:W3CDTF">1999-08-22T11:25:26Z</dcterms:created>
  <dcterms:modified xsi:type="dcterms:W3CDTF">2011-08-19T06:22:33Z</dcterms:modified>
</cp:coreProperties>
</file>