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23"/>
  </p:notesMasterIdLst>
  <p:sldIdLst>
    <p:sldId id="863" r:id="rId2"/>
    <p:sldId id="881" r:id="rId3"/>
    <p:sldId id="905" r:id="rId4"/>
    <p:sldId id="882" r:id="rId5"/>
    <p:sldId id="883" r:id="rId6"/>
    <p:sldId id="885" r:id="rId7"/>
    <p:sldId id="887" r:id="rId8"/>
    <p:sldId id="888" r:id="rId9"/>
    <p:sldId id="889" r:id="rId10"/>
    <p:sldId id="890" r:id="rId11"/>
    <p:sldId id="891" r:id="rId12"/>
    <p:sldId id="892" r:id="rId13"/>
    <p:sldId id="896" r:id="rId14"/>
    <p:sldId id="897" r:id="rId15"/>
    <p:sldId id="895" r:id="rId16"/>
    <p:sldId id="899" r:id="rId17"/>
    <p:sldId id="901" r:id="rId18"/>
    <p:sldId id="900" r:id="rId19"/>
    <p:sldId id="902" r:id="rId20"/>
    <p:sldId id="903" r:id="rId21"/>
    <p:sldId id="904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8/22/11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Jan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2578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Week 33:    </a:t>
            </a:r>
          </a:p>
          <a:p>
            <a:pPr>
              <a:buNone/>
            </a:pPr>
            <a:endParaRPr lang="en-US" sz="24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6 Luminosity Runs 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int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luminosity: 143.6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pb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-1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maximum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2.4*10 </a:t>
            </a:r>
            <a:r>
              <a:rPr lang="en-US" sz="2200" b="1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33</a:t>
            </a:r>
          </a:p>
          <a:p>
            <a:pPr>
              <a:buNone/>
            </a:pPr>
            <a:endParaRPr lang="en-US" sz="2200" b="1" baseline="300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major issues: 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LHC-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b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polarity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	  ALFA on beam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	  tight </a:t>
            </a:r>
            <a:r>
              <a:rPr lang="en-US" sz="2200" b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colli</a:t>
            </a:r>
            <a:r>
              <a:rPr lang="en-US" sz="22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settings </a:t>
            </a:r>
          </a:p>
          <a:p>
            <a:pPr>
              <a:buNone/>
            </a:pPr>
            <a:endParaRPr lang="en-US" sz="22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		   </a:t>
            </a: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glitches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			   major power cut                 </a:t>
            </a:r>
          </a:p>
          <a:p>
            <a:pPr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89004"/>
            <a:ext cx="3886200" cy="27925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6201516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20:20h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RF problem solved,    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 for physics</a:t>
            </a:r>
          </a:p>
          <a:p>
            <a:r>
              <a:rPr lang="en-US" dirty="0" smtClean="0"/>
              <a:t>                still losses above warning in the ring </a:t>
            </a:r>
          </a:p>
          <a:p>
            <a:r>
              <a:rPr lang="en-US" dirty="0" smtClean="0"/>
              <a:t>                ... </a:t>
            </a:r>
            <a:r>
              <a:rPr lang="en-US" b="1" i="1" dirty="0" smtClean="0">
                <a:latin typeface="Times New Roman"/>
                <a:cs typeface="Times New Roman"/>
              </a:rPr>
              <a:t>in both beams</a:t>
            </a:r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23:52h   Luminosity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we are back in business !! </a:t>
            </a: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066800"/>
            <a:ext cx="2819400" cy="2002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6050"/>
            <a:ext cx="9188450" cy="2871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night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16/17-Aug-2011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219200"/>
            <a:ext cx="5943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00:05h</a:t>
            </a:r>
            <a:r>
              <a:rPr lang="en-US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LHC-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b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on target 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lumi</a:t>
            </a:r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02:04h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Dump: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/>
              <a:t>Dump Classification: RF fault   </a:t>
            </a:r>
          </a:p>
          <a:p>
            <a:r>
              <a:rPr lang="en-US" sz="2000" dirty="0" smtClean="0"/>
              <a:t>          (klystron filament current, possibly </a:t>
            </a:r>
          </a:p>
          <a:p>
            <a:r>
              <a:rPr lang="en-US" sz="2000" dirty="0" smtClean="0"/>
              <a:t>          bad contact according to piquet)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03:59h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 probe beam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04:28h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Injection for physics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050" y="1005441"/>
            <a:ext cx="3462550" cy="1737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b="38590"/>
          <a:stretch>
            <a:fillRect/>
          </a:stretch>
        </p:blipFill>
        <p:spPr>
          <a:xfrm>
            <a:off x="3505200" y="3352800"/>
            <a:ext cx="5499100" cy="21333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night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16/17-Aug-2011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143000"/>
            <a:ext cx="5943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oscillations better now </a:t>
            </a: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endParaRPr lang="en-US" sz="2000" dirty="0" smtClean="0"/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43050"/>
          <a:stretch>
            <a:fillRect/>
          </a:stretch>
        </p:blipFill>
        <p:spPr>
          <a:xfrm>
            <a:off x="4191000" y="1066800"/>
            <a:ext cx="4717041" cy="190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54263"/>
          <a:stretch>
            <a:fillRect/>
          </a:stretch>
        </p:blipFill>
        <p:spPr>
          <a:xfrm>
            <a:off x="2590800" y="3505200"/>
            <a:ext cx="6375400" cy="247712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3505200"/>
            <a:ext cx="1665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05:45h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Lumi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Wed, 17.Aug		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932974"/>
            <a:ext cx="8229601" cy="17697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 17.8. at approximately 9:48 am the </a:t>
            </a:r>
            <a:r>
              <a:rPr lang="en-US" dirty="0" smtClean="0">
                <a:solidFill>
                  <a:srgbClr val="FF0000"/>
                </a:solidFill>
              </a:rPr>
              <a:t>ATLAS BLM aborted the beam (fill 2029).</a:t>
            </a:r>
          </a:p>
          <a:p>
            <a:r>
              <a:rPr lang="en-US" dirty="0" smtClean="0"/>
              <a:t>Both BLM sides showed a significant peak in activity in Average Max Values RS0 (40µs running sum).</a:t>
            </a:r>
          </a:p>
          <a:p>
            <a:r>
              <a:rPr lang="en-US" dirty="0" smtClean="0"/>
              <a:t>Also ATLAS BCM saw large signal (totally independent detector).</a:t>
            </a:r>
          </a:p>
          <a:p>
            <a:r>
              <a:rPr lang="en-US" dirty="0" smtClean="0"/>
              <a:t>Both signals are compatible with an UFO close to ATLAS (beam 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4934323"/>
            <a:ext cx="3733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Right: BCM signal from the post mortem buffer.</a:t>
            </a:r>
          </a:p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Big signal also seen in ATLAS BCM. </a:t>
            </a:r>
          </a:p>
          <a:p>
            <a:pPr marL="285750" indent="-285750" algn="l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Also there the beam abort condition was reached, but ATLAS BCM is masked in the abort logic.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43" y="2860417"/>
            <a:ext cx="4523133" cy="201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21711" t="15622" r="23164" b="11177"/>
          <a:stretch/>
        </p:blipFill>
        <p:spPr>
          <a:xfrm>
            <a:off x="4950234" y="2702744"/>
            <a:ext cx="4069040" cy="404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078" y="3169232"/>
            <a:ext cx="181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BLM A-side 40µs running sum during the whole fill 2029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691" y="3013736"/>
            <a:ext cx="1062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A-side: 2x abort threshold (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thr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=230)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3369269" y="3278369"/>
            <a:ext cx="290422" cy="273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5165" y="3176563"/>
            <a:ext cx="168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BCM high gain channel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in-width = 5µs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5165" y="5168993"/>
            <a:ext cx="1684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BCM low gain channel</a:t>
            </a:r>
          </a:p>
          <a:p>
            <a:pPr algn="l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in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width = 5µs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13535" y="4934323"/>
            <a:ext cx="1036699" cy="495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1872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63" y="3140960"/>
            <a:ext cx="4296717" cy="314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2220" y="3132240"/>
            <a:ext cx="4724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Wed, 17.Aug	  </a:t>
            </a:r>
            <a:r>
              <a:rPr lang="en-US" dirty="0" err="1" smtClean="0"/>
              <a:t>LHCb</a:t>
            </a:r>
            <a:r>
              <a:rPr lang="en-US" dirty="0" smtClean="0"/>
              <a:t> polarity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47140"/>
            <a:ext cx="8229600" cy="1872260"/>
          </a:xfrm>
        </p:spPr>
        <p:txBody>
          <a:bodyPr/>
          <a:lstStyle/>
          <a:p>
            <a:r>
              <a:rPr lang="en-US" sz="2400" dirty="0" err="1" smtClean="0"/>
              <a:t>LHCb</a:t>
            </a:r>
            <a:r>
              <a:rPr lang="en-US" sz="2400" dirty="0" smtClean="0"/>
              <a:t> polarity changed to negative</a:t>
            </a:r>
          </a:p>
          <a:p>
            <a:pPr lvl="1"/>
            <a:r>
              <a:rPr lang="en-US" sz="2400" dirty="0" smtClean="0"/>
              <a:t>Vacuum ok</a:t>
            </a:r>
          </a:p>
          <a:p>
            <a:pPr lvl="1"/>
            <a:r>
              <a:rPr lang="en-US" sz="2400" dirty="0" smtClean="0"/>
              <a:t>Background ok</a:t>
            </a:r>
          </a:p>
          <a:p>
            <a:pPr lvl="1"/>
            <a:r>
              <a:rPr lang="en-US" sz="2400" dirty="0" smtClean="0"/>
              <a:t>Only slightly reduced B1 life time, but also seen on other fills before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18/08/2011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315200" cy="792163"/>
          </a:xfrm>
        </p:spPr>
        <p:txBody>
          <a:bodyPr/>
          <a:lstStyle/>
          <a:p>
            <a:pPr algn="l"/>
            <a:r>
              <a:rPr lang="en-GB" dirty="0" smtClean="0"/>
              <a:t>Tue-Thu: Fills </a:t>
            </a:r>
            <a:r>
              <a:rPr lang="en-GB" dirty="0" smtClean="0"/>
              <a:t>after </a:t>
            </a:r>
            <a:r>
              <a:rPr lang="en-GB" dirty="0" err="1" smtClean="0"/>
              <a:t>cryo</a:t>
            </a:r>
            <a:r>
              <a:rPr lang="en-GB" dirty="0" smtClean="0"/>
              <a:t>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90600"/>
            <a:ext cx="8435400" cy="5544770"/>
          </a:xfrm>
        </p:spPr>
        <p:txBody>
          <a:bodyPr/>
          <a:lstStyle/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Tue:</a:t>
            </a:r>
            <a:r>
              <a:rPr lang="en-US" sz="2000" b="1" i="1" dirty="0" smtClean="0">
                <a:latin typeface="Times New Roman"/>
                <a:cs typeface="Times New Roman"/>
              </a:rPr>
              <a:t> 23:55 Fill #2028, Stable beams, initial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1.9e33. </a:t>
            </a:r>
          </a:p>
          <a:p>
            <a:pPr>
              <a:buNone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Wed</a:t>
            </a:r>
            <a:r>
              <a:rPr lang="en-US" sz="2000" b="1" i="1" dirty="0" smtClean="0">
                <a:latin typeface="Times New Roman"/>
                <a:cs typeface="Times New Roman"/>
              </a:rPr>
              <a:t>: 02:59 Fill #2028 dumped,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RF interlock</a:t>
            </a:r>
            <a:r>
              <a:rPr lang="en-US" sz="2000" b="1" i="1" dirty="0" smtClean="0">
                <a:latin typeface="Times New Roman"/>
                <a:cs typeface="Times New Roman"/>
              </a:rPr>
              <a:t>, int.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19 pb-1.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 05:41 Fill #2029 Stable beams, initial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2.1e33.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 09:48 Fill #2029 dumped by ATLAS  after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UFO near triplet R1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Change </a:t>
            </a:r>
            <a:r>
              <a:rPr lang="en-US" sz="2000" b="1" i="1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polarity.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 15:37 Fill #2030 dumped,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RQX.L5 tripped</a:t>
            </a:r>
            <a:r>
              <a:rPr lang="en-US" sz="2000" b="1" i="1" dirty="0" smtClean="0">
                <a:latin typeface="Times New Roman"/>
                <a:cs typeface="Times New Roman"/>
              </a:rPr>
              <a:t>, could be SEU.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23:04 Fill #2031 dumped,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glitch</a:t>
            </a:r>
            <a:r>
              <a:rPr lang="en-US" sz="2000" b="1" i="1" dirty="0" smtClean="0">
                <a:latin typeface="Times New Roman"/>
                <a:cs typeface="Times New Roman"/>
              </a:rPr>
              <a:t>, FMCM</a:t>
            </a:r>
            <a:br>
              <a:rPr lang="en-US" sz="2000" b="1" i="1" dirty="0" smtClean="0">
                <a:latin typeface="Times New Roman"/>
                <a:cs typeface="Times New Roman"/>
              </a:rPr>
            </a:br>
            <a:endParaRPr lang="en-US" sz="2000" b="1" i="1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Thu</a:t>
            </a:r>
            <a:r>
              <a:rPr lang="en-US" sz="2000" b="1" i="1" dirty="0" smtClean="0">
                <a:latin typeface="Times New Roman"/>
                <a:cs typeface="Times New Roman"/>
              </a:rPr>
              <a:t>: 01:10 Fill # 2032, Stable beams, initial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lumi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2.4e33</a:t>
            </a:r>
            <a:r>
              <a:rPr lang="en-US" sz="2000" b="1" i="1" dirty="0" smtClean="0">
                <a:latin typeface="Times New Roman"/>
                <a:cs typeface="Times New Roman"/>
              </a:rPr>
              <a:t> (!)</a:t>
            </a:r>
            <a:br>
              <a:rPr lang="en-US" sz="2000" b="1" i="1" dirty="0" smtClean="0">
                <a:latin typeface="Times New Roman"/>
                <a:cs typeface="Times New Roman"/>
              </a:rPr>
            </a:br>
            <a:r>
              <a:rPr lang="en-US" sz="2000" b="1" i="1" dirty="0" smtClean="0">
                <a:latin typeface="Times New Roman"/>
                <a:cs typeface="Times New Roman"/>
              </a:rPr>
              <a:t>                    bunch intensities of 1.27e11p 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06:23 Fill #2032 dumped,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glitch</a:t>
            </a:r>
            <a:r>
              <a:rPr lang="en-US" sz="2000" b="1" i="1" dirty="0" smtClean="0">
                <a:latin typeface="Times New Roman"/>
                <a:cs typeface="Times New Roman"/>
              </a:rPr>
              <a:t>, FMCM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 08:04 another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Electrical glitch </a:t>
            </a:r>
            <a:r>
              <a:rPr lang="en-US" sz="2000" b="1" i="1" dirty="0" smtClean="0">
                <a:latin typeface="Times New Roman"/>
                <a:cs typeface="Times New Roman"/>
              </a:rPr>
              <a:t>during filling</a:t>
            </a:r>
          </a:p>
          <a:p>
            <a:pPr>
              <a:buNone/>
            </a:pPr>
            <a:r>
              <a:rPr lang="en-US" sz="2000" b="1" i="1" dirty="0" smtClean="0">
                <a:latin typeface="Times New Roman"/>
                <a:cs typeface="Times New Roman"/>
              </a:rPr>
              <a:t>        11:45 the true single event upset: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Major Electrical Power Cut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27682"/>
          <a:stretch>
            <a:fillRect/>
          </a:stretch>
        </p:blipFill>
        <p:spPr>
          <a:xfrm>
            <a:off x="228600" y="1143000"/>
            <a:ext cx="8610600" cy="3678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5334000"/>
            <a:ext cx="1199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cut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53000"/>
            <a:ext cx="1757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inj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optimisation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105400"/>
            <a:ext cx="144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glitch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105400"/>
            <a:ext cx="1443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power glitch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486400"/>
            <a:ext cx="153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Times New Roman"/>
                <a:cs typeface="Times New Roman"/>
              </a:rPr>
              <a:t>rf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hom</a:t>
            </a:r>
            <a:r>
              <a:rPr lang="en-US" b="1" i="1" dirty="0" smtClean="0">
                <a:latin typeface="Times New Roman"/>
                <a:cs typeface="Times New Roman"/>
              </a:rPr>
              <a:t> alarm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(sis) </a:t>
            </a:r>
            <a:r>
              <a:rPr lang="en-US" sz="800" b="1" i="1" dirty="0" smtClean="0">
                <a:latin typeface="Times New Roman"/>
                <a:cs typeface="Times New Roman"/>
              </a:rPr>
              <a:t>9:07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28600"/>
            <a:ext cx="22483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Thu 18-Aug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rot="5400000" flipH="1" flipV="1">
            <a:off x="4856699" y="4628099"/>
            <a:ext cx="685800" cy="268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rot="5400000" flipH="1" flipV="1">
            <a:off x="5123399" y="4361399"/>
            <a:ext cx="685800" cy="8022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52909" y="6490156"/>
            <a:ext cx="8386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Times New Roman"/>
                <a:cs typeface="Times New Roman"/>
              </a:rPr>
              <a:t>6:23, 8:04, 8:07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52400"/>
            <a:ext cx="24372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kern="0" dirty="0" smtClean="0">
                <a:solidFill>
                  <a:srgbClr val="FF0000"/>
                </a:solidFill>
                <a:latin typeface="Trebuchet MS"/>
              </a:rPr>
              <a:t>Thu Morning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5136283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11:45h  during the ramp:</a:t>
            </a:r>
          </a:p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smtClean="0">
                <a:latin typeface="Times New Roman"/>
                <a:cs typeface="Times New Roman"/>
              </a:rPr>
              <a:t>General power cut</a:t>
            </a:r>
            <a:r>
              <a:rPr lang="en-US" sz="2400" dirty="0" smtClean="0">
                <a:latin typeface="CourierNewPSMT"/>
              </a:rPr>
              <a:t>,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      	ATLAS, ALICE and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LHCb</a:t>
            </a:r>
            <a:r>
              <a:rPr lang="en-US" sz="2000" b="1" i="1" dirty="0" smtClean="0">
                <a:latin typeface="Times New Roman"/>
                <a:cs typeface="Times New Roman"/>
              </a:rPr>
              <a:t> tripped.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Injection kickers tripped.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All RF tripped.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Undulators</a:t>
            </a:r>
            <a:r>
              <a:rPr lang="en-US" sz="2000" b="1" i="1" dirty="0" smtClean="0">
                <a:latin typeface="Times New Roman"/>
                <a:cs typeface="Times New Roman"/>
              </a:rPr>
              <a:t> tripped.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Collimators seem to be in a bad state.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Dump kickers faulty.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All 8 sectors tripped.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All vacuum valves in.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sz="2000" b="1" i="1" dirty="0" err="1" smtClean="0">
                <a:latin typeface="Times New Roman"/>
                <a:cs typeface="Times New Roman"/>
              </a:rPr>
              <a:t>Cryo</a:t>
            </a:r>
            <a:r>
              <a:rPr lang="en-US" sz="2000" b="1" i="1" dirty="0" smtClean="0">
                <a:latin typeface="Times New Roman"/>
                <a:cs typeface="Times New Roman"/>
              </a:rPr>
              <a:t>: 4 sectors stopped. 23, 34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	                         78, 81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10529" b="38065"/>
          <a:stretch>
            <a:fillRect/>
          </a:stretch>
        </p:blipFill>
        <p:spPr>
          <a:xfrm>
            <a:off x="5638800" y="3581400"/>
            <a:ext cx="3124200" cy="13643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229600" cy="4648200"/>
          </a:xfrm>
          <a:prstGeom prst="rect">
            <a:avLst/>
          </a:prstGeom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685800" y="228600"/>
            <a:ext cx="8153400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19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GB" sz="1900" kern="0" dirty="0" smtClean="0">
              <a:solidFill>
                <a:schemeClr val="tx2"/>
              </a:solidFill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en-US" sz="2000" b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instead: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1900" kern="0" dirty="0" smtClean="0">
              <a:solidFill>
                <a:schemeClr val="tx2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1772770"/>
            <a:ext cx="7810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Saturday 20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1296180"/>
          </a:xfrm>
        </p:spPr>
        <p:txBody>
          <a:bodyPr/>
          <a:lstStyle/>
          <a:p>
            <a:r>
              <a:rPr lang="en-GB" sz="2300" dirty="0" err="1" smtClean="0"/>
              <a:t>Cryo</a:t>
            </a:r>
            <a:r>
              <a:rPr lang="en-GB" sz="2300" dirty="0" smtClean="0"/>
              <a:t> Recovery</a:t>
            </a:r>
          </a:p>
          <a:p>
            <a:r>
              <a:rPr lang="en-GB" sz="2300" dirty="0" smtClean="0"/>
              <a:t>Yesterday’s main event:</a:t>
            </a:r>
            <a:endParaRPr lang="en-GB" sz="2300" dirty="0"/>
          </a:p>
        </p:txBody>
      </p:sp>
      <p:sp>
        <p:nvSpPr>
          <p:cNvPr id="7" name="TextBox 6"/>
          <p:cNvSpPr txBox="1"/>
          <p:nvPr/>
        </p:nvSpPr>
        <p:spPr>
          <a:xfrm>
            <a:off x="2051650" y="2132820"/>
            <a:ext cx="432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Cold compressor speed S45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6720" y="6453420"/>
            <a:ext cx="2016280" cy="40458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L.Tavian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505200"/>
            <a:ext cx="148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Thu, 18-Aug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power cut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1847" y="3200400"/>
            <a:ext cx="269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several attempts to restart</a:t>
            </a:r>
            <a:endParaRPr lang="en-US" b="1" i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95354" y="4001869"/>
            <a:ext cx="1398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Sat, 20-Aug</a:t>
            </a:r>
          </a:p>
          <a:p>
            <a:r>
              <a:rPr lang="en-US" b="1" i="1" dirty="0" smtClean="0">
                <a:latin typeface="Times New Roman"/>
                <a:cs typeface="Times New Roman"/>
              </a:rPr>
              <a:t>success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22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52600"/>
            <a:ext cx="8534400" cy="569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/>
                <a:cs typeface="Times New Roman"/>
              </a:rPr>
              <a:t>Fill 	date	length	max </a:t>
            </a:r>
            <a:r>
              <a:rPr lang="en-US" b="1" i="1" dirty="0" err="1" smtClean="0">
                <a:latin typeface="Times New Roman"/>
                <a:cs typeface="Times New Roman"/>
              </a:rPr>
              <a:t>Lumi</a:t>
            </a:r>
            <a:r>
              <a:rPr lang="en-US" b="1" i="1" dirty="0" smtClean="0">
                <a:latin typeface="Times New Roman"/>
                <a:cs typeface="Times New Roman"/>
              </a:rPr>
              <a:t> 	</a:t>
            </a:r>
            <a:r>
              <a:rPr lang="en-US" b="1" i="1" dirty="0" err="1" smtClean="0">
                <a:latin typeface="Times New Roman"/>
                <a:cs typeface="Times New Roman"/>
              </a:rPr>
              <a:t>int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lumi</a:t>
            </a:r>
            <a:r>
              <a:rPr lang="en-US" b="1" i="1" dirty="0" smtClean="0">
                <a:latin typeface="Times New Roman"/>
                <a:cs typeface="Times New Roman"/>
              </a:rPr>
              <a:t>		</a:t>
            </a:r>
            <a:r>
              <a:rPr lang="en-US" b="1" i="1" dirty="0" smtClean="0">
                <a:latin typeface="Times New Roman"/>
                <a:cs typeface="Times New Roman"/>
              </a:rPr>
              <a:t>Dump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....    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recovering from cry problem: 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restart Tuesday</a:t>
            </a:r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pPr marL="342900" indent="-342900">
              <a:buAutoNum type="arabicPlain" startAt="2028"/>
            </a:pPr>
            <a:r>
              <a:rPr lang="en-US" b="1" i="1" dirty="0" smtClean="0">
                <a:latin typeface="Times New Roman"/>
                <a:cs typeface="Times New Roman"/>
              </a:rPr>
              <a:t>       16.8.	3:06h	    1.9		19.3      		RF </a:t>
            </a:r>
            <a:r>
              <a:rPr lang="en-US" b="1" i="1" dirty="0" err="1" smtClean="0">
                <a:latin typeface="Times New Roman"/>
                <a:cs typeface="Times New Roman"/>
              </a:rPr>
              <a:t>Cly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fil</a:t>
            </a:r>
            <a:r>
              <a:rPr lang="en-US" b="1" i="1" dirty="0" smtClean="0">
                <a:latin typeface="Times New Roman"/>
                <a:cs typeface="Times New Roman"/>
              </a:rPr>
              <a:t> current</a:t>
            </a:r>
          </a:p>
          <a:p>
            <a:pPr marL="342900" indent="-342900"/>
            <a:r>
              <a:rPr lang="en-US" b="1" i="1" dirty="0" smtClean="0">
                <a:latin typeface="Times New Roman"/>
                <a:cs typeface="Times New Roman"/>
              </a:rPr>
              <a:t>	</a:t>
            </a:r>
            <a:endParaRPr lang="en-US" sz="800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2029       17.8.	4:10h 	    2.1		26.4		UFO Atlas</a:t>
            </a:r>
          </a:p>
          <a:p>
            <a:endParaRPr lang="en-US" sz="800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2030       17.8.	1:41h	    2.2		11.7		RQX.L5 </a:t>
            </a:r>
            <a:r>
              <a:rPr lang="en-US" b="1" i="1" dirty="0" err="1" smtClean="0">
                <a:latin typeface="Times New Roman"/>
                <a:cs typeface="Times New Roman"/>
              </a:rPr>
              <a:t>curr</a:t>
            </a:r>
            <a:r>
              <a:rPr lang="en-US" b="1" i="1" dirty="0" smtClean="0">
                <a:latin typeface="Times New Roman"/>
                <a:cs typeface="Times New Roman"/>
              </a:rPr>
              <a:t> meas.</a:t>
            </a:r>
          </a:p>
          <a:p>
            <a:endParaRPr lang="en-US" sz="800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2031       17.8.	0:51h 	    2.1		 6.1		EDF</a:t>
            </a:r>
          </a:p>
          <a:p>
            <a:endParaRPr lang="en-US" sz="800" b="1" i="1" dirty="0" smtClean="0">
              <a:latin typeface="Times New Roman"/>
              <a:cs typeface="Times New Roman"/>
            </a:endParaRPr>
          </a:p>
          <a:p>
            <a:pPr marL="342900" indent="-342900">
              <a:buAutoNum type="arabicPlain" startAt="2032"/>
            </a:pPr>
            <a:r>
              <a:rPr lang="en-US" b="1" i="1" dirty="0" smtClean="0">
                <a:latin typeface="Times New Roman"/>
                <a:cs typeface="Times New Roman"/>
              </a:rPr>
              <a:t>       18.8.	5:13h 	    2.4		35.5		EDF</a:t>
            </a:r>
          </a:p>
          <a:p>
            <a:pPr marL="342900" indent="-342900">
              <a:buAutoNum type="arabicPlain" startAt="2032"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342900" indent="-342900"/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....     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true single event upset:   </a:t>
            </a:r>
            <a:r>
              <a:rPr lang="en-US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Spitzhacke</a:t>
            </a:r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(“Pick”</a:t>
            </a:r>
            <a:r>
              <a:rPr lang="en-US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sz="800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2037       21.8. 	8:00h	    2.0		44.0		experts</a:t>
            </a:r>
          </a:p>
          <a:p>
            <a:endParaRPr lang="en-US" sz="800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2040       22.8.          ------	    2.1		37 ...</a:t>
            </a: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endParaRPr lang="en-US" b="1" i="1" dirty="0" smtClean="0">
              <a:latin typeface="Times New Roman"/>
              <a:cs typeface="Times New Roman"/>
            </a:endParaRPr>
          </a:p>
          <a:p>
            <a:r>
              <a:rPr lang="en-US" b="1" i="1" dirty="0" smtClean="0">
                <a:latin typeface="Times New Roman"/>
                <a:cs typeface="Times New Roman"/>
              </a:rPr>
              <a:t>		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r>
              <a:rPr lang="en-US" dirty="0" smtClean="0"/>
              <a:t>Saturday 20 August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5588" y="1395968"/>
            <a:ext cx="239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back: </a:t>
            </a:r>
            <a:r>
              <a:rPr lang="en-US" dirty="0" err="1" smtClean="0"/>
              <a:t>precycling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28567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Sunday 00:24h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injection: </a:t>
            </a:r>
            <a:r>
              <a:rPr lang="en-US" sz="2000" b="1" i="1" dirty="0" smtClean="0">
                <a:latin typeface="Times New Roman"/>
                <a:cs typeface="Times New Roman"/>
              </a:rPr>
              <a:t>... not too easy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34771"/>
          <a:stretch>
            <a:fillRect/>
          </a:stretch>
        </p:blipFill>
        <p:spPr>
          <a:xfrm>
            <a:off x="3886200" y="1828800"/>
            <a:ext cx="4780718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343400"/>
            <a:ext cx="4064000" cy="2362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419600"/>
            <a:ext cx="370412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06:41h:  and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finally luminosity 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general remark: </a:t>
            </a:r>
            <a:r>
              <a:rPr lang="en-US" sz="2000" b="1" i="1" dirty="0" smtClean="0">
                <a:latin typeface="Times New Roman"/>
                <a:cs typeface="Times New Roman"/>
              </a:rPr>
              <a:t> limited lifetime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during adjust in b1, </a:t>
            </a:r>
          </a:p>
          <a:p>
            <a:r>
              <a:rPr lang="en-US" sz="2000" b="1" i="1" smtClean="0">
                <a:solidFill>
                  <a:srgbClr val="000000"/>
                </a:solidFill>
                <a:latin typeface="Times New Roman"/>
                <a:cs typeface="Times New Roman"/>
              </a:rPr>
              <a:t>      </a:t>
            </a:r>
            <a:r>
              <a:rPr lang="en-US" sz="2000" b="1" i="1" smtClean="0">
                <a:solidFill>
                  <a:srgbClr val="000000"/>
                </a:solidFill>
                <a:latin typeface="Times New Roman"/>
                <a:cs typeface="Times New Roman"/>
              </a:rPr>
              <a:t>recovering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the usual level.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              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315200" cy="792163"/>
          </a:xfrm>
        </p:spPr>
        <p:txBody>
          <a:bodyPr/>
          <a:lstStyle/>
          <a:p>
            <a:r>
              <a:rPr lang="en-US" dirty="0" smtClean="0"/>
              <a:t>Sunday 21 August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990600"/>
            <a:ext cx="807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11:00h  ALFA moves roman pots to beam position: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null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problemo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pPr lvl="0"/>
            <a:endParaRPr lang="en-US" sz="8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15:07h Collimators put to tight settings: </a:t>
            </a: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... null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problemo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  </a:t>
            </a:r>
          </a:p>
          <a:p>
            <a:r>
              <a:rPr lang="en-US" sz="2000" dirty="0" smtClean="0">
                <a:latin typeface="CourierNewPSMT"/>
              </a:rPr>
              <a:t>TCP-H at 4 </a:t>
            </a:r>
          </a:p>
          <a:p>
            <a:r>
              <a:rPr lang="en-US" sz="2000" dirty="0" err="1" smtClean="0">
                <a:latin typeface="CourierNewPSMT"/>
              </a:rPr>
              <a:t>sigmas</a:t>
            </a:r>
            <a:r>
              <a:rPr lang="en-US" sz="2000" dirty="0" smtClean="0">
                <a:latin typeface="CourierNewPSMT"/>
              </a:rPr>
              <a:t> (both</a:t>
            </a:r>
          </a:p>
          <a:p>
            <a:r>
              <a:rPr lang="en-US" sz="2000" dirty="0" smtClean="0">
                <a:latin typeface="CourierNewPSMT"/>
              </a:rPr>
              <a:t>jaws).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well: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dump due to operation failure of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colli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experts</a:t>
            </a:r>
          </a:p>
          <a:p>
            <a:pPr lvl="0"/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00:27h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lumi</a:t>
            </a:r>
            <a:r>
              <a:rPr lang="en-US" sz="2000" b="1" i="1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n-US" sz="2000" b="1" i="1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56221"/>
          <a:stretch>
            <a:fillRect/>
          </a:stretch>
        </p:blipFill>
        <p:spPr>
          <a:xfrm>
            <a:off x="3810000" y="1905000"/>
            <a:ext cx="5105400" cy="190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9719" b="32396"/>
          <a:stretch>
            <a:fillRect/>
          </a:stretch>
        </p:blipFill>
        <p:spPr>
          <a:xfrm>
            <a:off x="4073144" y="4287012"/>
            <a:ext cx="4918456" cy="24185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Monday 15</a:t>
            </a:r>
            <a:r>
              <a:rPr lang="en-GB" baseline="30000" dirty="0" smtClean="0"/>
              <a:t>th</a:t>
            </a:r>
            <a:r>
              <a:rPr lang="en-GB" dirty="0" smtClean="0"/>
              <a:t> August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Cryogenics recovery</a:t>
            </a:r>
          </a:p>
          <a:p>
            <a:r>
              <a:rPr lang="en-GB" dirty="0" smtClean="0"/>
              <a:t>Accesses</a:t>
            </a:r>
          </a:p>
          <a:p>
            <a:r>
              <a:rPr lang="en-GB" dirty="0" smtClean="0"/>
              <a:t>Tests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RF - </a:t>
            </a:r>
            <a:r>
              <a:rPr lang="en-US" sz="2400" dirty="0" smtClean="0"/>
              <a:t>crowbar problem on module 2B1 – fixed</a:t>
            </a:r>
          </a:p>
          <a:p>
            <a:r>
              <a:rPr lang="en-US" sz="2400" dirty="0" smtClean="0"/>
              <a:t>Noise problem on RF 4B2 – more access today</a:t>
            </a:r>
          </a:p>
          <a:p>
            <a:r>
              <a:rPr lang="en-US" sz="2400" dirty="0" smtClean="0"/>
              <a:t>CMS, ATLAS</a:t>
            </a:r>
          </a:p>
          <a:p>
            <a:r>
              <a:rPr lang="en-US" sz="2400" dirty="0" smtClean="0"/>
              <a:t>Collimators</a:t>
            </a:r>
          </a:p>
          <a:p>
            <a:r>
              <a:rPr lang="en-US" sz="2400" dirty="0" smtClean="0"/>
              <a:t>Beam Dump</a:t>
            </a:r>
          </a:p>
          <a:p>
            <a:r>
              <a:rPr lang="en-US" sz="2400" dirty="0" smtClean="0"/>
              <a:t>QPS</a:t>
            </a:r>
          </a:p>
          <a:p>
            <a:pPr lvl="1"/>
            <a:r>
              <a:rPr lang="en-US" sz="2400" dirty="0" smtClean="0"/>
              <a:t>ISRM (Internal Splice Resistance Measurement) on RD2.R8, RQ4.R8 and RQ5.R8 done. </a:t>
            </a:r>
          </a:p>
          <a:p>
            <a:r>
              <a:rPr lang="en-US" sz="2400" dirty="0" smtClean="0"/>
              <a:t>Fiber optics for access system</a:t>
            </a:r>
          </a:p>
          <a:p>
            <a:r>
              <a:rPr lang="en-US" sz="2400" dirty="0" smtClean="0"/>
              <a:t>BLMs and CO for BLM timing crate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792163"/>
          </a:xfrm>
        </p:spPr>
        <p:txBody>
          <a:bodyPr/>
          <a:lstStyle/>
          <a:p>
            <a:pPr algn="l"/>
            <a:r>
              <a:rPr lang="en-US" sz="2400" b="1" i="1" dirty="0" smtClean="0">
                <a:latin typeface="Times New Roman"/>
                <a:cs typeface="Times New Roman"/>
              </a:rPr>
              <a:t>Dry-run of new functions for combined ramp &amp; squeeze</a:t>
            </a:r>
            <a:endParaRPr lang="en-GB" sz="2400" b="1" i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680"/>
            <a:ext cx="8229600" cy="2304320"/>
          </a:xfrm>
          <a:solidFill>
            <a:srgbClr val="FFFFFF"/>
          </a:solidFill>
        </p:spPr>
        <p:txBody>
          <a:bodyPr/>
          <a:lstStyle/>
          <a:p>
            <a:r>
              <a:rPr lang="en-US" sz="2000" dirty="0" smtClean="0"/>
              <a:t>Allows to reach 3.5m in Ip1 and IP5 at flat-top. Test only IP5 (both sides).</a:t>
            </a:r>
          </a:p>
          <a:p>
            <a:r>
              <a:rPr lang="en-US" sz="2000" dirty="0" smtClean="0"/>
              <a:t>The functions were successfully executed until the end of the ramp!</a:t>
            </a:r>
          </a:p>
          <a:p>
            <a:r>
              <a:rPr lang="en-US" sz="2000" dirty="0" smtClean="0"/>
              <a:t>Interesting shapes for the orbit correctors (energy scaling combined with the change of strengths during the squeeze) that will be interesting to check with beam!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745" y="3576254"/>
            <a:ext cx="4109855" cy="258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Tue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16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-Aug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Jan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7753069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Planning: </a:t>
            </a:r>
          </a:p>
          <a:p>
            <a:endParaRPr lang="en-US" sz="27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Tue Morning  </a:t>
            </a:r>
            <a:r>
              <a:rPr lang="en-US" sz="2000" dirty="0" err="1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cryo</a:t>
            </a:r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 ok expected in the complete machine at 14:00h</a:t>
            </a: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	    last sector 81 switching on power converters, preparing restart</a:t>
            </a:r>
          </a:p>
          <a:p>
            <a:endParaRPr lang="en-US" sz="2000" dirty="0" smtClean="0">
              <a:latin typeface="Times New Roman Bold Italic"/>
              <a:cs typeface="Times New Roman Bold Italic"/>
            </a:endParaRPr>
          </a:p>
          <a:p>
            <a:r>
              <a:rPr lang="en-US" sz="2000" dirty="0" smtClean="0">
                <a:latin typeface="Times New Roman Bold Italic"/>
                <a:cs typeface="Times New Roman Bold Italic"/>
              </a:rPr>
              <a:t>Tue 15:00h </a:t>
            </a:r>
            <a:r>
              <a:rPr lang="en-US" sz="2000" dirty="0" err="1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precycle</a:t>
            </a:r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, injection &amp; ramp for luminosity</a:t>
            </a:r>
          </a:p>
          <a:p>
            <a:endParaRPr lang="en-US" sz="2000" dirty="0" smtClean="0">
              <a:solidFill>
                <a:srgbClr val="0000FF"/>
              </a:solidFill>
              <a:latin typeface="Times New Roman Bold Italic"/>
              <a:cs typeface="Times New Roman Bold Italic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Meanwhile: access for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Times New Roman Bold Italic"/>
                <a:cs typeface="Times New Roman Bold Italic"/>
              </a:rPr>
              <a:t>	    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Blowing fibres </a:t>
            </a:r>
            <a:r>
              <a:rPr lang="en-GB" sz="2000" dirty="0" smtClean="0">
                <a:latin typeface="Times New Roman"/>
                <a:cs typeface="Times New Roman"/>
              </a:rPr>
              <a:t>in preparation of TS (points 7 &amp; 8)</a:t>
            </a:r>
          </a:p>
          <a:p>
            <a:pPr lvl="1"/>
            <a:r>
              <a:rPr lang="en-GB" sz="2000" dirty="0" smtClean="0">
                <a:latin typeface="Times New Roman"/>
                <a:cs typeface="Times New Roman"/>
              </a:rPr>
              <a:t>	     Access UA for RF,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RF noise problem on 4B2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            Access BI </a:t>
            </a:r>
          </a:p>
          <a:p>
            <a:endParaRPr lang="en-GB" sz="2000" dirty="0" smtClean="0">
              <a:latin typeface="Times New Roman"/>
              <a:cs typeface="Times New Roman"/>
            </a:endParaRPr>
          </a:p>
          <a:p>
            <a:r>
              <a:rPr lang="en-GB" sz="2000" dirty="0" smtClean="0">
                <a:latin typeface="Times New Roman"/>
                <a:cs typeface="Times New Roman"/>
              </a:rPr>
              <a:t>	    SPS Machine studies: </a:t>
            </a:r>
          </a:p>
          <a:p>
            <a:r>
              <a:rPr lang="en-GB" sz="2000" dirty="0" smtClean="0">
                <a:latin typeface="Times New Roman"/>
                <a:cs typeface="Times New Roman"/>
              </a:rPr>
              <a:t>	    11:00 – 14:00 </a:t>
            </a:r>
            <a:r>
              <a:rPr lang="en-GB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TI2 tests – Q20 optics extraction</a:t>
            </a:r>
          </a:p>
          <a:p>
            <a:endParaRPr lang="en-US" sz="2000" dirty="0" smtClean="0">
              <a:latin typeface="Times New Roman Bold Italic"/>
              <a:cs typeface="Times New Roman Bold Ital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47360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609" y="4267200"/>
            <a:ext cx="724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>
                <a:solidFill>
                  <a:srgbClr val="008000"/>
                </a:solidFill>
                <a:latin typeface="Times New Roman"/>
                <a:ea typeface="Zapf Dingbats"/>
                <a:cs typeface="Times New Roman"/>
              </a:rPr>
              <a:t>... ?</a:t>
            </a:r>
            <a:endParaRPr lang="en-US" sz="23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40386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638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04800"/>
            <a:ext cx="2279089" cy="190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219200"/>
            <a:ext cx="5334881" cy="3262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15:52h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beam 1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</a:t>
            </a:r>
            <a:r>
              <a:rPr lang="en-US" sz="22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optimising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beam parameters</a:t>
            </a:r>
          </a:p>
          <a:p>
            <a:endParaRPr lang="en-US" sz="8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            strong losses at SPS / </a:t>
            </a:r>
            <a:r>
              <a:rPr lang="en-US" sz="2200" b="1" i="1" dirty="0" err="1" smtClean="0">
                <a:solidFill>
                  <a:schemeClr val="accent4"/>
                </a:solidFill>
                <a:latin typeface="Times New Roman"/>
                <a:cs typeface="Times New Roman"/>
              </a:rPr>
              <a:t>Transferline</a:t>
            </a:r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 injection oscillations in LHC</a:t>
            </a:r>
            <a:endParaRPr lang="en-US" sz="2200" b="1" i="1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362200"/>
            <a:ext cx="3046809" cy="25999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2554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“At the SPS, they found problems of injection oscillation.”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t="53812"/>
          <a:stretch>
            <a:fillRect/>
          </a:stretch>
        </p:blipFill>
        <p:spPr>
          <a:xfrm>
            <a:off x="3200400" y="4987458"/>
            <a:ext cx="5715001" cy="1870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897161" cy="2462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15:52h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injection beam2</a:t>
            </a:r>
          </a:p>
          <a:p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	 bunch by bunch oscillations ??</a:t>
            </a: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57401"/>
            <a:ext cx="4876800" cy="22049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47800" y="205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“Etienne C. is going to </a:t>
            </a:r>
          </a:p>
          <a:p>
            <a:r>
              <a:rPr lang="en-US" dirty="0" smtClean="0"/>
              <a:t>check the kicker pulses.”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600200" y="4486870"/>
            <a:ext cx="731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Beam Dump by the OP switch while injecting for physics: bad </a:t>
            </a:r>
            <a:r>
              <a:rPr lang="en-US" dirty="0" err="1" smtClean="0"/>
              <a:t>inj</a:t>
            </a:r>
            <a:r>
              <a:rPr lang="en-US" dirty="0" smtClean="0"/>
              <a:t> </a:t>
            </a:r>
            <a:r>
              <a:rPr lang="en-US" dirty="0" err="1" smtClean="0"/>
              <a:t>osc</a:t>
            </a:r>
            <a:r>
              <a:rPr lang="en-US" dirty="0" smtClean="0"/>
              <a:t> for B2 </a:t>
            </a:r>
            <a:r>
              <a:rPr lang="en-US" dirty="0" smtClean="0">
                <a:solidFill>
                  <a:srgbClr val="0000FF"/>
                </a:solidFill>
              </a:rPr>
              <a:t>requiring re-steering.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News from Etienne: he sees no problem with </a:t>
            </a:r>
            <a:r>
              <a:rPr lang="en-US" dirty="0" smtClean="0">
                <a:solidFill>
                  <a:srgbClr val="FF0000"/>
                </a:solidFill>
              </a:rPr>
              <a:t>the SPS extraction kicker. the wave form is the same every time.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71988"/>
            <a:ext cx="10970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18:06h</a:t>
            </a:r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16/08/2011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4400" y="152400"/>
            <a:ext cx="7924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Tue late						</a:t>
            </a:r>
            <a:r>
              <a:rPr lang="en-US" sz="15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16-Aug-2011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4522948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18:19h   </a:t>
            </a:r>
            <a:r>
              <a:rPr lang="en-US" sz="2200" b="1" i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RF trip</a:t>
            </a:r>
          </a:p>
          <a:p>
            <a:r>
              <a:rPr lang="en-US" dirty="0" smtClean="0"/>
              <a:t>    </a:t>
            </a:r>
            <a:r>
              <a:rPr lang="en-US" i="1" dirty="0" smtClean="0"/>
              <a:t>The RF problem requires an access. </a:t>
            </a:r>
          </a:p>
          <a:p>
            <a:r>
              <a:rPr lang="en-US" i="1" dirty="0" smtClean="0"/>
              <a:t>    There is a problem with a power supply </a:t>
            </a:r>
          </a:p>
          <a:p>
            <a:r>
              <a:rPr lang="en-US" i="1" dirty="0" smtClean="0"/>
              <a:t>    of a B1 klystron focusing system.</a:t>
            </a: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Inj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/ study ongoing</a:t>
            </a:r>
            <a:endParaRPr lang="en-US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endParaRPr lang="en-US" sz="2200" b="1" i="1" dirty="0" smtClean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b="44291"/>
          <a:stretch>
            <a:fillRect/>
          </a:stretch>
        </p:blipFill>
        <p:spPr>
          <a:xfrm>
            <a:off x="5066159" y="1143000"/>
            <a:ext cx="3849241" cy="17075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3316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Etienne checked the MKE4 waveforms in BA4: for him </a:t>
            </a:r>
            <a:r>
              <a:rPr lang="en-US" dirty="0" smtClean="0">
                <a:solidFill>
                  <a:srgbClr val="FF0000"/>
                </a:solidFill>
              </a:rPr>
              <a:t>all pulses are rock stable </a:t>
            </a:r>
            <a:r>
              <a:rPr lang="en-US" dirty="0" smtClean="0"/>
              <a:t>and the injection oscillations don't seem to be related to MKE4 waveform changed.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4724400" cy="196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635500"/>
            <a:ext cx="5334000" cy="2222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30981</TotalTime>
  <Words>1559</Words>
  <Application>Microsoft Macintosh PowerPoint</Application>
  <PresentationFormat>On-screen Show (4:3)</PresentationFormat>
  <Paragraphs>276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LHCpresentations</vt:lpstr>
      <vt:lpstr>Slide 1</vt:lpstr>
      <vt:lpstr>Slide 2</vt:lpstr>
      <vt:lpstr>Monday 15th August</vt:lpstr>
      <vt:lpstr>Accesses</vt:lpstr>
      <vt:lpstr>Dry-run of new functions for combined ramp &amp; squeeze</vt:lpstr>
      <vt:lpstr>Slide 6</vt:lpstr>
      <vt:lpstr>Slide 7</vt:lpstr>
      <vt:lpstr>Slide 8</vt:lpstr>
      <vt:lpstr>Slide 9</vt:lpstr>
      <vt:lpstr>Slide 10</vt:lpstr>
      <vt:lpstr>Slide 11</vt:lpstr>
      <vt:lpstr>Slide 12</vt:lpstr>
      <vt:lpstr>Wed, 17.Aug   </vt:lpstr>
      <vt:lpstr>Wed, 17.Aug   LHCb polarity change</vt:lpstr>
      <vt:lpstr>Tue-Thu: Fills after cryo recovery</vt:lpstr>
      <vt:lpstr>Slide 16</vt:lpstr>
      <vt:lpstr>Slide 17</vt:lpstr>
      <vt:lpstr>Slide 18</vt:lpstr>
      <vt:lpstr>Saturday 20th August</vt:lpstr>
      <vt:lpstr>Saturday 20 August</vt:lpstr>
      <vt:lpstr>Sunday 21 August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2088</cp:revision>
  <dcterms:created xsi:type="dcterms:W3CDTF">2011-08-22T05:06:51Z</dcterms:created>
  <dcterms:modified xsi:type="dcterms:W3CDTF">2011-08-22T05:16:23Z</dcterms:modified>
</cp:coreProperties>
</file>