
<file path=[Content_Types].xml><?xml version="1.0" encoding="utf-8"?>
<Types xmlns="http://schemas.openxmlformats.org/package/2006/content-types">
  <Default Extension="png" ContentType="image/png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app.xml" ContentType="application/vnd.openxmlformats-officedocument.extended-properties+xml"/>
  <Default Extension="rels" ContentType="application/vnd.openxmlformats-package.relationships+xml"/>
  <Override PartName="/ppt/presProps.xml" ContentType="application/vnd.openxmlformats-officedocument.presentationml.presProps+xml"/>
  <Default Extension="jpeg" ContentType="image/jpeg"/>
  <Default Extension="gif" ContentType="image/gif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6"/>
  </p:notesMasterIdLst>
  <p:sldIdLst>
    <p:sldId id="863" r:id="rId2"/>
    <p:sldId id="879" r:id="rId3"/>
    <p:sldId id="878" r:id="rId4"/>
    <p:sldId id="870" r:id="rId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0370" autoAdjust="0"/>
    <p:restoredTop sz="94706" autoAdjust="0"/>
  </p:normalViewPr>
  <p:slideViewPr>
    <p:cSldViewPr>
      <p:cViewPr>
        <p:scale>
          <a:sx n="100" d="100"/>
          <a:sy n="100" d="100"/>
        </p:scale>
        <p:origin x="-1376" y="-4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8/18/11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Fr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Morning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19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Aug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Bernhard Holzer, </a:t>
            </a:r>
            <a:r>
              <a:rPr lang="en-GB" sz="1900" kern="0" dirty="0" smtClean="0">
                <a:solidFill>
                  <a:schemeClr val="tx2"/>
                </a:solidFill>
                <a:latin typeface="+mn-lt"/>
              </a:rPr>
              <a:t>Jan </a:t>
            </a:r>
            <a:r>
              <a:rPr lang="en-GB" sz="1900" kern="0" dirty="0" err="1" smtClean="0">
                <a:solidFill>
                  <a:schemeClr val="tx2"/>
                </a:solidFill>
                <a:latin typeface="+mn-lt"/>
              </a:rPr>
              <a:t>Uythoven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2578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Tentative Planning: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</a:p>
          <a:p>
            <a:pPr>
              <a:buNone/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Thursday – Sunday: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1380 bunches, </a:t>
            </a:r>
            <a:r>
              <a:rPr lang="en-US" sz="22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N</a:t>
            </a:r>
            <a:r>
              <a:rPr lang="en-US" sz="2200" baseline="-250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p</a:t>
            </a:r>
            <a:r>
              <a:rPr lang="en-US" sz="2200" baseline="-25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≈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1.2... 1.35 *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10</a:t>
            </a:r>
            <a:r>
              <a:rPr lang="en-US" sz="2200" baseline="30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11,</a:t>
            </a:r>
          </a:p>
          <a:p>
            <a:pPr>
              <a:buNone/>
            </a:pPr>
            <a:r>
              <a:rPr lang="en-US" sz="2200" baseline="30000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      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establish stable conditions, check &amp;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optimise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beam parameters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pPr>
              <a:buNone/>
            </a:pPr>
            <a:r>
              <a:rPr lang="en-US" sz="2200" dirty="0" smtClean="0">
                <a:latin typeface="Times New Roman"/>
                <a:cs typeface="Times New Roman"/>
              </a:rPr>
              <a:t>	       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</a:p>
          <a:p>
            <a:pPr>
              <a:buNone/>
            </a:pP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    TOTEM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&amp; ALFA moving in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during stable beams in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pPr>
              <a:buNone/>
            </a:pP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	     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second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half of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the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fill</a:t>
            </a:r>
            <a:endParaRPr lang="en-US" sz="22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en-US" sz="800" baseline="300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200" baseline="30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end of fill studies: </a:t>
            </a:r>
            <a:r>
              <a:rPr lang="en-US" sz="2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tight </a:t>
            </a:r>
            <a:r>
              <a:rPr lang="en-US" sz="22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colli</a:t>
            </a:r>
            <a:r>
              <a:rPr lang="en-US" sz="2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settings</a:t>
            </a:r>
          </a:p>
          <a:p>
            <a:pPr>
              <a:buNone/>
            </a:pPr>
            <a:r>
              <a:rPr lang="en-US" sz="2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	                              (needed before MD period)</a:t>
            </a:r>
            <a:endParaRPr lang="en-US" sz="22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b="27682"/>
          <a:stretch>
            <a:fillRect/>
          </a:stretch>
        </p:blipFill>
        <p:spPr>
          <a:xfrm>
            <a:off x="228600" y="1143000"/>
            <a:ext cx="8610600" cy="36783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62800" y="5334000"/>
            <a:ext cx="1199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/>
                <a:cs typeface="Times New Roman"/>
              </a:rPr>
              <a:t>power cut</a:t>
            </a:r>
            <a:endParaRPr lang="en-US" b="1" i="1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4953000"/>
            <a:ext cx="1757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latin typeface="Times New Roman"/>
                <a:cs typeface="Times New Roman"/>
              </a:rPr>
              <a:t>inj</a:t>
            </a:r>
            <a:r>
              <a:rPr lang="en-US" b="1" i="1" dirty="0" smtClean="0">
                <a:latin typeface="Times New Roman"/>
                <a:cs typeface="Times New Roman"/>
              </a:rPr>
              <a:t> </a:t>
            </a:r>
            <a:r>
              <a:rPr lang="en-US" b="1" i="1" dirty="0" err="1" smtClean="0">
                <a:latin typeface="Times New Roman"/>
                <a:cs typeface="Times New Roman"/>
              </a:rPr>
              <a:t>optimisation</a:t>
            </a:r>
            <a:endParaRPr lang="en-US" b="1" i="1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5105400"/>
            <a:ext cx="144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/>
                <a:cs typeface="Times New Roman"/>
              </a:rPr>
              <a:t>power glitch</a:t>
            </a:r>
            <a:endParaRPr lang="en-US" b="1" i="1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5105400"/>
            <a:ext cx="144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/>
                <a:cs typeface="Times New Roman"/>
              </a:rPr>
              <a:t>power glitch</a:t>
            </a:r>
            <a:endParaRPr lang="en-US" b="1" i="1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5486400"/>
            <a:ext cx="1533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latin typeface="Times New Roman"/>
                <a:cs typeface="Times New Roman"/>
              </a:rPr>
              <a:t>rf</a:t>
            </a:r>
            <a:r>
              <a:rPr lang="en-US" b="1" i="1" dirty="0" smtClean="0">
                <a:latin typeface="Times New Roman"/>
                <a:cs typeface="Times New Roman"/>
              </a:rPr>
              <a:t> </a:t>
            </a:r>
            <a:r>
              <a:rPr lang="en-US" b="1" i="1" dirty="0" err="1" smtClean="0">
                <a:latin typeface="Times New Roman"/>
                <a:cs typeface="Times New Roman"/>
              </a:rPr>
              <a:t>hom</a:t>
            </a:r>
            <a:r>
              <a:rPr lang="en-US" b="1" i="1" dirty="0" smtClean="0">
                <a:latin typeface="Times New Roman"/>
                <a:cs typeface="Times New Roman"/>
              </a:rPr>
              <a:t> alarm</a:t>
            </a:r>
          </a:p>
          <a:p>
            <a:r>
              <a:rPr lang="en-US" b="1" i="1" dirty="0" smtClean="0">
                <a:latin typeface="Times New Roman"/>
                <a:cs typeface="Times New Roman"/>
              </a:rPr>
              <a:t>(sis) </a:t>
            </a:r>
            <a:r>
              <a:rPr lang="en-US" sz="800" b="1" i="1" dirty="0" smtClean="0">
                <a:latin typeface="Times New Roman"/>
                <a:cs typeface="Times New Roman"/>
              </a:rPr>
              <a:t>9:07</a:t>
            </a:r>
            <a:endParaRPr lang="en-US" b="1" i="1" dirty="0"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228600"/>
            <a:ext cx="224833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kern="0" dirty="0" smtClean="0">
                <a:solidFill>
                  <a:srgbClr val="FF0000"/>
                </a:solidFill>
                <a:latin typeface="Trebuchet MS"/>
              </a:rPr>
              <a:t>Thu 18-</a:t>
            </a:r>
            <a:r>
              <a:rPr lang="en-GB" sz="3200" kern="0" dirty="0" smtClean="0">
                <a:solidFill>
                  <a:srgbClr val="FF0000"/>
                </a:solidFill>
                <a:latin typeface="Trebuchet MS"/>
              </a:rPr>
              <a:t>Aug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0"/>
          </p:cNvCxnSpPr>
          <p:nvPr/>
        </p:nvCxnSpPr>
        <p:spPr>
          <a:xfrm rot="5400000" flipH="1" flipV="1">
            <a:off x="4856699" y="4628099"/>
            <a:ext cx="685800" cy="2688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0"/>
          </p:cNvCxnSpPr>
          <p:nvPr/>
        </p:nvCxnSpPr>
        <p:spPr>
          <a:xfrm rot="5400000" flipH="1" flipV="1">
            <a:off x="5123399" y="4361399"/>
            <a:ext cx="685800" cy="8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152909" y="6490156"/>
            <a:ext cx="83869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Times New Roman"/>
                <a:cs typeface="Times New Roman"/>
              </a:rPr>
              <a:t>6:23, 8:04, 8:07</a:t>
            </a:r>
            <a:endParaRPr lang="en-US" sz="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81200"/>
            <a:ext cx="8229600" cy="4648200"/>
          </a:xfrm>
          <a:prstGeom prst="rect">
            <a:avLst/>
          </a:prstGeom>
        </p:spPr>
      </p:pic>
      <p:sp>
        <p:nvSpPr>
          <p:cNvPr id="6" name="Subtitle 3"/>
          <p:cNvSpPr txBox="1">
            <a:spLocks/>
          </p:cNvSpPr>
          <p:nvPr/>
        </p:nvSpPr>
        <p:spPr bwMode="auto">
          <a:xfrm>
            <a:off x="685800" y="228600"/>
            <a:ext cx="8153400" cy="1295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Fr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Morning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19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-Aug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en-GB" sz="1900" kern="0" dirty="0" smtClean="0">
              <a:solidFill>
                <a:schemeClr val="tx2"/>
              </a:solidFill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2000" b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instead: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1900" kern="0" dirty="0" smtClean="0">
              <a:solidFill>
                <a:schemeClr val="tx2"/>
              </a:solidFill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16/08/2011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152400"/>
            <a:ext cx="243728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kern="0" dirty="0" smtClean="0">
                <a:solidFill>
                  <a:srgbClr val="FF0000"/>
                </a:solidFill>
                <a:latin typeface="Trebuchet MS"/>
              </a:rPr>
              <a:t>Thu Morning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1219200"/>
            <a:ext cx="5136283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11:45h  during the ramp:</a:t>
            </a: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latin typeface="Times New Roman"/>
                <a:cs typeface="Times New Roman"/>
              </a:rPr>
              <a:t>General </a:t>
            </a:r>
            <a:r>
              <a:rPr lang="en-US" sz="2000" b="1" i="1" dirty="0" smtClean="0">
                <a:latin typeface="Times New Roman"/>
                <a:cs typeface="Times New Roman"/>
              </a:rPr>
              <a:t>power </a:t>
            </a:r>
            <a:r>
              <a:rPr lang="en-US" sz="2000" b="1" i="1" dirty="0" smtClean="0">
                <a:latin typeface="Times New Roman"/>
                <a:cs typeface="Times New Roman"/>
              </a:rPr>
              <a:t>cut</a:t>
            </a:r>
            <a:r>
              <a:rPr lang="en-US" sz="2400" dirty="0" smtClean="0">
                <a:latin typeface="CourierNewPSMT"/>
              </a:rPr>
              <a:t>,</a:t>
            </a: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      	ATLAS</a:t>
            </a:r>
            <a:r>
              <a:rPr lang="en-US" sz="2000" b="1" i="1" dirty="0" smtClean="0">
                <a:latin typeface="Times New Roman"/>
                <a:cs typeface="Times New Roman"/>
              </a:rPr>
              <a:t>, ALICE and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LHCb</a:t>
            </a:r>
            <a:r>
              <a:rPr lang="en-US" sz="2000" b="1" i="1" dirty="0" smtClean="0">
                <a:latin typeface="Times New Roman"/>
                <a:cs typeface="Times New Roman"/>
              </a:rPr>
              <a:t> tripped.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latin typeface="Times New Roman"/>
                <a:cs typeface="Times New Roman"/>
              </a:rPr>
              <a:t>Injection </a:t>
            </a:r>
            <a:r>
              <a:rPr lang="en-US" sz="2000" b="1" i="1" dirty="0" smtClean="0">
                <a:latin typeface="Times New Roman"/>
                <a:cs typeface="Times New Roman"/>
              </a:rPr>
              <a:t>kickers tripped.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latin typeface="Times New Roman"/>
                <a:cs typeface="Times New Roman"/>
              </a:rPr>
              <a:t>All </a:t>
            </a:r>
            <a:r>
              <a:rPr lang="en-US" sz="2000" b="1" i="1" dirty="0" smtClean="0">
                <a:latin typeface="Times New Roman"/>
                <a:cs typeface="Times New Roman"/>
              </a:rPr>
              <a:t>RF tripped.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Undulators</a:t>
            </a:r>
            <a:r>
              <a:rPr lang="en-US" sz="2000" b="1" i="1" dirty="0" smtClean="0">
                <a:latin typeface="Times New Roman"/>
                <a:cs typeface="Times New Roman"/>
              </a:rPr>
              <a:t> tripped</a:t>
            </a:r>
            <a:r>
              <a:rPr lang="en-US" sz="2000" b="1" i="1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latin typeface="Times New Roman"/>
                <a:cs typeface="Times New Roman"/>
              </a:rPr>
              <a:t>Collimators </a:t>
            </a:r>
            <a:r>
              <a:rPr lang="en-US" sz="2000" b="1" i="1" dirty="0" smtClean="0">
                <a:latin typeface="Times New Roman"/>
                <a:cs typeface="Times New Roman"/>
              </a:rPr>
              <a:t>seem to be in a bad state</a:t>
            </a:r>
            <a:r>
              <a:rPr lang="en-US" sz="2000" b="1" i="1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latin typeface="Times New Roman"/>
                <a:cs typeface="Times New Roman"/>
              </a:rPr>
              <a:t>Dump </a:t>
            </a:r>
            <a:r>
              <a:rPr lang="en-US" sz="2000" b="1" i="1" dirty="0" smtClean="0">
                <a:latin typeface="Times New Roman"/>
                <a:cs typeface="Times New Roman"/>
              </a:rPr>
              <a:t>kickers faulty.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latin typeface="Times New Roman"/>
                <a:cs typeface="Times New Roman"/>
              </a:rPr>
              <a:t>All </a:t>
            </a:r>
            <a:r>
              <a:rPr lang="en-US" sz="2000" b="1" i="1" dirty="0" smtClean="0">
                <a:latin typeface="Times New Roman"/>
                <a:cs typeface="Times New Roman"/>
              </a:rPr>
              <a:t>8 sectors tripped</a:t>
            </a:r>
            <a:r>
              <a:rPr lang="en-US" sz="2000" b="1" i="1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latin typeface="Times New Roman"/>
                <a:cs typeface="Times New Roman"/>
              </a:rPr>
              <a:t>All vacuum valves in.</a:t>
            </a:r>
            <a:endParaRPr lang="en-US" sz="2000" b="1" i="1" dirty="0" smtClean="0"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err="1" smtClean="0">
                <a:latin typeface="Times New Roman"/>
                <a:cs typeface="Times New Roman"/>
              </a:rPr>
              <a:t>Cryo</a:t>
            </a:r>
            <a:r>
              <a:rPr lang="en-US" sz="2000" b="1" i="1" dirty="0" smtClean="0">
                <a:latin typeface="Times New Roman"/>
                <a:cs typeface="Times New Roman"/>
              </a:rPr>
              <a:t>: 4 sectors stopped. </a:t>
            </a:r>
            <a:r>
              <a:rPr lang="en-US" sz="2000" b="1" i="1" dirty="0" smtClean="0">
                <a:latin typeface="Times New Roman"/>
                <a:cs typeface="Times New Roman"/>
              </a:rPr>
              <a:t>23, 34</a:t>
            </a: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		                         78, 81</a:t>
            </a: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000" b="1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rcRect t="10529" b="38065"/>
          <a:stretch>
            <a:fillRect/>
          </a:stretch>
        </p:blipFill>
        <p:spPr>
          <a:xfrm>
            <a:off x="5638800" y="3581400"/>
            <a:ext cx="3124200" cy="13643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29978</TotalTime>
  <Words>212</Words>
  <Application>Microsoft Macintosh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LHCpresentations</vt:lpstr>
      <vt:lpstr>Slide 1</vt:lpstr>
      <vt:lpstr>Slide 2</vt:lpstr>
      <vt:lpstr>Slide 3</vt:lpstr>
      <vt:lpstr>Slide 4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2077</cp:revision>
  <dcterms:created xsi:type="dcterms:W3CDTF">2011-08-18T13:54:24Z</dcterms:created>
  <dcterms:modified xsi:type="dcterms:W3CDTF">2011-08-19T04:29:03Z</dcterms:modified>
</cp:coreProperties>
</file>