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"/>
  </p:notesMasterIdLst>
  <p:sldIdLst>
    <p:sldId id="798" r:id="rId2"/>
    <p:sldId id="799" r:id="rId3"/>
    <p:sldId id="802" r:id="rId4"/>
    <p:sldId id="803" r:id="rId5"/>
    <p:sldId id="800" r:id="rId6"/>
    <p:sldId id="801" r:id="rId7"/>
    <p:sldId id="797" r:id="rId8"/>
    <p:sldId id="804" r:id="rId9"/>
    <p:sldId id="805" r:id="rId10"/>
    <p:sldId id="806" r:id="rId11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2" autoAdjust="0"/>
    <p:restoredTop sz="93882" autoAdjust="0"/>
  </p:normalViewPr>
  <p:slideViewPr>
    <p:cSldViewPr>
      <p:cViewPr>
        <p:scale>
          <a:sx n="100" d="100"/>
          <a:sy n="100" d="100"/>
        </p:scale>
        <p:origin x="-912" y="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CE7A-39B3-481F-AB86-8F8950C6EEA6}" type="datetimeFigureOut">
              <a:rPr lang="en-US" smtClean="0"/>
              <a:pPr/>
              <a:t>8/10/2011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D098-AF97-4460-B818-4576B7375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8/10/2011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dump at 03:00:50.750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686800" cy="5257800"/>
          </a:xfrm>
        </p:spPr>
        <p:txBody>
          <a:bodyPr/>
          <a:lstStyle/>
          <a:p>
            <a:pPr>
              <a:buNone/>
            </a:pPr>
            <a:endParaRPr lang="en-US" sz="2400" dirty="0"/>
          </a:p>
        </p:txBody>
      </p:sp>
      <p:pic>
        <p:nvPicPr>
          <p:cNvPr id="1026" name="Picture 2" descr="http://elogbook.cern.ch/eLogbook/attach_reader?attach_id=11861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03221"/>
            <a:ext cx="6781800" cy="514992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562600" y="2819400"/>
            <a:ext cx="23622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dump at 03:00:50.750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763000" cy="5257800"/>
          </a:xfrm>
        </p:spPr>
        <p:txBody>
          <a:bodyPr/>
          <a:lstStyle/>
          <a:p>
            <a:r>
              <a:rPr lang="en-US" sz="2000" dirty="0" smtClean="0"/>
              <a:t>Injection and abort gap cleaning were active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://elogbook.cern.ch/eLogbook/attach_reader?attach_id=11861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6096000" cy="4600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dump at 03:00:50.750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686800" cy="5257800"/>
          </a:xfrm>
        </p:spPr>
        <p:txBody>
          <a:bodyPr/>
          <a:lstStyle/>
          <a:p>
            <a:r>
              <a:rPr lang="en-US" sz="2400" dirty="0" smtClean="0"/>
              <a:t>The dump occurred at injection of the second train of 144 bunches of Beam 1 but no beam was extracted</a:t>
            </a:r>
            <a:r>
              <a:rPr lang="en-US" sz="2400" dirty="0"/>
              <a:t> </a:t>
            </a:r>
            <a:r>
              <a:rPr lang="en-US" sz="2400" dirty="0" smtClean="0"/>
              <a:t>from the SPS (from BCT, trajectory and BLM data in TI2)</a:t>
            </a:r>
          </a:p>
          <a:p>
            <a:r>
              <a:rPr lang="en-US" sz="2400" dirty="0" smtClean="0"/>
              <a:t>SPS BQM inhibit prevented extraction</a:t>
            </a:r>
          </a:p>
        </p:txBody>
      </p:sp>
      <p:pic>
        <p:nvPicPr>
          <p:cNvPr id="24578" name="Picture 2" descr="http://elogbook.cern.ch/eLogbook/attach_reader?attach_id=11861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200400"/>
            <a:ext cx="4064807" cy="2880360"/>
          </a:xfrm>
          <a:prstGeom prst="rect">
            <a:avLst/>
          </a:prstGeom>
          <a:noFill/>
        </p:spPr>
      </p:pic>
      <p:pic>
        <p:nvPicPr>
          <p:cNvPr id="24580" name="Picture 4" descr="http://elogbook.cern.ch/eLogbook/attach_reader?attach_id=1186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276600"/>
            <a:ext cx="4027170" cy="2853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dump at 03:00:50.750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534400" cy="5334000"/>
          </a:xfrm>
        </p:spPr>
        <p:txBody>
          <a:bodyPr/>
          <a:lstStyle/>
          <a:p>
            <a:r>
              <a:rPr lang="en-US" sz="2000" dirty="0" smtClean="0"/>
              <a:t>Consistent with beam dump observation showing only 12+144 bunches on the dump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5122" name="Picture 2" descr="http://elogbook.cern.ch/eLogbook/attach_reader?attach_id=118606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32147"/>
            <a:ext cx="5486400" cy="4316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dump at 03:00:50.750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419600" cy="5334000"/>
          </a:xfrm>
        </p:spPr>
        <p:txBody>
          <a:bodyPr/>
          <a:lstStyle/>
          <a:p>
            <a:r>
              <a:rPr lang="en-US" sz="2000" dirty="0" smtClean="0"/>
              <a:t>Circulating intensity: 1.95x10</a:t>
            </a:r>
            <a:r>
              <a:rPr lang="en-US" sz="2000" baseline="30000" dirty="0" smtClean="0"/>
              <a:t>13</a:t>
            </a:r>
            <a:r>
              <a:rPr lang="en-US" sz="2000" dirty="0" smtClean="0"/>
              <a:t> p</a:t>
            </a:r>
          </a:p>
          <a:p>
            <a:r>
              <a:rPr lang="en-US" sz="2000" dirty="0" smtClean="0"/>
              <a:t>Dumped intensity: 1.88x10</a:t>
            </a:r>
            <a:r>
              <a:rPr lang="en-US" sz="2000" baseline="30000" dirty="0" smtClean="0"/>
              <a:t>13</a:t>
            </a:r>
            <a:r>
              <a:rPr lang="en-US" sz="2000" dirty="0" smtClean="0"/>
              <a:t> p (96.7%)</a:t>
            </a:r>
          </a:p>
          <a:p>
            <a:r>
              <a:rPr lang="en-US" sz="2000" dirty="0" smtClean="0"/>
              <a:t>The accuracy in the comparison is at the percent level so no clear sign of important intensity losses (see below for the last month)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27650" name="Picture 2" descr="http://elogbook.cern.ch/eLogbook/attach_reader?attach_id=11861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066800"/>
            <a:ext cx="4267200" cy="3240405"/>
          </a:xfrm>
          <a:prstGeom prst="rect">
            <a:avLst/>
          </a:prstGeom>
          <a:noFill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429000"/>
            <a:ext cx="4343401" cy="284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dump at 03:00:50.750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686800" cy="5257800"/>
          </a:xfrm>
        </p:spPr>
        <p:txBody>
          <a:bodyPr/>
          <a:lstStyle/>
          <a:p>
            <a:r>
              <a:rPr lang="en-US" sz="2400" dirty="0" smtClean="0"/>
              <a:t>Injection Kicker pulsed correctly. No error in delay, pulse shape or strength.</a:t>
            </a:r>
          </a:p>
        </p:txBody>
      </p:sp>
      <p:pic>
        <p:nvPicPr>
          <p:cNvPr id="25602" name="Picture 2" descr="http://elogbook.cern.ch/eLogbook/attach_reader?attach_id=11861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4602480" cy="3261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dump at 03:00:50.750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839200" cy="5257800"/>
          </a:xfrm>
        </p:spPr>
        <p:txBody>
          <a:bodyPr/>
          <a:lstStyle/>
          <a:p>
            <a:r>
              <a:rPr lang="en-US" sz="2400" dirty="0" smtClean="0"/>
              <a:t>But losses occurred during injection. TCTH.R2, D2.R2 above threshold, TDI losses as well. Consistent with injection kicker pulse extracting circulating beam (satellites, or un-captured beam).</a:t>
            </a:r>
          </a:p>
        </p:txBody>
      </p:sp>
      <p:pic>
        <p:nvPicPr>
          <p:cNvPr id="4" name="Picture 2" descr="http://elogbook.cern.ch/eLogbook/attach_reader?attach_id=11860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438400"/>
            <a:ext cx="5143500" cy="3644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dump at 03:00:50.750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2400" dirty="0" smtClean="0"/>
              <a:t>Analysis of </a:t>
            </a:r>
            <a:r>
              <a:rPr lang="en-US" sz="2400" dirty="0" smtClean="0">
                <a:solidFill>
                  <a:srgbClr val="FF0000"/>
                </a:solidFill>
              </a:rPr>
              <a:t>Fast BCT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US" sz="2400" dirty="0" smtClean="0">
                <a:solidFill>
                  <a:srgbClr val="00B050"/>
                </a:solidFill>
              </a:rPr>
              <a:t>DC BCT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data for B1 show that the first 144 train of B1 was badly captured and beam was escaping the bucket particularly in the last part of the train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http://elogbook.cern.ch/eLogbook/attach_reader?attach_id=118610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066800"/>
            <a:ext cx="4310062" cy="2438400"/>
          </a:xfrm>
          <a:prstGeom prst="rect">
            <a:avLst/>
          </a:prstGeom>
          <a:noFill/>
        </p:spPr>
      </p:pic>
      <p:pic>
        <p:nvPicPr>
          <p:cNvPr id="2052" name="Picture 4" descr="http://elogbook.cern.ch/eLogbook/attach_reader?attach_id=1186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0" y="3581400"/>
            <a:ext cx="4319588" cy="2614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dump at 03:00:50.750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2400" dirty="0" smtClean="0"/>
              <a:t>T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he first 144 train of B1 was badly captured and beam was escaping the bucket particularly in the last part of the train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838200"/>
            <a:ext cx="3600450" cy="293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810000"/>
            <a:ext cx="355854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429000"/>
            <a:ext cx="375666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95600" y="2895600"/>
            <a:ext cx="1676400" cy="30777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FFFF00"/>
                </a:solidFill>
              </a:rPr>
              <a:t>G. Papotti</a:t>
            </a:r>
            <a:endParaRPr lang="en-GB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dump at 03:00:50.750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3962400" cy="5257800"/>
          </a:xfrm>
        </p:spPr>
        <p:txBody>
          <a:bodyPr/>
          <a:lstStyle/>
          <a:p>
            <a:r>
              <a:rPr lang="en-US" sz="2000" dirty="0" smtClean="0"/>
              <a:t>Bunch length blowup for first 144 batch of beam 1 (fills 2010, 2011). </a:t>
            </a:r>
          </a:p>
          <a:p>
            <a:r>
              <a:rPr lang="en-US" sz="2000" dirty="0" smtClean="0"/>
              <a:t>The severe de-bunching observed during the fill attempt around 3:00 last night (likely) has the same cause. </a:t>
            </a:r>
          </a:p>
          <a:p>
            <a:r>
              <a:rPr lang="en-US" sz="2000" dirty="0" smtClean="0"/>
              <a:t>With the increased intensity per bunch, the RF front-end in the LLRF are at the saturation limit. We will change gains </a:t>
            </a:r>
            <a:r>
              <a:rPr lang="en-US" sz="2000" dirty="0" err="1" smtClean="0"/>
              <a:t>asap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TIME REQUESTED (1-2 hours) before next filling.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22" name="Picture 2" descr="http://elogbook.cern.ch/eLogbook/attach_reader?attach_id=11861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066800"/>
            <a:ext cx="5029200" cy="3088540"/>
          </a:xfrm>
          <a:prstGeom prst="rect">
            <a:avLst/>
          </a:prstGeom>
          <a:noFill/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724400" y="4267200"/>
            <a:ext cx="3733800" cy="30777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FFFF00"/>
                </a:solidFill>
              </a:rPr>
              <a:t>Ph. Baudrenghien, T. </a:t>
            </a:r>
            <a:r>
              <a:rPr lang="en-US" sz="1400" b="1" dirty="0" err="1" smtClean="0">
                <a:solidFill>
                  <a:srgbClr val="FFFF00"/>
                </a:solidFill>
              </a:rPr>
              <a:t>Mastoridis</a:t>
            </a:r>
            <a:endParaRPr lang="en-GB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23959</TotalTime>
  <Words>323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LHCpresentations</vt:lpstr>
      <vt:lpstr>Beam dump at 03:00:50.750</vt:lpstr>
      <vt:lpstr>Beam dump at 03:00:50.750</vt:lpstr>
      <vt:lpstr>Beam dump at 03:00:50.750</vt:lpstr>
      <vt:lpstr>Beam dump at 03:00:50.750</vt:lpstr>
      <vt:lpstr>Beam dump at 03:00:50.750</vt:lpstr>
      <vt:lpstr>Beam dump at 03:00:50.750</vt:lpstr>
      <vt:lpstr>Beam dump at 03:00:50.750</vt:lpstr>
      <vt:lpstr>Beam dump at 03:00:50.750</vt:lpstr>
      <vt:lpstr>Beam dump at 03:00:50.750</vt:lpstr>
      <vt:lpstr>Beam dump at 03:00:50.750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arduini</cp:lastModifiedBy>
  <cp:revision>2113</cp:revision>
  <dcterms:created xsi:type="dcterms:W3CDTF">2010-04-25T23:23:07Z</dcterms:created>
  <dcterms:modified xsi:type="dcterms:W3CDTF">2011-08-10T10:33:33Z</dcterms:modified>
</cp:coreProperties>
</file>