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673" r:id="rId2"/>
    <p:sldId id="793" r:id="rId3"/>
    <p:sldId id="781" r:id="rId4"/>
    <p:sldId id="786" r:id="rId5"/>
    <p:sldId id="787" r:id="rId6"/>
    <p:sldId id="789" r:id="rId7"/>
    <p:sldId id="796" r:id="rId8"/>
    <p:sldId id="788" r:id="rId9"/>
    <p:sldId id="790" r:id="rId10"/>
    <p:sldId id="794" r:id="rId11"/>
    <p:sldId id="795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CE7A-39B3-481F-AB86-8F8950C6EEA6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8/10/2011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9/8 – Wed 10/8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Stable beams #2010</a:t>
            </a:r>
          </a:p>
          <a:p>
            <a:r>
              <a:rPr lang="en-US" sz="2000" dirty="0" smtClean="0"/>
              <a:t>18:18 RQT12.R7B1 trip. End of STABLE BEAMS #2010 - ~86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~19 hours</a:t>
            </a:r>
          </a:p>
          <a:p>
            <a:r>
              <a:rPr lang="en-US" sz="2000" dirty="0" smtClean="0"/>
              <a:t>20:30 No beam from PSB (RF problem in ring 4)</a:t>
            </a:r>
          </a:p>
          <a:p>
            <a:r>
              <a:rPr lang="en-US" sz="2000" dirty="0" smtClean="0"/>
              <a:t>Loss maps at injection with nominal bunch while waiting for RF repair in PSB</a:t>
            </a:r>
          </a:p>
          <a:p>
            <a:r>
              <a:rPr lang="en-US" sz="2000" dirty="0" smtClean="0"/>
              <a:t>01:30-03:30 Setting-up beam in the PS Booster after repair. </a:t>
            </a:r>
          </a:p>
          <a:p>
            <a:r>
              <a:rPr lang="en-US" sz="2000" dirty="0" smtClean="0"/>
              <a:t>Lengthy injection (injection oscillations B2, several injection inhibits due to poor beam quality, B1 injection kicker pulse length check).</a:t>
            </a:r>
          </a:p>
          <a:p>
            <a:r>
              <a:rPr lang="en-US" sz="2000" dirty="0" smtClean="0"/>
              <a:t>An injection loss event </a:t>
            </a:r>
            <a:r>
              <a:rPr lang="en-US" sz="2000" smtClean="0"/>
              <a:t>being investigated</a:t>
            </a:r>
            <a:endParaRPr lang="en-US" sz="2000" dirty="0" smtClean="0"/>
          </a:p>
          <a:p>
            <a:r>
              <a:rPr lang="en-US" sz="2000" dirty="0" smtClean="0"/>
              <a:t>05:49 STABLE BEAMS #2011 -  initial luminosity 2.1e33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4666893" cy="30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666893" cy="30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point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4666893" cy="30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                                           Sequence of observations/registrations:</a:t>
            </a:r>
          </a:p>
          <a:p>
            <a:endParaRPr lang="en-US" sz="1200" dirty="0"/>
          </a:p>
          <a:p>
            <a:pPr marL="228600" indent="-228600">
              <a:buAutoNum type="arabicParenR"/>
            </a:pPr>
            <a:r>
              <a:rPr lang="en-US" sz="1200" dirty="0" smtClean="0"/>
              <a:t>At 18.18.05.728:   Timber reports all OK for the last time before event (I_DCCT (QPS) is stable)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At 18.18.05.889:    The power converter receives a </a:t>
            </a:r>
            <a:r>
              <a:rPr lang="en-US" sz="1200" u="sng" dirty="0" smtClean="0"/>
              <a:t>power abort command </a:t>
            </a:r>
            <a:r>
              <a:rPr lang="en-US" sz="1200" dirty="0" smtClean="0"/>
              <a:t>from EXTERNAL source and starts switching-off (from </a:t>
            </a:r>
            <a:r>
              <a:rPr lang="en-US" sz="1200" dirty="0" smtClean="0">
                <a:sym typeface="Symbol"/>
              </a:rPr>
              <a:t> -73 A)</a:t>
            </a:r>
            <a:endParaRPr lang="en-US" sz="1200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At 18.18.05.890:    First indication from Timber that the circuit current has started to decay. </a:t>
            </a:r>
          </a:p>
          <a:p>
            <a:pPr marL="1600200" lvl="3" indent="-228600"/>
            <a:r>
              <a:rPr lang="en-US" sz="1200" dirty="0"/>
              <a:t> </a:t>
            </a:r>
            <a:r>
              <a:rPr lang="en-US" sz="1200" dirty="0" smtClean="0"/>
              <a:t>Large current spike observed on I_A (faster sampling rate) of power converter (but not on</a:t>
            </a:r>
          </a:p>
          <a:p>
            <a:pPr marL="1600200" lvl="3" indent="-228600"/>
            <a:r>
              <a:rPr lang="en-US" sz="1200" dirty="0" smtClean="0"/>
              <a:t> </a:t>
            </a:r>
            <a:r>
              <a:rPr lang="en-US" sz="1200" dirty="0" err="1" smtClean="0"/>
              <a:t>I_meas</a:t>
            </a:r>
            <a:r>
              <a:rPr lang="en-US" sz="1200" dirty="0" smtClean="0"/>
              <a:t> as sampling is not fast enough)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At 18.18.05.891:    PIC assigns its first time stamp of the event– to QPS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At 18.18.05.909:    Timber shows inconsistent current reading I_DCCT (QPS)</a:t>
            </a:r>
          </a:p>
          <a:p>
            <a:pPr marL="228600" indent="-228600">
              <a:buAutoNum type="arabicParenR"/>
            </a:pPr>
            <a:endParaRPr lang="en-US" sz="1200" dirty="0"/>
          </a:p>
          <a:p>
            <a:pPr marL="228600" indent="-228600"/>
            <a:r>
              <a:rPr lang="en-US" sz="1400" b="1" dirty="0" smtClean="0">
                <a:solidFill>
                  <a:srgbClr val="00B050"/>
                </a:solidFill>
              </a:rPr>
              <a:t>Other remarks:</a:t>
            </a:r>
          </a:p>
          <a:p>
            <a:pPr marL="228600" indent="-228600"/>
            <a:r>
              <a:rPr lang="en-US" sz="1200" dirty="0"/>
              <a:t>		</a:t>
            </a:r>
            <a:r>
              <a:rPr lang="en-US" sz="1200" dirty="0" smtClean="0"/>
              <a:t>- No Post-Mortem was delivered by the quench detector at any moment, but should have been as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  U_RES went largely outside the quench detection window during the first part of the current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  decay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All QPS flags remained ‘green’ in PVSS 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Some minutes after the event the QPS controller went into stalled mode and had to be power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  cycled and reset before returning to operational conditions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Monitoring was on board A</a:t>
            </a:r>
          </a:p>
          <a:p>
            <a:pPr marL="228600" indent="-228600"/>
            <a:endParaRPr lang="en-US" sz="1200" dirty="0"/>
          </a:p>
          <a:p>
            <a:pPr marL="228600" indent="-228600"/>
            <a:r>
              <a:rPr lang="en-US" sz="1400" b="1" dirty="0" smtClean="0">
                <a:solidFill>
                  <a:srgbClr val="00B050"/>
                </a:solidFill>
              </a:rPr>
              <a:t>Outstanding questions: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 Did the QPS system trip before or during the current decay ?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Why was no Post-Mortem files delivered ?  Can a file be recuperated from the DQAMG-A ?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- The quench detection system is located in RR77 – an area with some SEU activity. RADMON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	  counts to be verified (M. </a:t>
            </a:r>
            <a:r>
              <a:rPr lang="en-US" sz="1200" dirty="0" err="1" smtClean="0"/>
              <a:t>Calviani</a:t>
            </a:r>
            <a:r>
              <a:rPr lang="en-US" sz="1200" dirty="0" smtClean="0"/>
              <a:t>) at the moment of incident.</a:t>
            </a:r>
          </a:p>
          <a:p>
            <a:pPr marL="228600" indent="-228600"/>
            <a:r>
              <a:rPr lang="en-US" sz="1200" b="1" dirty="0" smtClean="0"/>
              <a:t>An SEU event cannot be excluded. </a:t>
            </a:r>
            <a:r>
              <a:rPr lang="en-US" sz="1200" dirty="0" smtClean="0"/>
              <a:t>However, it does not have the same signature as the event on RCBXV3.R1 in UJ16 (only the calculated </a:t>
            </a:r>
            <a:r>
              <a:rPr lang="en-US" sz="1200" dirty="0" err="1" smtClean="0"/>
              <a:t>dI</a:t>
            </a:r>
            <a:r>
              <a:rPr lang="en-US" sz="1200" dirty="0" smtClean="0"/>
              <a:t>/</a:t>
            </a:r>
            <a:r>
              <a:rPr lang="en-US" sz="1200" dirty="0" err="1" smtClean="0"/>
              <a:t>dt</a:t>
            </a:r>
            <a:r>
              <a:rPr lang="en-US" sz="1200" dirty="0" smtClean="0"/>
              <a:t> figures turned abnormal for 10 ms). </a:t>
            </a:r>
          </a:p>
          <a:p>
            <a:pPr marL="228600" indent="-228600"/>
            <a:r>
              <a:rPr lang="en-US" sz="1200" dirty="0" smtClean="0"/>
              <a:t>-The RQT12.R7B1 was set to monitor board B to increase the chances of observation in case of repetition.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RQT12.R7B1 trip (</a:t>
            </a:r>
            <a:r>
              <a:rPr lang="en-US" dirty="0" err="1" smtClean="0"/>
              <a:t>Knud</a:t>
            </a:r>
            <a:r>
              <a:rPr lang="en-US" dirty="0" smtClean="0"/>
              <a:t>, Jens)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fill #2010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" name="AutoShape 1" descr="https://ab-dep-op-elogbook.web.cern.ch/ab-dep-op-elogbook/elogbook/attach.php?attachId=1185650&amp;type=png&amp;fname=20110808180657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" name="AutoShape 1" descr="https://ab-dep-op-elogbook.web.cern.ch/ab-dep-op-elogbook/elogbook/attach.php?attachId=1185909&amp;type=png&amp;fname=2011080918191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https://ab-dep-op-elogbook.web.cern.ch/ab-dep-op-elogbook/elogbook/attach.php?attachId=1185909&amp;type=png&amp;fname=2011080918191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 descr="\\cern.ch\dfs\Users\a\arduini\Documents\20110809181913[2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409" y="990600"/>
            <a:ext cx="618918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019800" y="990600"/>
            <a:ext cx="2895600" cy="5257800"/>
          </a:xfrm>
        </p:spPr>
        <p:txBody>
          <a:bodyPr/>
          <a:lstStyle/>
          <a:p>
            <a:r>
              <a:rPr lang="en-US" sz="2400" dirty="0" smtClean="0"/>
              <a:t>Bunch population still at 1.26x10</a:t>
            </a:r>
            <a:r>
              <a:rPr lang="en-US" sz="2400" baseline="30000" dirty="0" smtClean="0"/>
              <a:t>11 </a:t>
            </a:r>
            <a:r>
              <a:rPr lang="en-US" sz="2400" dirty="0" smtClean="0"/>
              <a:t>p.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Beams #2011 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" name="AutoShape 1" descr="https://ab-dep-op-elogbook.web.cern.ch/ab-dep-op-elogbook/elogbook/attach.php?attachId=1186061&amp;type=png&amp;fname=20110810054956.png"/>
          <p:cNvSpPr>
            <a:spLocks noGrp="1" noChangeAspect="1" noChangeArrowheads="1"/>
          </p:cNvSpPr>
          <p:nvPr>
            <p:ph type="body" sz="half" idx="10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18" name="Picture 2" descr="\\cern.ch\dfs\Users\a\arduini\Public\201108100549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58864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Temperatures (M. Barnes)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1524000"/>
          </a:xfrm>
        </p:spPr>
        <p:txBody>
          <a:bodyPr/>
          <a:lstStyle/>
          <a:p>
            <a:r>
              <a:rPr lang="en-US" sz="2400" dirty="0" smtClean="0"/>
              <a:t>Temperature MKI above injection interlock level in point 8 </a:t>
            </a:r>
            <a:r>
              <a:rPr lang="en-US" sz="2400" dirty="0" smtClean="0">
                <a:sym typeface="Wingdings" pitchFamily="2" charset="2"/>
              </a:rPr>
              <a:t> R</a:t>
            </a:r>
            <a:r>
              <a:rPr lang="en-US" sz="2400" dirty="0" smtClean="0"/>
              <a:t>ise-time data at 61C measured on MKI8-D (highest temperature we have data at to date). There is no evidence that the ferrite is at its Curie temperature, so 61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 measured is safe here </a:t>
            </a:r>
            <a:r>
              <a:rPr lang="en-US" sz="2400" dirty="0" smtClean="0">
                <a:sym typeface="Wingdings" pitchFamily="2" charset="2"/>
              </a:rPr>
              <a:t> Increase of the </a:t>
            </a:r>
            <a:r>
              <a:rPr lang="en-US" sz="2400" dirty="0" err="1" smtClean="0">
                <a:sym typeface="Wingdings" pitchFamily="2" charset="2"/>
              </a:rPr>
              <a:t>intlk</a:t>
            </a:r>
            <a:r>
              <a:rPr lang="en-US" sz="2400" dirty="0" smtClean="0">
                <a:sym typeface="Wingdings" pitchFamily="2" charset="2"/>
              </a:rPr>
              <a:t> level to 62 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 possible.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61722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1219200"/>
          </a:xfrm>
        </p:spPr>
        <p:txBody>
          <a:bodyPr/>
          <a:lstStyle/>
          <a:p>
            <a:r>
              <a:rPr lang="en-US" sz="2400" dirty="0" smtClean="0"/>
              <a:t>At 03:00 beam dump at injection of B1. ALICE triggered + losses at TCTH.R2. No extraction from SPS at that time that is why no beam visible in the BTVDD. But what dumped the beam?</a:t>
            </a:r>
          </a:p>
          <a:p>
            <a:r>
              <a:rPr lang="en-US" sz="2400" dirty="0" smtClean="0"/>
              <a:t>Most likely explanation (</a:t>
            </a:r>
            <a:r>
              <a:rPr lang="en-US" sz="2400" dirty="0" err="1" smtClean="0"/>
              <a:t>tbc</a:t>
            </a:r>
            <a:r>
              <a:rPr lang="en-US" sz="2400" dirty="0" smtClean="0"/>
              <a:t>): satellites behind the circulating beam or bad timing of the kicker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122" name="Picture 2" descr="http://elogbook.cern.ch/eLogbook/attach_reader?attach_id=118606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90600"/>
            <a:ext cx="4876800" cy="383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1219200"/>
          </a:xfrm>
        </p:spPr>
        <p:txBody>
          <a:bodyPr/>
          <a:lstStyle/>
          <a:p>
            <a:pPr>
              <a:buNone/>
            </a:pPr>
            <a:endParaRPr lang="en-US" sz="2400" dirty="0"/>
          </a:p>
        </p:txBody>
      </p:sp>
      <p:pic>
        <p:nvPicPr>
          <p:cNvPr id="21506" name="Picture 2" descr="http://elogbook.cern.ch/eLogbook/attach_reader?attach_id=1186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7531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SPS magnet: vacuum leak deteriorating </a:t>
            </a:r>
            <a:r>
              <a:rPr lang="en-US" sz="2400" dirty="0" smtClean="0">
                <a:sym typeface="Wingdings" pitchFamily="2" charset="2"/>
              </a:rPr>
              <a:t> Another leak test performed and faulty magnet identified  Magnet is going to be replaced on Thu morning starting at 07:00 (16 hours)</a:t>
            </a:r>
          </a:p>
          <a:p>
            <a:r>
              <a:rPr lang="en-US" sz="2400" dirty="0" smtClean="0">
                <a:sym typeface="Wingdings" pitchFamily="2" charset="2"/>
              </a:rPr>
              <a:t>We will try to be in physics by that time. Interventions and most urgent accesses if the fill is dumped during the SPS intervention:</a:t>
            </a:r>
            <a:endParaRPr lang="en-US" sz="2000" dirty="0" smtClean="0"/>
          </a:p>
          <a:p>
            <a:pPr lvl="1"/>
            <a:r>
              <a:rPr lang="en-US" sz="2000" dirty="0" smtClean="0"/>
              <a:t>Auto reset for </a:t>
            </a:r>
            <a:r>
              <a:rPr lang="en-US" sz="2000" dirty="0" err="1" smtClean="0"/>
              <a:t>cryo</a:t>
            </a:r>
            <a:r>
              <a:rPr lang="en-US" sz="2000" dirty="0" smtClean="0"/>
              <a:t>-valves in IR5/7 (3 hours – no access)</a:t>
            </a:r>
          </a:p>
          <a:p>
            <a:pPr lvl="1"/>
            <a:r>
              <a:rPr lang="en-US" sz="2000" dirty="0" smtClean="0"/>
              <a:t>Swap Board A</a:t>
            </a:r>
            <a:r>
              <a:rPr lang="en-US" sz="2000" dirty="0" smtClean="0">
                <a:sym typeface="Wingdings" pitchFamily="2" charset="2"/>
              </a:rPr>
              <a:t>B for </a:t>
            </a:r>
            <a:r>
              <a:rPr lang="en-US" sz="2000" dirty="0" err="1" smtClean="0">
                <a:sym typeface="Wingdings" pitchFamily="2" charset="2"/>
              </a:rPr>
              <a:t>nQPS</a:t>
            </a:r>
            <a:r>
              <a:rPr lang="en-US" sz="2000" dirty="0" smtClean="0">
                <a:sym typeface="Wingdings" pitchFamily="2" charset="2"/>
              </a:rPr>
              <a:t> QF/QD Sector 81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Oil leak warm compressor point 4 – require reconfiguration of point 4 (2-3 hours stop)</a:t>
            </a:r>
          </a:p>
          <a:p>
            <a:pPr lvl="1"/>
            <a:r>
              <a:rPr lang="en-US" sz="2000" dirty="0" smtClean="0"/>
              <a:t>MKI2 (access – 2 hours)</a:t>
            </a: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RF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358775" algn="l">
              <a:buClr>
                <a:srgbClr val="00CC00"/>
              </a:buClr>
              <a:buNone/>
              <a:tabLst>
                <a:tab pos="717550" algn="l"/>
              </a:tabLst>
            </a:pP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90" y="998632"/>
          <a:ext cx="8736009" cy="115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589"/>
                <a:gridCol w="986269"/>
                <a:gridCol w="1397215"/>
                <a:gridCol w="821891"/>
                <a:gridCol w="821891"/>
                <a:gridCol w="3998154"/>
              </a:tblGrid>
              <a:tr h="4464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Phase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[10</a:t>
                      </a:r>
                      <a:r>
                        <a:rPr lang="en-US" sz="1400" baseline="30000" dirty="0" smtClean="0"/>
                        <a:t>33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[h]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[pb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15.3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Sector</a:t>
                      </a:r>
                      <a:r>
                        <a:rPr lang="en-US" sz="1400" baseline="0" dirty="0" smtClean="0"/>
                        <a:t> 81 trip (QPS </a:t>
                      </a:r>
                      <a:r>
                        <a:rPr lang="en-US" sz="1400" baseline="0" dirty="0" err="1" smtClean="0"/>
                        <a:t>quadrupoles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18.8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RQT12.R7B1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(QPS-SEU?)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23802</TotalTime>
  <Words>526</Words>
  <Application>Microsoft Office PowerPoint</Application>
  <PresentationFormat>On-screen Show (4:3)</PresentationFormat>
  <Paragraphs>88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Tue 9/8 – Wed 10/8 </vt:lpstr>
      <vt:lpstr>RQT12.R7B1 trip (Knud, Jens)</vt:lpstr>
      <vt:lpstr>End of fill #2010</vt:lpstr>
      <vt:lpstr>Stable Beams #2011 </vt:lpstr>
      <vt:lpstr>MKI Temperatures (M. Barnes)</vt:lpstr>
      <vt:lpstr>Injection losses</vt:lpstr>
      <vt:lpstr>Injection losses</vt:lpstr>
      <vt:lpstr>Pending</vt:lpstr>
      <vt:lpstr>Fill Overview</vt:lpstr>
      <vt:lpstr>Working point</vt:lpstr>
      <vt:lpstr>Working point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2090</cp:revision>
  <dcterms:created xsi:type="dcterms:W3CDTF">2010-04-25T23:23:07Z</dcterms:created>
  <dcterms:modified xsi:type="dcterms:W3CDTF">2011-08-10T06:27:46Z</dcterms:modified>
</cp:coreProperties>
</file>