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73" r:id="rId2"/>
    <p:sldId id="274" r:id="rId3"/>
    <p:sldId id="275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8" autoAdjust="0"/>
    <p:restoredTop sz="90765" autoAdjust="0"/>
  </p:normalViewPr>
  <p:slideViewPr>
    <p:cSldViewPr>
      <p:cViewPr varScale="1">
        <p:scale>
          <a:sx n="102" d="100"/>
          <a:sy n="102" d="100"/>
        </p:scale>
        <p:origin x="-17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349AB69-811E-475D-BD59-0E539929ACE3}" type="datetimeFigureOut">
              <a:rPr lang="en-US"/>
              <a:pPr>
                <a:defRPr/>
              </a:pPr>
              <a:t>8/5/11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FE37FFF-48C8-486D-AE64-BB5CC141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829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E6CDB-7938-4717-8771-1FC441CF0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92B79-0145-4C4D-8EE9-E02E4B251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0"/>
            <a:ext cx="2247900" cy="6629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591300" cy="6629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BDDA0-F427-4A1C-9AFE-F0A091AE8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6400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143000"/>
            <a:ext cx="4038600" cy="5135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143000"/>
            <a:ext cx="4038600" cy="24907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786188"/>
            <a:ext cx="4038600" cy="2492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729B3-64EB-4F60-97FB-377BEBFCD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8B96F-5829-4580-B990-179A24698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36625"/>
            <a:ext cx="4343400" cy="569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36625"/>
            <a:ext cx="4343400" cy="569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FCAD7-61F9-41F5-A0BB-150779949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6531B-647D-4720-9E1B-92611F5EA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D8E61-6D29-4915-B3FF-74CC4945D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D9E04-A5B3-49E4-A094-1D16DBD16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583D5-A721-4C8C-99CD-DCEE51B08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1802E-C0EA-4993-B8CD-89D888601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ChangeArrowheads="1"/>
          </p:cNvSpPr>
          <p:nvPr userDrawn="1"/>
        </p:nvSpPr>
        <p:spPr bwMode="auto">
          <a:xfrm>
            <a:off x="0" y="6659563"/>
            <a:ext cx="9144000" cy="198437"/>
          </a:xfrm>
          <a:prstGeom prst="rect">
            <a:avLst/>
          </a:prstGeom>
          <a:solidFill>
            <a:srgbClr val="333399">
              <a:alpha val="14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00088" y="0"/>
            <a:ext cx="8443912" cy="7747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936625"/>
            <a:ext cx="8839200" cy="569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858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6294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i="1">
                <a:latin typeface="+mn-lt"/>
              </a:defRPr>
            </a:lvl1pPr>
          </a:lstStyle>
          <a:p>
            <a:pPr>
              <a:defRPr/>
            </a:pPr>
            <a:fld id="{358F6019-4B10-4FEF-8FAB-9172101FF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08582" name="Rectangle 6"/>
          <p:cNvSpPr>
            <a:spLocks noChangeArrowheads="1"/>
          </p:cNvSpPr>
          <p:nvPr/>
        </p:nvSpPr>
        <p:spPr bwMode="auto">
          <a:xfrm>
            <a:off x="1828800" y="6629400"/>
            <a:ext cx="541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dirty="0"/>
              <a:t>Interlocks for Magnet Protection System </a:t>
            </a:r>
          </a:p>
        </p:txBody>
      </p:sp>
      <p:sp>
        <p:nvSpPr>
          <p:cNvPr id="408583" name="Line 7"/>
          <p:cNvSpPr>
            <a:spLocks noChangeShapeType="1"/>
          </p:cNvSpPr>
          <p:nvPr userDrawn="1"/>
        </p:nvSpPr>
        <p:spPr bwMode="auto">
          <a:xfrm>
            <a:off x="0" y="774700"/>
            <a:ext cx="9144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08584" name="Line 8"/>
          <p:cNvSpPr>
            <a:spLocks noChangeShapeType="1"/>
          </p:cNvSpPr>
          <p:nvPr userDrawn="1"/>
        </p:nvSpPr>
        <p:spPr bwMode="auto">
          <a:xfrm>
            <a:off x="0" y="6677025"/>
            <a:ext cx="9144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4105" name="Picture 1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708025" cy="7699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</p:sldLayoutIdLst>
  <p:transition xmlns:p14="http://schemas.microsoft.com/office/powerpoint/2010/main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05000"/>
        </a:lnSpc>
        <a:spcBef>
          <a:spcPct val="4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05000"/>
        </a:lnSpc>
        <a:spcBef>
          <a:spcPct val="4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05000"/>
        </a:lnSpc>
        <a:spcBef>
          <a:spcPct val="4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105000"/>
        </a:lnSpc>
        <a:spcBef>
          <a:spcPct val="4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05000"/>
        </a:lnSpc>
        <a:spcBef>
          <a:spcPct val="4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05000"/>
        </a:lnSpc>
        <a:spcBef>
          <a:spcPct val="4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05000"/>
        </a:lnSpc>
        <a:spcBef>
          <a:spcPct val="4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jpe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5F41D2-AD09-45B1-9EE1-6E3309AB9EE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62000" y="0"/>
            <a:ext cx="8382000" cy="7620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Beam dumps 4</a:t>
            </a:r>
            <a:r>
              <a:rPr lang="en-US" sz="2800" baseline="300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th</a:t>
            </a:r>
            <a:r>
              <a:rPr lang="en-US" sz="28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 Aug @ 11h33 and 5</a:t>
            </a:r>
            <a:r>
              <a:rPr lang="en-US" sz="2800" baseline="300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th</a:t>
            </a:r>
            <a:r>
              <a:rPr lang="en-US" sz="28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 Aug @ 03.01</a:t>
            </a:r>
            <a:endParaRPr lang="en-US" sz="280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\\cern.ch\dfs\Users\z\zerlauth\Desktop\201108041150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581400"/>
            <a:ext cx="3929520" cy="2983467"/>
          </a:xfrm>
          <a:prstGeom prst="rect">
            <a:avLst/>
          </a:prstGeom>
          <a:noFill/>
        </p:spPr>
      </p:pic>
      <p:pic>
        <p:nvPicPr>
          <p:cNvPr id="1027" name="Picture 3" descr="\\cern.ch\dfs\Users\z\zerlauth\Desktop\2011080411512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5334000"/>
            <a:ext cx="2667001" cy="858645"/>
          </a:xfrm>
          <a:prstGeom prst="rect">
            <a:avLst/>
          </a:prstGeom>
          <a:noFill/>
        </p:spPr>
      </p:pic>
      <p:sp>
        <p:nvSpPr>
          <p:cNvPr id="142" name="Text Box 20"/>
          <p:cNvSpPr txBox="1">
            <a:spLocks noChangeArrowheads="1"/>
          </p:cNvSpPr>
          <p:nvPr/>
        </p:nvSpPr>
        <p:spPr bwMode="auto">
          <a:xfrm>
            <a:off x="381000" y="914400"/>
            <a:ext cx="8534400" cy="327782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2060"/>
                </a:solidFill>
                <a:latin typeface="Calibri" pitchFamily="34" charset="0"/>
              </a:rPr>
              <a:t>Both beam </a:t>
            </a:r>
            <a:r>
              <a:rPr lang="en-US" dirty="0" smtClean="0">
                <a:solidFill>
                  <a:srgbClr val="00B0F0"/>
                </a:solidFill>
                <a:latin typeface="Calibri" pitchFamily="34" charset="0"/>
              </a:rPr>
              <a:t>dumps caused by a stop of a Powering Interlock PLC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</a:rPr>
              <a:t>, located (together with 2 others) in UJ56 / UJ14 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2060"/>
                </a:solidFill>
                <a:latin typeface="Calibri" pitchFamily="34" charset="0"/>
              </a:rPr>
              <a:t>PLCs in question are interlocking circuits </a:t>
            </a:r>
            <a:r>
              <a:rPr lang="en-US" dirty="0" smtClean="0">
                <a:solidFill>
                  <a:srgbClr val="00B0F0"/>
                </a:solidFill>
                <a:latin typeface="Calibri" pitchFamily="34" charset="0"/>
              </a:rPr>
              <a:t>in matching section LR5 and XL1</a:t>
            </a:r>
            <a:endParaRPr lang="en-US" dirty="0" smtClean="0">
              <a:solidFill>
                <a:srgbClr val="002060"/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2060"/>
                </a:solidFill>
                <a:latin typeface="Calibri" pitchFamily="34" charset="0"/>
              </a:rPr>
              <a:t>PLC stoppage </a:t>
            </a:r>
            <a:r>
              <a:rPr lang="en-US" dirty="0" smtClean="0">
                <a:solidFill>
                  <a:srgbClr val="00B0F0"/>
                </a:solidFill>
                <a:latin typeface="Calibri" pitchFamily="34" charset="0"/>
              </a:rPr>
              <a:t>lead to loss of communication with remote I/O units in RR57/UJ14 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</a:rPr>
              <a:t>and consequently initiated Fast Aborts in all protected circuits and the beam dump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B0F0"/>
                </a:solidFill>
                <a:latin typeface="Calibri" pitchFamily="34" charset="0"/>
              </a:rPr>
              <a:t>Identical failure signature observed previously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</a:rPr>
              <a:t>, pointing to an internal memory corruption (but core dump was empty for 1</a:t>
            </a:r>
            <a:r>
              <a:rPr lang="en-US" baseline="30000" dirty="0" smtClean="0">
                <a:solidFill>
                  <a:srgbClr val="002060"/>
                </a:solidFill>
                <a:latin typeface="Calibri" pitchFamily="34" charset="0"/>
              </a:rPr>
              <a:t>st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</a:rPr>
              <a:t> event, 2</a:t>
            </a:r>
            <a:r>
              <a:rPr lang="en-US" baseline="30000" dirty="0" smtClean="0">
                <a:solidFill>
                  <a:srgbClr val="002060"/>
                </a:solidFill>
                <a:latin typeface="Calibri" pitchFamily="34" charset="0"/>
              </a:rPr>
              <a:t>nd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</a:rPr>
              <a:t> event to be </a:t>
            </a:r>
            <a:r>
              <a:rPr lang="en-US" dirty="0" err="1" smtClean="0">
                <a:solidFill>
                  <a:srgbClr val="002060"/>
                </a:solidFill>
                <a:latin typeface="Calibri" pitchFamily="34" charset="0"/>
              </a:rPr>
              <a:t>analysed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B0F0"/>
                </a:solidFill>
                <a:latin typeface="Calibri" pitchFamily="34" charset="0"/>
              </a:rPr>
              <a:t>Dump was correctly executed and clean</a:t>
            </a:r>
          </a:p>
          <a:p>
            <a:pPr>
              <a:spcBef>
                <a:spcPct val="50000"/>
              </a:spcBef>
            </a:pPr>
            <a:endParaRPr lang="en-US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962400"/>
            <a:ext cx="4038601" cy="230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5F41D2-AD09-45B1-9EE1-6E3309AB9EE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62000" y="0"/>
            <a:ext cx="8382000" cy="7620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Architecture and Location of Interlock Components</a:t>
            </a:r>
            <a:endParaRPr lang="en-US" sz="280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Picture 16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2225" y="2859088"/>
            <a:ext cx="7953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18"/>
          <p:cNvSpPr>
            <a:spLocks noChangeShapeType="1"/>
          </p:cNvSpPr>
          <p:nvPr/>
        </p:nvSpPr>
        <p:spPr bwMode="auto">
          <a:xfrm flipH="1">
            <a:off x="2895599" y="3740150"/>
            <a:ext cx="4763" cy="1136650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  <a:headEnd type="triangle" w="med" len="med"/>
            <a:tailEnd type="triangle" w="med" len="med"/>
          </a:ln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23" name="Text Box 36"/>
          <p:cNvSpPr txBox="1">
            <a:spLocks noChangeArrowheads="1"/>
          </p:cNvSpPr>
          <p:nvPr/>
        </p:nvSpPr>
        <p:spPr bwMode="auto">
          <a:xfrm>
            <a:off x="1947863" y="3865563"/>
            <a:ext cx="8032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5895" tIns="37948" rIns="75895" bIns="37948">
            <a:spAutoFit/>
          </a:bodyPr>
          <a:lstStyle/>
          <a:p>
            <a:r>
              <a:rPr lang="en-US" sz="1400">
                <a:solidFill>
                  <a:srgbClr val="990099"/>
                </a:solidFill>
                <a:ea typeface="Times New Roman" pitchFamily="18" charset="0"/>
                <a:cs typeface="Verdana" pitchFamily="34" charset="0"/>
              </a:rPr>
              <a:t>Profibus</a:t>
            </a:r>
          </a:p>
        </p:txBody>
      </p:sp>
      <p:sp>
        <p:nvSpPr>
          <p:cNvPr id="24" name="Text Box 37"/>
          <p:cNvSpPr txBox="1">
            <a:spLocks noChangeArrowheads="1"/>
          </p:cNvSpPr>
          <p:nvPr/>
        </p:nvSpPr>
        <p:spPr bwMode="auto">
          <a:xfrm>
            <a:off x="304800" y="2895600"/>
            <a:ext cx="1805969" cy="50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5895" tIns="37948" rIns="75895" bIns="37948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2"/>
                </a:solidFill>
                <a:ea typeface="Times New Roman" pitchFamily="18" charset="0"/>
                <a:cs typeface="Verdana" pitchFamily="34" charset="0"/>
              </a:rPr>
              <a:t>36 PLCs </a:t>
            </a:r>
            <a:r>
              <a:rPr lang="en-US" sz="1400" b="1" dirty="0">
                <a:solidFill>
                  <a:schemeClr val="accent2"/>
                </a:solidFill>
                <a:ea typeface="Times New Roman" pitchFamily="18" charset="0"/>
                <a:cs typeface="Verdana" pitchFamily="34" charset="0"/>
              </a:rPr>
              <a:t>in </a:t>
            </a:r>
            <a:endParaRPr lang="en-US" sz="1400" b="1" dirty="0" smtClean="0">
              <a:solidFill>
                <a:schemeClr val="accent2"/>
              </a:solidFill>
              <a:ea typeface="Times New Roman" pitchFamily="18" charset="0"/>
              <a:cs typeface="Verdana" pitchFamily="34" charset="0"/>
            </a:endParaRPr>
          </a:p>
          <a:p>
            <a:pPr algn="ctr"/>
            <a:r>
              <a:rPr lang="en-US" sz="1400" b="1" dirty="0" smtClean="0">
                <a:solidFill>
                  <a:schemeClr val="accent2"/>
                </a:solidFill>
                <a:ea typeface="Times New Roman" pitchFamily="18" charset="0"/>
                <a:cs typeface="Verdana" pitchFamily="34" charset="0"/>
              </a:rPr>
              <a:t>‘non-radiation’ </a:t>
            </a:r>
            <a:r>
              <a:rPr lang="en-US" sz="1400" b="1" dirty="0">
                <a:solidFill>
                  <a:schemeClr val="accent2"/>
                </a:solidFill>
                <a:ea typeface="Times New Roman" pitchFamily="18" charset="0"/>
                <a:cs typeface="Verdana" pitchFamily="34" charset="0"/>
              </a:rPr>
              <a:t>area</a:t>
            </a:r>
          </a:p>
        </p:txBody>
      </p:sp>
      <p:sp>
        <p:nvSpPr>
          <p:cNvPr id="25" name="Text Box 38"/>
          <p:cNvSpPr txBox="1">
            <a:spLocks noChangeArrowheads="1"/>
          </p:cNvSpPr>
          <p:nvPr/>
        </p:nvSpPr>
        <p:spPr bwMode="auto">
          <a:xfrm>
            <a:off x="72436" y="4260850"/>
            <a:ext cx="2751484" cy="50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5895" tIns="37948" rIns="75895" bIns="37948">
            <a:spAutoFit/>
          </a:bodyPr>
          <a:lstStyle/>
          <a:p>
            <a:pPr algn="ctr"/>
            <a:r>
              <a:rPr lang="en-US" sz="1400" b="1" dirty="0">
                <a:solidFill>
                  <a:schemeClr val="accent2"/>
                </a:solidFill>
                <a:ea typeface="Times New Roman" pitchFamily="18" charset="0"/>
                <a:cs typeface="Verdana" pitchFamily="34" charset="0"/>
              </a:rPr>
              <a:t>Remote I/O close to </a:t>
            </a:r>
            <a:r>
              <a:rPr lang="en-US" sz="1400" b="1" dirty="0" smtClean="0">
                <a:solidFill>
                  <a:schemeClr val="accent2"/>
                </a:solidFill>
                <a:ea typeface="Times New Roman" pitchFamily="18" charset="0"/>
                <a:cs typeface="Verdana" pitchFamily="34" charset="0"/>
              </a:rPr>
              <a:t>clients</a:t>
            </a:r>
          </a:p>
          <a:p>
            <a:pPr algn="ctr"/>
            <a:r>
              <a:rPr lang="en-US" sz="1400" b="1" dirty="0" smtClean="0">
                <a:solidFill>
                  <a:schemeClr val="accent2"/>
                </a:solidFill>
                <a:ea typeface="Times New Roman" pitchFamily="18" charset="0"/>
                <a:cs typeface="Verdana" pitchFamily="34" charset="0"/>
              </a:rPr>
              <a:t>120 x ANYBUS + 36 x XC95144</a:t>
            </a:r>
            <a:endParaRPr lang="en-US" sz="1400" b="1" dirty="0">
              <a:solidFill>
                <a:schemeClr val="accent2"/>
              </a:solidFill>
              <a:ea typeface="Times New Roman" pitchFamily="18" charset="0"/>
              <a:cs typeface="Verdana" pitchFamily="34" charset="0"/>
            </a:endParaRPr>
          </a:p>
        </p:txBody>
      </p:sp>
      <p:sp>
        <p:nvSpPr>
          <p:cNvPr id="25625" name="Line 39"/>
          <p:cNvSpPr>
            <a:spLocks noChangeShapeType="1"/>
          </p:cNvSpPr>
          <p:nvPr/>
        </p:nvSpPr>
        <p:spPr bwMode="auto">
          <a:xfrm>
            <a:off x="2908300" y="2078038"/>
            <a:ext cx="0" cy="638175"/>
          </a:xfrm>
          <a:prstGeom prst="line">
            <a:avLst/>
          </a:prstGeom>
          <a:noFill/>
          <a:ln w="38100">
            <a:solidFill>
              <a:srgbClr val="3B7533"/>
            </a:solidFill>
            <a:round/>
            <a:headEnd type="triangle" w="med" len="med"/>
            <a:tailEnd type="triangle" w="med" len="med"/>
          </a:ln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25626" name="Text Box 40"/>
          <p:cNvSpPr txBox="1">
            <a:spLocks noChangeArrowheads="1"/>
          </p:cNvSpPr>
          <p:nvPr/>
        </p:nvSpPr>
        <p:spPr bwMode="auto">
          <a:xfrm>
            <a:off x="1235075" y="2078038"/>
            <a:ext cx="16113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5895" tIns="37948" rIns="75895" bIns="37948">
            <a:spAutoFit/>
          </a:bodyPr>
          <a:lstStyle/>
          <a:p>
            <a:r>
              <a:rPr lang="en-US" sz="1400" dirty="0">
                <a:solidFill>
                  <a:srgbClr val="3B7533"/>
                </a:solidFill>
                <a:ea typeface="Times New Roman" pitchFamily="18" charset="0"/>
                <a:cs typeface="Verdana" pitchFamily="34" charset="0"/>
              </a:rPr>
              <a:t>Ethernet </a:t>
            </a:r>
          </a:p>
          <a:p>
            <a:r>
              <a:rPr lang="en-US" sz="1400" dirty="0">
                <a:solidFill>
                  <a:srgbClr val="3B7533"/>
                </a:solidFill>
                <a:ea typeface="Times New Roman" pitchFamily="18" charset="0"/>
                <a:cs typeface="Verdana" pitchFamily="34" charset="0"/>
              </a:rPr>
              <a:t>Technical Network</a:t>
            </a:r>
          </a:p>
        </p:txBody>
      </p:sp>
      <p:pic>
        <p:nvPicPr>
          <p:cNvPr id="25627" name="Picture 46" descr="pos-with-flat-scre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89150" y="889000"/>
            <a:ext cx="1612900" cy="114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28" name="Text Box 47"/>
          <p:cNvSpPr txBox="1">
            <a:spLocks noChangeArrowheads="1"/>
          </p:cNvSpPr>
          <p:nvPr/>
        </p:nvSpPr>
        <p:spPr bwMode="auto">
          <a:xfrm>
            <a:off x="457200" y="1066800"/>
            <a:ext cx="1272168" cy="50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5895" tIns="37948" rIns="75895" bIns="37948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2"/>
                </a:solidFill>
                <a:ea typeface="Times New Roman" pitchFamily="18" charset="0"/>
                <a:cs typeface="Verdana" pitchFamily="34" charset="0"/>
              </a:rPr>
              <a:t>PVSS server </a:t>
            </a:r>
          </a:p>
          <a:p>
            <a:pPr algn="ctr"/>
            <a:r>
              <a:rPr lang="en-US" sz="1400" b="1" dirty="0" smtClean="0">
                <a:solidFill>
                  <a:schemeClr val="accent2"/>
                </a:solidFill>
                <a:ea typeface="Times New Roman" pitchFamily="18" charset="0"/>
                <a:cs typeface="Verdana" pitchFamily="34" charset="0"/>
              </a:rPr>
              <a:t>in CCR</a:t>
            </a:r>
            <a:endParaRPr lang="en-US" sz="1400" b="1" dirty="0">
              <a:solidFill>
                <a:schemeClr val="accent2"/>
              </a:solidFill>
              <a:ea typeface="Times New Roman" pitchFamily="18" charset="0"/>
              <a:cs typeface="Verdana" pitchFamily="34" charset="0"/>
            </a:endParaRPr>
          </a:p>
        </p:txBody>
      </p:sp>
      <p:sp>
        <p:nvSpPr>
          <p:cNvPr id="25631" name="Line 52"/>
          <p:cNvSpPr>
            <a:spLocks noChangeShapeType="1"/>
          </p:cNvSpPr>
          <p:nvPr/>
        </p:nvSpPr>
        <p:spPr bwMode="auto">
          <a:xfrm>
            <a:off x="152400" y="2582863"/>
            <a:ext cx="4549775" cy="0"/>
          </a:xfrm>
          <a:prstGeom prst="line">
            <a:avLst/>
          </a:prstGeom>
          <a:noFill/>
          <a:ln w="9525">
            <a:solidFill>
              <a:srgbClr val="B2B2B2"/>
            </a:solidFill>
            <a:prstDash val="lgDash"/>
            <a:round/>
            <a:headEnd/>
            <a:tailEnd/>
          </a:ln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33" name="Line 53"/>
          <p:cNvSpPr>
            <a:spLocks noChangeShapeType="1"/>
          </p:cNvSpPr>
          <p:nvPr/>
        </p:nvSpPr>
        <p:spPr bwMode="auto">
          <a:xfrm>
            <a:off x="152400" y="4191000"/>
            <a:ext cx="4549775" cy="0"/>
          </a:xfrm>
          <a:prstGeom prst="line">
            <a:avLst/>
          </a:prstGeom>
          <a:noFill/>
          <a:ln w="9525">
            <a:solidFill>
              <a:srgbClr val="B2B2B2"/>
            </a:solidFill>
            <a:prstDash val="lgDash"/>
            <a:round/>
            <a:headEnd/>
            <a:tailEnd/>
          </a:ln>
        </p:spPr>
        <p:txBody>
          <a:bodyPr wrap="none" lIns="91435" tIns="45718" rIns="91435" bIns="45718" anchor="ctr"/>
          <a:lstStyle/>
          <a:p>
            <a:endParaRPr lang="en-US"/>
          </a:p>
        </p:txBody>
      </p:sp>
      <p:pic>
        <p:nvPicPr>
          <p:cNvPr id="42" name="Picture 55" descr="PIC_Proto&amp;Tester 024"/>
          <p:cNvPicPr>
            <a:picLocks noChangeAspect="1" noChangeArrowheads="1"/>
          </p:cNvPicPr>
          <p:nvPr/>
        </p:nvPicPr>
        <p:blipFill>
          <a:blip r:embed="rId4" cstate="print"/>
          <a:srcRect l="887" t="32480" r="887" b="8858"/>
          <a:stretch>
            <a:fillRect/>
          </a:stretch>
        </p:blipFill>
        <p:spPr bwMode="auto">
          <a:xfrm>
            <a:off x="1447800" y="4876800"/>
            <a:ext cx="255278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5486400"/>
            <a:ext cx="1219200" cy="89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" name="TextBox 86"/>
          <p:cNvSpPr txBox="1">
            <a:spLocks noChangeArrowheads="1"/>
          </p:cNvSpPr>
          <p:nvPr/>
        </p:nvSpPr>
        <p:spPr bwMode="auto">
          <a:xfrm>
            <a:off x="4495800" y="27729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>
                <a:latin typeface="Calibri" pitchFamily="34" charset="0"/>
              </a:rPr>
              <a:t>IR1</a:t>
            </a:r>
          </a:p>
        </p:txBody>
      </p:sp>
      <p:sp>
        <p:nvSpPr>
          <p:cNvPr id="93" name="TextBox 87"/>
          <p:cNvSpPr txBox="1">
            <a:spLocks noChangeArrowheads="1"/>
          </p:cNvSpPr>
          <p:nvPr/>
        </p:nvSpPr>
        <p:spPr bwMode="auto">
          <a:xfrm>
            <a:off x="5029200" y="27729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latin typeface="Calibri" pitchFamily="34" charset="0"/>
              </a:rPr>
              <a:t>IR2</a:t>
            </a:r>
          </a:p>
        </p:txBody>
      </p:sp>
      <p:sp>
        <p:nvSpPr>
          <p:cNvPr id="94" name="TextBox 88"/>
          <p:cNvSpPr txBox="1">
            <a:spLocks noChangeArrowheads="1"/>
          </p:cNvSpPr>
          <p:nvPr/>
        </p:nvSpPr>
        <p:spPr bwMode="auto">
          <a:xfrm>
            <a:off x="5562600" y="27729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latin typeface="Calibri" pitchFamily="34" charset="0"/>
              </a:rPr>
              <a:t>IR3</a:t>
            </a:r>
          </a:p>
        </p:txBody>
      </p:sp>
      <p:sp>
        <p:nvSpPr>
          <p:cNvPr id="95" name="TextBox 89"/>
          <p:cNvSpPr txBox="1">
            <a:spLocks noChangeArrowheads="1"/>
          </p:cNvSpPr>
          <p:nvPr/>
        </p:nvSpPr>
        <p:spPr bwMode="auto">
          <a:xfrm>
            <a:off x="6096000" y="27729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latin typeface="Calibri" pitchFamily="34" charset="0"/>
              </a:rPr>
              <a:t>IR4</a:t>
            </a:r>
          </a:p>
        </p:txBody>
      </p:sp>
      <p:sp>
        <p:nvSpPr>
          <p:cNvPr id="96" name="TextBox 90"/>
          <p:cNvSpPr txBox="1">
            <a:spLocks noChangeArrowheads="1"/>
          </p:cNvSpPr>
          <p:nvPr/>
        </p:nvSpPr>
        <p:spPr bwMode="auto">
          <a:xfrm>
            <a:off x="6629400" y="27729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latin typeface="Calibri" pitchFamily="34" charset="0"/>
              </a:rPr>
              <a:t>IR5</a:t>
            </a:r>
          </a:p>
        </p:txBody>
      </p:sp>
      <p:sp>
        <p:nvSpPr>
          <p:cNvPr id="97" name="TextBox 91"/>
          <p:cNvSpPr txBox="1">
            <a:spLocks noChangeArrowheads="1"/>
          </p:cNvSpPr>
          <p:nvPr/>
        </p:nvSpPr>
        <p:spPr bwMode="auto">
          <a:xfrm>
            <a:off x="7162800" y="27729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latin typeface="Calibri" pitchFamily="34" charset="0"/>
              </a:rPr>
              <a:t>IR6</a:t>
            </a:r>
          </a:p>
        </p:txBody>
      </p:sp>
      <p:sp>
        <p:nvSpPr>
          <p:cNvPr id="98" name="TextBox 92"/>
          <p:cNvSpPr txBox="1">
            <a:spLocks noChangeArrowheads="1"/>
          </p:cNvSpPr>
          <p:nvPr/>
        </p:nvSpPr>
        <p:spPr bwMode="auto">
          <a:xfrm>
            <a:off x="7696200" y="27729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latin typeface="Calibri" pitchFamily="34" charset="0"/>
              </a:rPr>
              <a:t>IR7</a:t>
            </a:r>
          </a:p>
        </p:txBody>
      </p:sp>
      <p:sp>
        <p:nvSpPr>
          <p:cNvPr id="99" name="TextBox 93"/>
          <p:cNvSpPr txBox="1">
            <a:spLocks noChangeArrowheads="1"/>
          </p:cNvSpPr>
          <p:nvPr/>
        </p:nvSpPr>
        <p:spPr bwMode="auto">
          <a:xfrm>
            <a:off x="8229600" y="27729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latin typeface="Calibri" pitchFamily="34" charset="0"/>
              </a:rPr>
              <a:t>IR8</a:t>
            </a:r>
          </a:p>
        </p:txBody>
      </p:sp>
      <p:sp>
        <p:nvSpPr>
          <p:cNvPr id="100" name="TextBox 99"/>
          <p:cNvSpPr txBox="1">
            <a:spLocks noChangeArrowheads="1"/>
          </p:cNvSpPr>
          <p:nvPr/>
        </p:nvSpPr>
        <p:spPr bwMode="auto">
          <a:xfrm>
            <a:off x="4495800" y="31539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UJ14</a:t>
            </a:r>
          </a:p>
        </p:txBody>
      </p:sp>
      <p:sp>
        <p:nvSpPr>
          <p:cNvPr id="101" name="TextBox 100"/>
          <p:cNvSpPr txBox="1">
            <a:spLocks noChangeArrowheads="1"/>
          </p:cNvSpPr>
          <p:nvPr/>
        </p:nvSpPr>
        <p:spPr bwMode="auto">
          <a:xfrm>
            <a:off x="6096000" y="31539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UA43</a:t>
            </a:r>
          </a:p>
        </p:txBody>
      </p:sp>
      <p:sp>
        <p:nvSpPr>
          <p:cNvPr id="102" name="TextBox 100"/>
          <p:cNvSpPr txBox="1">
            <a:spLocks noChangeArrowheads="1"/>
          </p:cNvSpPr>
          <p:nvPr/>
        </p:nvSpPr>
        <p:spPr bwMode="auto">
          <a:xfrm>
            <a:off x="6629400" y="31539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UJ56</a:t>
            </a:r>
          </a:p>
        </p:txBody>
      </p:sp>
      <p:sp>
        <p:nvSpPr>
          <p:cNvPr id="103" name="TextBox 102"/>
          <p:cNvSpPr txBox="1">
            <a:spLocks noChangeArrowheads="1"/>
          </p:cNvSpPr>
          <p:nvPr/>
        </p:nvSpPr>
        <p:spPr bwMode="auto">
          <a:xfrm>
            <a:off x="7162800" y="31539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UA63</a:t>
            </a:r>
          </a:p>
        </p:txBody>
      </p:sp>
      <p:sp>
        <p:nvSpPr>
          <p:cNvPr id="104" name="TextBox 103"/>
          <p:cNvSpPr txBox="1">
            <a:spLocks noChangeArrowheads="1"/>
          </p:cNvSpPr>
          <p:nvPr/>
        </p:nvSpPr>
        <p:spPr bwMode="auto">
          <a:xfrm>
            <a:off x="5029200" y="31539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UA23</a:t>
            </a:r>
          </a:p>
        </p:txBody>
      </p:sp>
      <p:sp>
        <p:nvSpPr>
          <p:cNvPr id="105" name="TextBox 107"/>
          <p:cNvSpPr txBox="1">
            <a:spLocks noChangeArrowheads="1"/>
          </p:cNvSpPr>
          <p:nvPr/>
        </p:nvSpPr>
        <p:spPr bwMode="auto">
          <a:xfrm>
            <a:off x="5562600" y="31539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UJ33</a:t>
            </a:r>
          </a:p>
        </p:txBody>
      </p:sp>
      <p:sp>
        <p:nvSpPr>
          <p:cNvPr id="106" name="TextBox 105"/>
          <p:cNvSpPr txBox="1">
            <a:spLocks noChangeArrowheads="1"/>
          </p:cNvSpPr>
          <p:nvPr/>
        </p:nvSpPr>
        <p:spPr bwMode="auto">
          <a:xfrm>
            <a:off x="6096000" y="35349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UA47</a:t>
            </a:r>
          </a:p>
        </p:txBody>
      </p:sp>
      <p:sp>
        <p:nvSpPr>
          <p:cNvPr id="107" name="TextBox 106"/>
          <p:cNvSpPr txBox="1">
            <a:spLocks noChangeArrowheads="1"/>
          </p:cNvSpPr>
          <p:nvPr/>
        </p:nvSpPr>
        <p:spPr bwMode="auto">
          <a:xfrm>
            <a:off x="6629400" y="35349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USC55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08" name="TextBox 110"/>
          <p:cNvSpPr txBox="1">
            <a:spLocks noChangeArrowheads="1"/>
          </p:cNvSpPr>
          <p:nvPr/>
        </p:nvSpPr>
        <p:spPr bwMode="auto">
          <a:xfrm>
            <a:off x="7162800" y="35349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UA67</a:t>
            </a:r>
          </a:p>
        </p:txBody>
      </p:sp>
      <p:sp>
        <p:nvSpPr>
          <p:cNvPr id="109" name="TextBox 111"/>
          <p:cNvSpPr txBox="1">
            <a:spLocks noChangeArrowheads="1"/>
          </p:cNvSpPr>
          <p:nvPr/>
        </p:nvSpPr>
        <p:spPr bwMode="auto">
          <a:xfrm>
            <a:off x="7696200" y="31666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TZ76</a:t>
            </a:r>
          </a:p>
        </p:txBody>
      </p:sp>
      <p:sp>
        <p:nvSpPr>
          <p:cNvPr id="110" name="TextBox 109"/>
          <p:cNvSpPr txBox="1">
            <a:spLocks noChangeArrowheads="1"/>
          </p:cNvSpPr>
          <p:nvPr/>
        </p:nvSpPr>
        <p:spPr bwMode="auto">
          <a:xfrm>
            <a:off x="8229600" y="31666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UA83</a:t>
            </a:r>
          </a:p>
        </p:txBody>
      </p:sp>
      <p:sp>
        <p:nvSpPr>
          <p:cNvPr id="111" name="TextBox 110"/>
          <p:cNvSpPr txBox="1">
            <a:spLocks noChangeArrowheads="1"/>
          </p:cNvSpPr>
          <p:nvPr/>
        </p:nvSpPr>
        <p:spPr bwMode="auto">
          <a:xfrm>
            <a:off x="5029200" y="35349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UA27</a:t>
            </a:r>
          </a:p>
        </p:txBody>
      </p:sp>
      <p:sp>
        <p:nvSpPr>
          <p:cNvPr id="112" name="TextBox 111"/>
          <p:cNvSpPr txBox="1">
            <a:spLocks noChangeArrowheads="1"/>
          </p:cNvSpPr>
          <p:nvPr/>
        </p:nvSpPr>
        <p:spPr bwMode="auto">
          <a:xfrm>
            <a:off x="8229600" y="35476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UA87</a:t>
            </a:r>
          </a:p>
        </p:txBody>
      </p: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4495800" y="35476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UJ16</a:t>
            </a:r>
          </a:p>
        </p:txBody>
      </p:sp>
      <p:sp>
        <p:nvSpPr>
          <p:cNvPr id="114" name="TextBox 86"/>
          <p:cNvSpPr txBox="1">
            <a:spLocks noChangeArrowheads="1"/>
          </p:cNvSpPr>
          <p:nvPr/>
        </p:nvSpPr>
        <p:spPr bwMode="auto">
          <a:xfrm>
            <a:off x="4495800" y="45255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latin typeface="Calibri" pitchFamily="34" charset="0"/>
              </a:rPr>
              <a:t>IR1</a:t>
            </a:r>
          </a:p>
        </p:txBody>
      </p:sp>
      <p:sp>
        <p:nvSpPr>
          <p:cNvPr id="115" name="TextBox 87"/>
          <p:cNvSpPr txBox="1">
            <a:spLocks noChangeArrowheads="1"/>
          </p:cNvSpPr>
          <p:nvPr/>
        </p:nvSpPr>
        <p:spPr bwMode="auto">
          <a:xfrm>
            <a:off x="5029200" y="45255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latin typeface="Calibri" pitchFamily="34" charset="0"/>
              </a:rPr>
              <a:t>IR2</a:t>
            </a:r>
          </a:p>
        </p:txBody>
      </p:sp>
      <p:sp>
        <p:nvSpPr>
          <p:cNvPr id="116" name="TextBox 88"/>
          <p:cNvSpPr txBox="1">
            <a:spLocks noChangeArrowheads="1"/>
          </p:cNvSpPr>
          <p:nvPr/>
        </p:nvSpPr>
        <p:spPr bwMode="auto">
          <a:xfrm>
            <a:off x="5562600" y="45255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latin typeface="Calibri" pitchFamily="34" charset="0"/>
              </a:rPr>
              <a:t>IR3</a:t>
            </a:r>
          </a:p>
        </p:txBody>
      </p:sp>
      <p:sp>
        <p:nvSpPr>
          <p:cNvPr id="117" name="TextBox 89"/>
          <p:cNvSpPr txBox="1">
            <a:spLocks noChangeArrowheads="1"/>
          </p:cNvSpPr>
          <p:nvPr/>
        </p:nvSpPr>
        <p:spPr bwMode="auto">
          <a:xfrm>
            <a:off x="6096000" y="45255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latin typeface="Calibri" pitchFamily="34" charset="0"/>
              </a:rPr>
              <a:t>IR4</a:t>
            </a:r>
          </a:p>
        </p:txBody>
      </p:sp>
      <p:sp>
        <p:nvSpPr>
          <p:cNvPr id="118" name="TextBox 90"/>
          <p:cNvSpPr txBox="1">
            <a:spLocks noChangeArrowheads="1"/>
          </p:cNvSpPr>
          <p:nvPr/>
        </p:nvSpPr>
        <p:spPr bwMode="auto">
          <a:xfrm>
            <a:off x="6629400" y="45255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latin typeface="Calibri" pitchFamily="34" charset="0"/>
              </a:rPr>
              <a:t>IR5</a:t>
            </a:r>
          </a:p>
        </p:txBody>
      </p:sp>
      <p:sp>
        <p:nvSpPr>
          <p:cNvPr id="119" name="TextBox 91"/>
          <p:cNvSpPr txBox="1">
            <a:spLocks noChangeArrowheads="1"/>
          </p:cNvSpPr>
          <p:nvPr/>
        </p:nvSpPr>
        <p:spPr bwMode="auto">
          <a:xfrm>
            <a:off x="7162800" y="45255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latin typeface="Calibri" pitchFamily="34" charset="0"/>
              </a:rPr>
              <a:t>IR6</a:t>
            </a:r>
          </a:p>
        </p:txBody>
      </p:sp>
      <p:sp>
        <p:nvSpPr>
          <p:cNvPr id="120" name="TextBox 92"/>
          <p:cNvSpPr txBox="1">
            <a:spLocks noChangeArrowheads="1"/>
          </p:cNvSpPr>
          <p:nvPr/>
        </p:nvSpPr>
        <p:spPr bwMode="auto">
          <a:xfrm>
            <a:off x="7696200" y="45255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latin typeface="Calibri" pitchFamily="34" charset="0"/>
              </a:rPr>
              <a:t>IR7</a:t>
            </a:r>
          </a:p>
        </p:txBody>
      </p:sp>
      <p:sp>
        <p:nvSpPr>
          <p:cNvPr id="121" name="TextBox 93"/>
          <p:cNvSpPr txBox="1">
            <a:spLocks noChangeArrowheads="1"/>
          </p:cNvSpPr>
          <p:nvPr/>
        </p:nvSpPr>
        <p:spPr bwMode="auto">
          <a:xfrm>
            <a:off x="8229600" y="45255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latin typeface="Calibri" pitchFamily="34" charset="0"/>
              </a:rPr>
              <a:t>IR8</a:t>
            </a:r>
          </a:p>
        </p:txBody>
      </p:sp>
      <p:sp>
        <p:nvSpPr>
          <p:cNvPr id="122" name="TextBox 121"/>
          <p:cNvSpPr txBox="1">
            <a:spLocks noChangeArrowheads="1"/>
          </p:cNvSpPr>
          <p:nvPr/>
        </p:nvSpPr>
        <p:spPr bwMode="auto">
          <a:xfrm>
            <a:off x="4495800" y="49065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RR13</a:t>
            </a:r>
          </a:p>
        </p:txBody>
      </p:sp>
      <p:sp>
        <p:nvSpPr>
          <p:cNvPr id="123" name="TextBox 122"/>
          <p:cNvSpPr txBox="1">
            <a:spLocks noChangeArrowheads="1"/>
          </p:cNvSpPr>
          <p:nvPr/>
        </p:nvSpPr>
        <p:spPr bwMode="auto">
          <a:xfrm>
            <a:off x="6096000" y="49065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UA43</a:t>
            </a:r>
          </a:p>
        </p:txBody>
      </p:sp>
      <p:sp>
        <p:nvSpPr>
          <p:cNvPr id="124" name="TextBox 100"/>
          <p:cNvSpPr txBox="1">
            <a:spLocks noChangeArrowheads="1"/>
          </p:cNvSpPr>
          <p:nvPr/>
        </p:nvSpPr>
        <p:spPr bwMode="auto">
          <a:xfrm>
            <a:off x="6629400" y="53002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UJ56</a:t>
            </a:r>
          </a:p>
        </p:txBody>
      </p:sp>
      <p:sp>
        <p:nvSpPr>
          <p:cNvPr id="125" name="TextBox 124"/>
          <p:cNvSpPr txBox="1">
            <a:spLocks noChangeArrowheads="1"/>
          </p:cNvSpPr>
          <p:nvPr/>
        </p:nvSpPr>
        <p:spPr bwMode="auto">
          <a:xfrm>
            <a:off x="7162800" y="49065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UA63</a:t>
            </a:r>
          </a:p>
        </p:txBody>
      </p:sp>
      <p:sp>
        <p:nvSpPr>
          <p:cNvPr id="126" name="TextBox 125"/>
          <p:cNvSpPr txBox="1">
            <a:spLocks noChangeArrowheads="1"/>
          </p:cNvSpPr>
          <p:nvPr/>
        </p:nvSpPr>
        <p:spPr bwMode="auto">
          <a:xfrm>
            <a:off x="5029200" y="49065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UA23</a:t>
            </a:r>
          </a:p>
        </p:txBody>
      </p:sp>
      <p:sp>
        <p:nvSpPr>
          <p:cNvPr id="127" name="TextBox 107"/>
          <p:cNvSpPr txBox="1">
            <a:spLocks noChangeArrowheads="1"/>
          </p:cNvSpPr>
          <p:nvPr/>
        </p:nvSpPr>
        <p:spPr bwMode="auto">
          <a:xfrm>
            <a:off x="5562600" y="49065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UJ33</a:t>
            </a:r>
          </a:p>
        </p:txBody>
      </p:sp>
      <p:sp>
        <p:nvSpPr>
          <p:cNvPr id="128" name="TextBox 127"/>
          <p:cNvSpPr txBox="1">
            <a:spLocks noChangeArrowheads="1"/>
          </p:cNvSpPr>
          <p:nvPr/>
        </p:nvSpPr>
        <p:spPr bwMode="auto">
          <a:xfrm>
            <a:off x="6096000" y="52875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UA47</a:t>
            </a:r>
          </a:p>
        </p:txBody>
      </p:sp>
      <p:sp>
        <p:nvSpPr>
          <p:cNvPr id="129" name="TextBox 128"/>
          <p:cNvSpPr txBox="1">
            <a:spLocks noChangeArrowheads="1"/>
          </p:cNvSpPr>
          <p:nvPr/>
        </p:nvSpPr>
        <p:spPr bwMode="auto">
          <a:xfrm>
            <a:off x="6629400" y="56812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USC55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30" name="TextBox 110"/>
          <p:cNvSpPr txBox="1">
            <a:spLocks noChangeArrowheads="1"/>
          </p:cNvSpPr>
          <p:nvPr/>
        </p:nvSpPr>
        <p:spPr bwMode="auto">
          <a:xfrm>
            <a:off x="7162800" y="52875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UA67</a:t>
            </a:r>
          </a:p>
        </p:txBody>
      </p:sp>
      <p:sp>
        <p:nvSpPr>
          <p:cNvPr id="131" name="TextBox 111"/>
          <p:cNvSpPr txBox="1">
            <a:spLocks noChangeArrowheads="1"/>
          </p:cNvSpPr>
          <p:nvPr/>
        </p:nvSpPr>
        <p:spPr bwMode="auto">
          <a:xfrm>
            <a:off x="7696200" y="49192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RR73</a:t>
            </a:r>
          </a:p>
        </p:txBody>
      </p:sp>
      <p:sp>
        <p:nvSpPr>
          <p:cNvPr id="132" name="TextBox 131"/>
          <p:cNvSpPr txBox="1">
            <a:spLocks noChangeArrowheads="1"/>
          </p:cNvSpPr>
          <p:nvPr/>
        </p:nvSpPr>
        <p:spPr bwMode="auto">
          <a:xfrm>
            <a:off x="8229600" y="49192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UA83</a:t>
            </a:r>
          </a:p>
        </p:txBody>
      </p:sp>
      <p:sp>
        <p:nvSpPr>
          <p:cNvPr id="133" name="TextBox 132"/>
          <p:cNvSpPr txBox="1">
            <a:spLocks noChangeArrowheads="1"/>
          </p:cNvSpPr>
          <p:nvPr/>
        </p:nvSpPr>
        <p:spPr bwMode="auto">
          <a:xfrm>
            <a:off x="5029200" y="52875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UA27</a:t>
            </a:r>
          </a:p>
        </p:txBody>
      </p:sp>
      <p:sp>
        <p:nvSpPr>
          <p:cNvPr id="134" name="TextBox 133"/>
          <p:cNvSpPr txBox="1">
            <a:spLocks noChangeArrowheads="1"/>
          </p:cNvSpPr>
          <p:nvPr/>
        </p:nvSpPr>
        <p:spPr bwMode="auto">
          <a:xfrm>
            <a:off x="8229600" y="53002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UA87</a:t>
            </a:r>
          </a:p>
        </p:txBody>
      </p:sp>
      <p:sp>
        <p:nvSpPr>
          <p:cNvPr id="135" name="TextBox 134"/>
          <p:cNvSpPr txBox="1">
            <a:spLocks noChangeArrowheads="1"/>
          </p:cNvSpPr>
          <p:nvPr/>
        </p:nvSpPr>
        <p:spPr bwMode="auto">
          <a:xfrm>
            <a:off x="4495800" y="52875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UJ14</a:t>
            </a:r>
          </a:p>
        </p:txBody>
      </p:sp>
      <p:sp>
        <p:nvSpPr>
          <p:cNvPr id="136" name="TextBox 135"/>
          <p:cNvSpPr txBox="1">
            <a:spLocks noChangeArrowheads="1"/>
          </p:cNvSpPr>
          <p:nvPr/>
        </p:nvSpPr>
        <p:spPr bwMode="auto">
          <a:xfrm>
            <a:off x="6629400" y="49192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RR53</a:t>
            </a:r>
          </a:p>
        </p:txBody>
      </p:sp>
      <p:sp>
        <p:nvSpPr>
          <p:cNvPr id="137" name="TextBox 136"/>
          <p:cNvSpPr txBox="1">
            <a:spLocks noChangeArrowheads="1"/>
          </p:cNvSpPr>
          <p:nvPr/>
        </p:nvSpPr>
        <p:spPr bwMode="auto">
          <a:xfrm>
            <a:off x="6629400" y="60622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RR57</a:t>
            </a:r>
          </a:p>
        </p:txBody>
      </p:sp>
      <p:sp>
        <p:nvSpPr>
          <p:cNvPr id="138" name="TextBox 111"/>
          <p:cNvSpPr txBox="1">
            <a:spLocks noChangeArrowheads="1"/>
          </p:cNvSpPr>
          <p:nvPr/>
        </p:nvSpPr>
        <p:spPr bwMode="auto">
          <a:xfrm>
            <a:off x="7696200" y="52875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RR77</a:t>
            </a:r>
          </a:p>
        </p:txBody>
      </p:sp>
      <p:sp>
        <p:nvSpPr>
          <p:cNvPr id="139" name="TextBox 138"/>
          <p:cNvSpPr txBox="1">
            <a:spLocks noChangeArrowheads="1"/>
          </p:cNvSpPr>
          <p:nvPr/>
        </p:nvSpPr>
        <p:spPr bwMode="auto">
          <a:xfrm>
            <a:off x="4495800" y="56685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UJ16</a:t>
            </a:r>
          </a:p>
        </p:txBody>
      </p:sp>
      <p:sp>
        <p:nvSpPr>
          <p:cNvPr id="140" name="TextBox 139"/>
          <p:cNvSpPr txBox="1">
            <a:spLocks noChangeArrowheads="1"/>
          </p:cNvSpPr>
          <p:nvPr/>
        </p:nvSpPr>
        <p:spPr bwMode="auto">
          <a:xfrm>
            <a:off x="4495800" y="6049546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RR17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  <p:bldP spid="102" grpId="0"/>
      <p:bldP spid="102" grpId="1"/>
      <p:bldP spid="113" grpId="0"/>
      <p:bldP spid="113" grpId="1"/>
      <p:bldP spid="122" grpId="0"/>
      <p:bldP spid="124" grpId="0"/>
      <p:bldP spid="131" grpId="0"/>
      <p:bldP spid="135" grpId="0"/>
      <p:bldP spid="136" grpId="0"/>
      <p:bldP spid="137" grpId="0"/>
      <p:bldP spid="138" grpId="0"/>
      <p:bldP spid="139" grpId="0"/>
      <p:bldP spid="1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5F41D2-AD09-45B1-9EE1-6E3309AB9EE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62000" y="0"/>
            <a:ext cx="8382000" cy="7620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Are these Radiation Induced Failures (SEUs)?</a:t>
            </a:r>
            <a:endParaRPr lang="en-US" sz="280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304800" y="3352800"/>
            <a:ext cx="8382000" cy="5366854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002060"/>
                </a:solidFill>
                <a:latin typeface="Calibri" pitchFamily="34" charset="0"/>
              </a:rPr>
              <a:t>4 identical </a:t>
            </a:r>
            <a:r>
              <a:rPr lang="en-US" dirty="0" smtClean="0">
                <a:solidFill>
                  <a:srgbClr val="00B0F0"/>
                </a:solidFill>
                <a:latin typeface="Calibri" pitchFamily="34" charset="0"/>
              </a:rPr>
              <a:t>events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</a:rPr>
              <a:t> on 4 different PLCs observed </a:t>
            </a:r>
            <a:r>
              <a:rPr lang="en-US" dirty="0" smtClean="0">
                <a:solidFill>
                  <a:srgbClr val="00B0F0"/>
                </a:solidFill>
                <a:latin typeface="Calibri" pitchFamily="34" charset="0"/>
              </a:rPr>
              <a:t>in areas of higher radiation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00B0F0"/>
                </a:solidFill>
                <a:latin typeface="Calibri" pitchFamily="34" charset="0"/>
              </a:rPr>
              <a:t>Memory corruption 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</a:rPr>
              <a:t>is a </a:t>
            </a:r>
            <a:r>
              <a:rPr lang="en-US" dirty="0" smtClean="0">
                <a:solidFill>
                  <a:srgbClr val="00B0F0"/>
                </a:solidFill>
                <a:latin typeface="Calibri" pitchFamily="34" charset="0"/>
              </a:rPr>
              <a:t>typical radiation effect, but no hard proof (from core dumps)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00B0F0"/>
                </a:solidFill>
                <a:latin typeface="Calibri" pitchFamily="34" charset="0"/>
              </a:rPr>
              <a:t>Failure recoverable 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</a:rPr>
              <a:t>through (remote) power cycle, but…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00B0F0"/>
                </a:solidFill>
                <a:latin typeface="Calibri" pitchFamily="34" charset="0"/>
              </a:rPr>
              <a:t>Similar failures 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</a:rPr>
              <a:t>have been </a:t>
            </a:r>
            <a:r>
              <a:rPr lang="en-US" dirty="0" smtClean="0">
                <a:solidFill>
                  <a:srgbClr val="00B0F0"/>
                </a:solidFill>
                <a:latin typeface="Calibri" pitchFamily="34" charset="0"/>
              </a:rPr>
              <a:t>observed in the lab 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</a:rPr>
              <a:t>(EN/ICE) + first two events with NO or very little beam</a:t>
            </a:r>
          </a:p>
          <a:p>
            <a:pPr>
              <a:spcBef>
                <a:spcPct val="50000"/>
              </a:spcBef>
            </a:pPr>
            <a:endParaRPr lang="en-US" sz="1050" dirty="0" smtClean="0">
              <a:solidFill>
                <a:srgbClr val="002060"/>
              </a:solidFill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002060"/>
                </a:solidFill>
                <a:latin typeface="Calibri" pitchFamily="34" charset="0"/>
              </a:rPr>
              <a:t>Conclusions: 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002060"/>
                </a:solidFill>
                <a:latin typeface="Calibri" pitchFamily="34" charset="0"/>
              </a:rPr>
              <a:t>Today's events </a:t>
            </a:r>
            <a:r>
              <a:rPr lang="en-US" dirty="0" smtClean="0">
                <a:solidFill>
                  <a:srgbClr val="00B0F0"/>
                </a:solidFill>
                <a:latin typeface="Calibri" pitchFamily="34" charset="0"/>
              </a:rPr>
              <a:t>could be radiation induced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</a:rPr>
              <a:t>, but (would) </a:t>
            </a:r>
            <a:r>
              <a:rPr lang="en-US" dirty="0" smtClean="0">
                <a:solidFill>
                  <a:srgbClr val="00B0F0"/>
                </a:solidFill>
                <a:latin typeface="Calibri" pitchFamily="34" charset="0"/>
              </a:rPr>
              <a:t>need more statistics 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002060"/>
                </a:solidFill>
                <a:latin typeface="Calibri" pitchFamily="34" charset="0"/>
              </a:rPr>
              <a:t>For </a:t>
            </a:r>
            <a:r>
              <a:rPr lang="en-US" dirty="0" smtClean="0">
                <a:solidFill>
                  <a:srgbClr val="00B0F0"/>
                </a:solidFill>
                <a:latin typeface="Calibri" pitchFamily="34" charset="0"/>
              </a:rPr>
              <a:t>all 9 PLCs in UJ14/UJ16/UJ56 relocation to US152 and USC55 is already prepared </a:t>
            </a:r>
            <a:r>
              <a:rPr lang="en-US" dirty="0" smtClean="0">
                <a:solidFill>
                  <a:srgbClr val="002060"/>
                </a:solidFill>
                <a:latin typeface="Calibri" pitchFamily="34" charset="0"/>
              </a:rPr>
              <a:t>(i.e. extension cables pulled), start relocation already during next TS</a:t>
            </a:r>
          </a:p>
          <a:p>
            <a:pPr>
              <a:spcBef>
                <a:spcPct val="50000"/>
              </a:spcBef>
            </a:pPr>
            <a:endParaRPr lang="en-US" dirty="0" smtClean="0">
              <a:solidFill>
                <a:srgbClr val="002060"/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endParaRPr lang="en-US" dirty="0" smtClean="0">
              <a:solidFill>
                <a:srgbClr val="002060"/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endParaRPr lang="en-US" dirty="0" smtClean="0">
              <a:solidFill>
                <a:srgbClr val="002060"/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endParaRPr lang="en-US" dirty="0" smtClean="0">
              <a:solidFill>
                <a:srgbClr val="002060"/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endParaRPr lang="en-US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143000"/>
            <a:ext cx="8839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Event Timestamp	Mode	Fill #	Energy 	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Int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B1/B2 [1e10]     Operator Comment	</a:t>
            </a:r>
          </a:p>
          <a:p>
            <a:endParaRPr lang="en-US" sz="14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11-AUG-10  18.00.19	ADJUST	1275	3500	</a:t>
            </a:r>
            <a:r>
              <a:rPr lang="en-US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7/5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	             Asynchronous dump test at 3.5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TeV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03-MAR-11 09.40.49	</a:t>
            </a:r>
            <a:r>
              <a:rPr lang="en-US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ACCESS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	1529	0	</a:t>
            </a:r>
            <a:r>
              <a:rPr lang="en-US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0/0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	             Lost PLC 1 hour after beam dump!	</a:t>
            </a:r>
          </a:p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04-AUG-11 11.33.40	SB	2001	3500	15860/16382            Lost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comm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with PIC PLC in UJ56</a:t>
            </a:r>
          </a:p>
          <a:p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05-AUG-11 03.01.14	SB	2005	3500	16545/16582            Lost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comm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with PIC PLC in UJ14 	 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	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2197</TotalTime>
  <Words>323</Words>
  <Application>Microsoft Macintosh PowerPoint</Application>
  <PresentationFormat>On-screen Show (4:3)</PresentationFormat>
  <Paragraphs>87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Interlocks for Magnet Protection System</dc:title>
  <dc:creator>iromerar</dc:creator>
  <cp:lastModifiedBy>Mike Lamont</cp:lastModifiedBy>
  <cp:revision>148</cp:revision>
  <dcterms:created xsi:type="dcterms:W3CDTF">2010-04-28T11:28:12Z</dcterms:created>
  <dcterms:modified xsi:type="dcterms:W3CDTF">2011-08-05T07:53:15Z</dcterms:modified>
</cp:coreProperties>
</file>