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21"/>
  </p:notesMasterIdLst>
  <p:handoutMasterIdLst>
    <p:handoutMasterId r:id="rId22"/>
  </p:handoutMasterIdLst>
  <p:sldIdLst>
    <p:sldId id="928" r:id="rId2"/>
    <p:sldId id="941" r:id="rId3"/>
    <p:sldId id="942" r:id="rId4"/>
    <p:sldId id="944" r:id="rId5"/>
    <p:sldId id="932" r:id="rId6"/>
    <p:sldId id="945" r:id="rId7"/>
    <p:sldId id="927" r:id="rId8"/>
    <p:sldId id="939" r:id="rId9"/>
    <p:sldId id="938" r:id="rId10"/>
    <p:sldId id="937" r:id="rId11"/>
    <p:sldId id="933" r:id="rId12"/>
    <p:sldId id="950" r:id="rId13"/>
    <p:sldId id="943" r:id="rId14"/>
    <p:sldId id="951" r:id="rId15"/>
    <p:sldId id="925" r:id="rId16"/>
    <p:sldId id="930" r:id="rId17"/>
    <p:sldId id="952" r:id="rId18"/>
    <p:sldId id="953" r:id="rId19"/>
    <p:sldId id="954" r:id="rId20"/>
  </p:sldIdLst>
  <p:sldSz cx="9144000" cy="6858000" type="screen4x3"/>
  <p:notesSz cx="6718300" cy="98552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00"/>
    <a:srgbClr val="008000"/>
    <a:srgbClr val="99FFCC"/>
    <a:srgbClr val="9FCAFF"/>
    <a:srgbClr val="DDDDDD"/>
    <a:srgbClr val="3399FF"/>
    <a:srgbClr val="FFCCCC"/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25" autoAdjust="0"/>
    <p:restoredTop sz="95238" autoAdjust="0"/>
  </p:normalViewPr>
  <p:slideViewPr>
    <p:cSldViewPr>
      <p:cViewPr varScale="1">
        <p:scale>
          <a:sx n="99" d="100"/>
          <a:sy n="99" d="100"/>
        </p:scale>
        <p:origin x="-198" y="-78"/>
      </p:cViewPr>
      <p:guideLst>
        <p:guide orient="horz" pos="2160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3" d="100"/>
          <a:sy n="83" d="100"/>
        </p:scale>
        <p:origin x="-3272" y="-120"/>
      </p:cViewPr>
      <p:guideLst>
        <p:guide orient="horz" pos="3104"/>
        <p:guide pos="2116"/>
      </p:guideLst>
    </p:cSldViewPr>
  </p:notes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05238" y="0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0DC6C-BFF8-144A-B30B-BD4EDED5E972}" type="datetimeFigureOut">
              <a:rPr lang="en-US" smtClean="0"/>
              <a:pPr/>
              <a:t>8/9/2011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05238" y="9361488"/>
            <a:ext cx="2911475" cy="492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C2787-C011-484C-9C9F-47366145B8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532497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5238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9775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681538"/>
            <a:ext cx="5375275" cy="4433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5238" y="9361488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CFAA86E-7117-48E8-AB4F-2D91C9F729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2019404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  <a:defRPr/>
              </a:pPr>
              <a:endParaRPr lang="en-US" sz="2400" dirty="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  <a:defRPr/>
                </a:pPr>
                <a:endParaRPr lang="en-US" sz="2400" dirty="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dirty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pPr>
              <a:defRPr/>
            </a:pPr>
            <a:fld id="{26E3E824-1D33-4083-932F-B12D7D09E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907FC7-9701-4F56-BA21-47F785F44A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6FE21-7D5A-4944-9B4F-14EE2A8435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43100-3704-4E7F-9742-368FE9AA16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F8F70-BBF6-4832-98A0-56CA85B1B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196975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29050"/>
            <a:ext cx="4038600" cy="2479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A8A3B-17E3-4A11-B239-2716609288B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111750"/>
          </a:xfrm>
        </p:spPr>
        <p:txBody>
          <a:bodyPr/>
          <a:lstStyle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1C38A6-77F0-4FCF-B06D-A581D0D4EF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31215-DB5D-475E-B8AB-8117DA16C7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503C1-DF11-4A20-A24B-2DE152F8D0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9A8FA0-5CB1-47CC-8E14-97CA62F16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AADED-51EB-4F42-B5F1-2ACE1DF1E1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4457D-55E5-4A3A-B391-7D7C2479BC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2502F-1A98-441D-8A55-88868DC7B2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pPr>
              <a:defRPr/>
            </a:pPr>
            <a:fld id="{69CF8F24-2345-4359-A23A-40838D5E6D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22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2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 dirty="0"/>
            </a:lvl1pPr>
          </a:lstStyle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 userDrawn="1"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9224" name="Picture 18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accent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typical LHC week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00" y="4267200"/>
            <a:ext cx="7300000" cy="1752600"/>
          </a:xfrm>
        </p:spPr>
        <p:txBody>
          <a:bodyPr/>
          <a:lstStyle/>
          <a:p>
            <a:r>
              <a:rPr lang="en-GB" dirty="0" smtClean="0"/>
              <a:t>Coordination: Eva Barbara Holzer, Mike Lamont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Beam lifetime &gt;25 hours improving to ≈50 hours during the fill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57775"/>
          <a:stretch>
            <a:fillRect/>
          </a:stretch>
        </p:blipFill>
        <p:spPr bwMode="auto">
          <a:xfrm>
            <a:off x="762000" y="836712"/>
            <a:ext cx="7620000" cy="273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b="57775"/>
          <a:stretch>
            <a:fillRect/>
          </a:stretch>
        </p:blipFill>
        <p:spPr bwMode="auto">
          <a:xfrm>
            <a:off x="768424" y="3717032"/>
            <a:ext cx="7620000" cy="2737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One batch blow-up with 1.25e11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520" y="908650"/>
            <a:ext cx="7128990" cy="5269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Vacuum on stepping up to 1.25e11 ppb</a:t>
            </a: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470" y="980660"/>
            <a:ext cx="6905730" cy="5264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7-8-2011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28230" y="6453420"/>
            <a:ext cx="1872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fill 2007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fill - start 2008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480" y="692620"/>
            <a:ext cx="7777427" cy="5733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Losses on TCTVB.4R8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7-8-2011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510" y="1772770"/>
            <a:ext cx="5918740" cy="47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9440" y="692620"/>
            <a:ext cx="748904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have found that the losses at the TCTVB.4R8 are actually correlated with the losses at the TCP of IP3 - good correlation with the vacuum signal VGPB.656.5R3.R.PR</a:t>
            </a:r>
            <a:endParaRPr lang="en-GB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Tunes increased by 1e-3 both beams, both planes</a:t>
            </a:r>
          </a:p>
          <a:p>
            <a:r>
              <a:rPr lang="en-GB" dirty="0" smtClean="0"/>
              <a:t>Bunch length SPS BQM frustrating injection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Cryogenics: automatic reset of PLCs point 1 deployed</a:t>
            </a:r>
          </a:p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Insulation Vacuum</a:t>
            </a:r>
          </a:p>
          <a:p>
            <a:pPr lvl="1"/>
            <a:r>
              <a:rPr lang="en-US" sz="1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One of the 3 turbo pumps pumping the known helium leak in sector 3-4 (subsector A27L4.M) had failed on Sunday ~13:15. </a:t>
            </a:r>
          </a:p>
          <a:p>
            <a:pPr lvl="1"/>
            <a:r>
              <a:rPr lang="en-US" sz="1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Monday: turbo pump replaced and vacuum pressure returned to the level prior to the failure.</a:t>
            </a:r>
          </a:p>
          <a:p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MKI interventions (Mike Barnes)</a:t>
            </a:r>
          </a:p>
          <a:p>
            <a:pPr lvl="1"/>
            <a:r>
              <a:rPr lang="en-US" sz="1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Ferrite installed on input triggers (G1, G2A and G2B triggers) to the </a:t>
            </a:r>
            <a:r>
              <a:rPr lang="en-US" sz="1600" dirty="0" err="1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thyratron</a:t>
            </a:r>
            <a:r>
              <a:rPr lang="en-US" sz="1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trigger unit, of:</a:t>
            </a:r>
          </a:p>
          <a:p>
            <a:pPr lvl="1"/>
            <a:r>
              <a:rPr lang="en-US" sz="1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Trigger Main 3, Trigger Dump 3, Trigger Main 4, Trigger Dump 4</a:t>
            </a:r>
          </a:p>
          <a:p>
            <a:pPr lvl="1"/>
            <a:r>
              <a:rPr lang="en-US" sz="1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Note: following above some further runt trigger outputs were seen on MS3 G1 up until 13:00hrs. Returning after lunch, no more runt triggers occurred......</a:t>
            </a:r>
          </a:p>
          <a:p>
            <a:pPr lvl="1"/>
            <a:r>
              <a:rPr lang="en-US" sz="16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Replaced the crate for G1 trigger units of M3, D3, M4 &amp; D4</a:t>
            </a:r>
          </a:p>
          <a:p>
            <a:pPr>
              <a:buNone/>
            </a:pPr>
            <a:endParaRPr lang="en-US" dirty="0" smtClean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endParaRPr lang="en-GB" dirty="0" smtClean="0">
              <a:solidFill>
                <a:srgbClr val="FF0000"/>
              </a:solidFill>
            </a:endParaRPr>
          </a:p>
          <a:p>
            <a:endParaRPr lang="en-GB" dirty="0" smtClean="0"/>
          </a:p>
          <a:p>
            <a:endParaRPr lang="en-GB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Misc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8-8-2011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Loss maps</a:t>
            </a:r>
          </a:p>
          <a:p>
            <a:r>
              <a:rPr lang="en-GB" dirty="0" smtClean="0"/>
              <a:t>SPS magnet change</a:t>
            </a:r>
          </a:p>
          <a:p>
            <a:r>
              <a:rPr lang="en-GB" dirty="0" smtClean="0"/>
              <a:t>Test of squeeze to beta* = 1 m</a:t>
            </a:r>
          </a:p>
          <a:p>
            <a:r>
              <a:rPr lang="en-GB" dirty="0" smtClean="0"/>
              <a:t>Test of </a:t>
            </a:r>
            <a:r>
              <a:rPr lang="en-GB" dirty="0" err="1" smtClean="0"/>
              <a:t>determinsistic</a:t>
            </a:r>
            <a:r>
              <a:rPr lang="en-GB" dirty="0" smtClean="0"/>
              <a:t> satellite generation</a:t>
            </a:r>
          </a:p>
          <a:p>
            <a:r>
              <a:rPr lang="en-GB" dirty="0" smtClean="0"/>
              <a:t>PM56 to sort out </a:t>
            </a:r>
            <a:r>
              <a:rPr lang="en-GB" dirty="0" err="1" smtClean="0"/>
              <a:t>defintively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Incoming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" y="704850"/>
            <a:ext cx="75819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050" y="704850"/>
            <a:ext cx="75819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W31: records (c/o Atlas &amp; CMS)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90" y="908650"/>
            <a:ext cx="8676570" cy="2543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480" y="3543300"/>
            <a:ext cx="7446963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07:40 Fill 2007 dumped – PIC PLC R1 UJ16</a:t>
            </a:r>
          </a:p>
          <a:p>
            <a:pPr lvl="1"/>
            <a:r>
              <a:rPr lang="en-GB" dirty="0" smtClean="0"/>
              <a:t>Lost matching section R1</a:t>
            </a:r>
          </a:p>
          <a:p>
            <a:pPr lvl="1"/>
            <a:r>
              <a:rPr lang="en-GB" dirty="0" smtClean="0"/>
              <a:t>Markus Zerlauth: memory corruption, remote reset possible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Stable beams: 17h12m  ~80 pb-1 delivered in Atlas/CMS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Reset, pre-cycle and go, but no…</a:t>
            </a:r>
          </a:p>
          <a:p>
            <a:r>
              <a:rPr lang="en-GB" dirty="0" smtClean="0"/>
              <a:t>PS RF low-level problems</a:t>
            </a:r>
          </a:p>
          <a:p>
            <a:pPr lvl="1"/>
            <a:r>
              <a:rPr lang="en-US" dirty="0" smtClean="0"/>
              <a:t>tuning of the 40MHZ cavity in the PS and then a RF low level problem</a:t>
            </a:r>
            <a:r>
              <a:rPr lang="en-GB" dirty="0" smtClean="0"/>
              <a:t> - here be the dark wizards and black arts; dark wizards on holidays</a:t>
            </a:r>
          </a:p>
          <a:p>
            <a:r>
              <a:rPr lang="en-GB" dirty="0" smtClean="0"/>
              <a:t>17:45 Injecting physic beams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Sunday morning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19:11 Stable beams #2008</a:t>
            </a:r>
          </a:p>
          <a:p>
            <a:pPr lvl="1"/>
            <a:r>
              <a:rPr lang="en-GB" dirty="0" smtClean="0"/>
              <a:t>1.72e14</a:t>
            </a:r>
          </a:p>
          <a:p>
            <a:pPr lvl="1"/>
            <a:r>
              <a:rPr lang="en-GB" dirty="0" smtClean="0"/>
              <a:t>ppb: 1.25e11</a:t>
            </a:r>
          </a:p>
          <a:p>
            <a:pPr lvl="1"/>
            <a:r>
              <a:rPr lang="en-GB" dirty="0" smtClean="0"/>
              <a:t>initial </a:t>
            </a:r>
            <a:r>
              <a:rPr lang="en-GB" dirty="0" err="1" smtClean="0"/>
              <a:t>lumi</a:t>
            </a:r>
            <a:r>
              <a:rPr lang="en-GB" dirty="0" smtClean="0"/>
              <a:t> ~2.1e33</a:t>
            </a:r>
          </a:p>
          <a:p>
            <a:pPr lvl="1"/>
            <a:r>
              <a:rPr lang="en-GB" dirty="0" smtClean="0"/>
              <a:t>lifetimes &gt; 25 hours</a:t>
            </a:r>
          </a:p>
          <a:p>
            <a:pPr lvl="1"/>
            <a:r>
              <a:rPr lang="en-GB" dirty="0" smtClean="0"/>
              <a:t>no apparent blow-up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19:38:54  Beams dumped – quench looped open – RQ4.R5, RQ10.R5, and RD2.R5</a:t>
            </a:r>
          </a:p>
          <a:p>
            <a:pPr lvl="1"/>
            <a:r>
              <a:rPr lang="en-US" dirty="0" smtClean="0"/>
              <a:t>It is not clear for the time being whether this was beam related (losses affecting QPS) or it was an EM disturbance.. UFO buster caught a small event in correspondence of the beam dump, which points to the first alternative – investigations ongoing.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Sunday evening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5453312"/>
          </a:xfrm>
        </p:spPr>
        <p:txBody>
          <a:bodyPr/>
          <a:lstStyle/>
          <a:p>
            <a:r>
              <a:rPr lang="en-US" dirty="0" smtClean="0"/>
              <a:t>The VAC valves in IP5-R closed due to a </a:t>
            </a:r>
            <a:r>
              <a:rPr lang="en-US" dirty="0" err="1" smtClean="0"/>
              <a:t>vac</a:t>
            </a:r>
            <a:r>
              <a:rPr lang="en-US" dirty="0" smtClean="0"/>
              <a:t> spike at around 23:10.</a:t>
            </a:r>
          </a:p>
          <a:p>
            <a:pPr lvl="1"/>
            <a:r>
              <a:rPr lang="en-US" dirty="0" smtClean="0"/>
              <a:t>Valves closed at 19:38. This is clearly related to the beam dump.</a:t>
            </a:r>
          </a:p>
          <a:p>
            <a:pPr lvl="1"/>
            <a:r>
              <a:rPr lang="en-US" dirty="0" smtClean="0"/>
              <a:t>Pressure was increasing since ~18h. We checked: a similar increase occurred also during injection and ramp of the previous fill.</a:t>
            </a:r>
          </a:p>
          <a:p>
            <a:pPr lvl="1"/>
            <a:r>
              <a:rPr lang="en-US" dirty="0" smtClean="0"/>
              <a:t>The piquet reported also that he see temperature increase in region of D2-Q4.</a:t>
            </a:r>
          </a:p>
          <a:p>
            <a:pPr lvl="1"/>
            <a:r>
              <a:rPr lang="en-US" dirty="0" smtClean="0"/>
              <a:t>BIC history: the VAC interlock occurred 2.6 s after the beam dump. So the </a:t>
            </a:r>
            <a:r>
              <a:rPr lang="en-US" dirty="0" err="1" smtClean="0"/>
              <a:t>vac</a:t>
            </a:r>
            <a:r>
              <a:rPr lang="en-US" dirty="0" smtClean="0"/>
              <a:t> spike is not the direct source</a:t>
            </a:r>
            <a:endParaRPr lang="en-GB" dirty="0" smtClean="0"/>
          </a:p>
          <a:p>
            <a:r>
              <a:rPr lang="en-GB" dirty="0" smtClean="0"/>
              <a:t>SPS B2 kicker problems</a:t>
            </a:r>
          </a:p>
          <a:p>
            <a:r>
              <a:rPr lang="en-GB" dirty="0" smtClean="0"/>
              <a:t>02:48 Stable beams – fill 2009</a:t>
            </a:r>
          </a:p>
          <a:p>
            <a:pPr lvl="1"/>
            <a:r>
              <a:rPr lang="en-GB" dirty="0" smtClean="0"/>
              <a:t>1.71e14</a:t>
            </a:r>
          </a:p>
          <a:p>
            <a:pPr lvl="1"/>
            <a:r>
              <a:rPr lang="en-GB" dirty="0" smtClean="0"/>
              <a:t>Peak luminosity 2.1e33</a:t>
            </a:r>
          </a:p>
          <a:p>
            <a:pPr lvl="1"/>
            <a:r>
              <a:rPr lang="en-GB" dirty="0" smtClean="0"/>
              <a:t>1.24e11 ppb</a:t>
            </a:r>
            <a:endParaRPr lang="en-US" dirty="0" smtClean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Last night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420" y="764630"/>
            <a:ext cx="8229600" cy="4032560"/>
          </a:xfrm>
        </p:spPr>
        <p:txBody>
          <a:bodyPr/>
          <a:lstStyle/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 smtClean="0"/>
              <a:t>Monday 1</a:t>
            </a:r>
            <a:r>
              <a:rPr lang="en-GB" baseline="30000" dirty="0" smtClean="0"/>
              <a:t>st</a:t>
            </a:r>
            <a:r>
              <a:rPr lang="en-GB" dirty="0" smtClean="0"/>
              <a:t> to 23:30  - cryogenics recovery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 smtClean="0"/>
              <a:t>Thursday afternoon</a:t>
            </a:r>
          </a:p>
          <a:p>
            <a:pPr lvl="1"/>
            <a:r>
              <a:rPr lang="en-GB" dirty="0" smtClean="0"/>
              <a:t>Access in shadow of POPS deployment </a:t>
            </a:r>
          </a:p>
          <a:p>
            <a:pPr lvl="2"/>
            <a:r>
              <a:rPr lang="en-GB" dirty="0" smtClean="0"/>
              <a:t>PIC, BLM, QPS, Cryogenics, MKI point 2, Patrol lost – PM56…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 smtClean="0"/>
              <a:t>Thursday evening</a:t>
            </a:r>
          </a:p>
          <a:p>
            <a:pPr lvl="1"/>
            <a:r>
              <a:rPr lang="en-GB" dirty="0" smtClean="0"/>
              <a:t>Booster – slow kicker problem</a:t>
            </a:r>
          </a:p>
          <a:p>
            <a:pPr lvl="1"/>
            <a:r>
              <a:rPr lang="en-US" dirty="0" smtClean="0"/>
              <a:t>BPM in LSS6, spurious interlocks from BLS in LSS2</a:t>
            </a:r>
            <a:endParaRPr lang="en-GB" dirty="0" smtClean="0"/>
          </a:p>
          <a:p>
            <a:pPr lvl="1"/>
            <a:r>
              <a:rPr lang="en-GB" dirty="0" smtClean="0"/>
              <a:t>Injection oscillations, re-steering B2</a:t>
            </a:r>
          </a:p>
          <a:p>
            <a:pPr marL="457200" indent="-457200">
              <a:buSzPct val="100000"/>
              <a:buFont typeface="+mj-lt"/>
              <a:buAutoNum type="arabicPeriod"/>
            </a:pPr>
            <a:r>
              <a:rPr lang="en-GB" dirty="0" smtClean="0"/>
              <a:t>Sunday </a:t>
            </a:r>
          </a:p>
          <a:p>
            <a:pPr marL="857250" lvl="1" indent="-457200"/>
            <a:r>
              <a:rPr lang="en-GB" dirty="0" smtClean="0"/>
              <a:t>PS RF</a:t>
            </a:r>
          </a:p>
          <a:p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019675"/>
            <a:ext cx="9144000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Week 31: main timeouts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827480" y="5877340"/>
            <a:ext cx="288039" cy="34623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000" b="0" i="0" u="none" strike="noStrike" cap="none" normalizeH="0" baseline="0" dirty="0" smtClean="0">
                <a:ln>
                  <a:noFill/>
                </a:ln>
                <a:solidFill>
                  <a:schemeClr val="bg2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4283960" y="5517290"/>
            <a:ext cx="288039" cy="34623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/>
              <a:t>2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72000" y="5373270"/>
            <a:ext cx="288039" cy="34623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/>
              <a:t>3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524410" y="5733320"/>
            <a:ext cx="288039" cy="346234"/>
          </a:xfrm>
          <a:prstGeom prst="ellipse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000" dirty="0" smtClean="0"/>
              <a:t>4</a:t>
            </a:r>
            <a:endParaRPr kumimoji="0" lang="en-GB" sz="1000" b="0" i="0" u="none" strike="noStrike" cap="none" normalizeH="0" baseline="0" dirty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week: </a:t>
            </a:r>
            <a:r>
              <a:rPr lang="en-GB" dirty="0"/>
              <a:t>fills above 450 </a:t>
            </a:r>
            <a:r>
              <a:rPr lang="en-GB" dirty="0" smtClean="0"/>
              <a:t>GeV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CF8F24-2345-4359-A23A-40838D5E6DC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2-8-2011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04480159"/>
              </p:ext>
            </p:extLst>
          </p:nvPr>
        </p:nvGraphicFramePr>
        <p:xfrm>
          <a:off x="107380" y="980660"/>
          <a:ext cx="8857230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30"/>
                <a:gridCol w="720100"/>
                <a:gridCol w="1119174"/>
                <a:gridCol w="1041126"/>
                <a:gridCol w="792110"/>
                <a:gridCol w="4248590"/>
              </a:tblGrid>
              <a:tr h="446478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Start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Fill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Mode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Stable [h]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Int. L (pb</a:t>
                      </a:r>
                      <a:r>
                        <a:rPr lang="en-US" sz="1600" baseline="30000" dirty="0" smtClean="0"/>
                        <a:t>-1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Dump cause</a:t>
                      </a:r>
                      <a:endParaRPr lang="en-US" sz="1600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Mon</a:t>
                      </a:r>
                      <a:r>
                        <a:rPr lang="en-US" sz="1800" baseline="0" dirty="0" smtClean="0"/>
                        <a:t> 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1997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2h46m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Cryo</a:t>
                      </a:r>
                      <a:r>
                        <a:rPr lang="en-US" dirty="0" smtClean="0"/>
                        <a:t> PLC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point 1 (SEU?)</a:t>
                      </a:r>
                      <a:endParaRPr lang="en-US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Tue 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6h54m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RF</a:t>
                      </a:r>
                      <a:endParaRPr lang="en-US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r>
                        <a:rPr lang="en-US" dirty="0" smtClean="0"/>
                        <a:t>Tue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11h21m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57.2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Electrical network glitch (FMCM)</a:t>
                      </a:r>
                      <a:endParaRPr lang="en-US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r>
                        <a:rPr lang="en-US" dirty="0" smtClean="0"/>
                        <a:t>Wed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21h32m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</a:t>
                      </a:r>
                      <a:r>
                        <a:rPr lang="en-US" baseline="0" dirty="0" smtClean="0"/>
                        <a:t> dump</a:t>
                      </a:r>
                      <a:endParaRPr lang="en-US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r>
                        <a:rPr lang="en-US" dirty="0" smtClean="0"/>
                        <a:t>Thu 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2h49m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 PLC point 5</a:t>
                      </a:r>
                      <a:endParaRPr lang="en-US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r>
                        <a:rPr lang="en-US" dirty="0" smtClean="0"/>
                        <a:t>Fri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PIC PLC point 1</a:t>
                      </a:r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r>
                        <a:rPr lang="en-US" dirty="0" smtClean="0"/>
                        <a:t>Fri</a:t>
                      </a:r>
                      <a:r>
                        <a:rPr lang="en-US" baseline="0" dirty="0" smtClean="0"/>
                        <a:t> 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25h59m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 dump</a:t>
                      </a:r>
                      <a:endParaRPr lang="en-US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r>
                        <a:rPr lang="en-US" dirty="0" smtClean="0"/>
                        <a:t>Sat 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17h12m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PIC PLC R1</a:t>
                      </a:r>
                      <a:endParaRPr lang="en-US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r>
                        <a:rPr lang="en-US" dirty="0" smtClean="0"/>
                        <a:t>Sun 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D2.R5 quench loop</a:t>
                      </a:r>
                      <a:endParaRPr lang="en-US" dirty="0"/>
                    </a:p>
                  </a:txBody>
                  <a:tcPr/>
                </a:tc>
              </a:tr>
              <a:tr h="319538">
                <a:tc>
                  <a:txBody>
                    <a:bodyPr/>
                    <a:lstStyle/>
                    <a:p>
                      <a:r>
                        <a:rPr lang="en-US" dirty="0" smtClean="0"/>
                        <a:t>Mon 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STABLE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763610" y="5589300"/>
            <a:ext cx="56887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Bunch intensity gently pushed up to ~1.25e11</a:t>
            </a:r>
          </a:p>
          <a:p>
            <a:r>
              <a:rPr lang="en-GB" dirty="0" smtClean="0"/>
              <a:t>Average emittance ~2.0 microns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6395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2006: Luminosity lifetime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  <p:pic>
        <p:nvPicPr>
          <p:cNvPr id="6" name="Picture 5" descr="fit2006lum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390" y="764630"/>
            <a:ext cx="4184096" cy="26632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01" y="3131845"/>
            <a:ext cx="5422794" cy="33635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2006 BCT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  <p:pic>
        <p:nvPicPr>
          <p:cNvPr id="7" name="Picture 6" descr="fit2006bct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380" y="3501010"/>
            <a:ext cx="4220298" cy="277901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fit2006bct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0" y="3501010"/>
            <a:ext cx="4328905" cy="28215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fit2006bct11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410" y="836640"/>
            <a:ext cx="3429000" cy="2028825"/>
          </a:xfrm>
          <a:prstGeom prst="rect">
            <a:avLst/>
          </a:prstGeom>
        </p:spPr>
      </p:pic>
      <p:pic>
        <p:nvPicPr>
          <p:cNvPr id="10" name="Picture 9" descr="fit2006bct22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4060" y="836640"/>
            <a:ext cx="3429000" cy="21240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Beam </a:t>
            </a:r>
            <a:r>
              <a:rPr lang="en-GB" dirty="0" smtClean="0"/>
              <a:t>size (from Atlas </a:t>
            </a:r>
            <a:r>
              <a:rPr lang="en-GB" dirty="0" err="1" smtClean="0"/>
              <a:t>lumi</a:t>
            </a:r>
            <a:r>
              <a:rPr lang="en-GB" dirty="0" smtClean="0"/>
              <a:t> region)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LHC status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8-8-2011</a:t>
            </a:r>
            <a:endParaRPr lang="en-US" dirty="0"/>
          </a:p>
        </p:txBody>
      </p:sp>
      <p:pic>
        <p:nvPicPr>
          <p:cNvPr id="6" name="Picture 5" descr="fit2006BS-Vsiz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20" y="869372"/>
            <a:ext cx="4143776" cy="263694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 descr="fit2006BS-Hsiz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400" y="836640"/>
            <a:ext cx="4104570" cy="267658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 descr="fitBSh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420" y="3717040"/>
            <a:ext cx="3429000" cy="2286000"/>
          </a:xfrm>
          <a:prstGeom prst="rect">
            <a:avLst/>
          </a:prstGeom>
        </p:spPr>
      </p:pic>
      <p:pic>
        <p:nvPicPr>
          <p:cNvPr id="11" name="Picture 10" descr="fitBSv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788030" y="3645030"/>
            <a:ext cx="3645030" cy="233889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11450" y="6093370"/>
            <a:ext cx="3240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~growth rate 64.4 hours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5292100" y="6093370"/>
            <a:ext cx="3096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growth rate ~84.4 hours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55454</TotalTime>
  <Words>805</Words>
  <Application>Microsoft Office PowerPoint</Application>
  <PresentationFormat>On-screen Show (4:3)</PresentationFormat>
  <Paragraphs>189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Pixel</vt:lpstr>
      <vt:lpstr>A typical LHC week</vt:lpstr>
      <vt:lpstr>Sunday morning</vt:lpstr>
      <vt:lpstr>Sunday evening</vt:lpstr>
      <vt:lpstr>Last night</vt:lpstr>
      <vt:lpstr>Week 31: main timeouts</vt:lpstr>
      <vt:lpstr>Last week: fills above 450 GeV</vt:lpstr>
      <vt:lpstr>2006: Luminosity lifetime</vt:lpstr>
      <vt:lpstr>2006 BCT</vt:lpstr>
      <vt:lpstr>Beam size (from Atlas lumi region)</vt:lpstr>
      <vt:lpstr>Beam lifetime &gt;25 hours improving to ≈50 hours during the fill</vt:lpstr>
      <vt:lpstr>One batch blow-up with 1.25e11</vt:lpstr>
      <vt:lpstr>Vacuum on stepping up to 1.25e11 ppb</vt:lpstr>
      <vt:lpstr>Next fill - start 2008</vt:lpstr>
      <vt:lpstr>Losses on TCTVB.4R8</vt:lpstr>
      <vt:lpstr>Misc</vt:lpstr>
      <vt:lpstr>Incoming</vt:lpstr>
      <vt:lpstr>Slide 17</vt:lpstr>
      <vt:lpstr>Slide 18</vt:lpstr>
      <vt:lpstr>W31: records (c/o Atlas &amp; CMS)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Lamont</cp:lastModifiedBy>
  <cp:revision>2051</cp:revision>
  <dcterms:created xsi:type="dcterms:W3CDTF">2010-10-13T07:44:28Z</dcterms:created>
  <dcterms:modified xsi:type="dcterms:W3CDTF">2011-08-09T15:55:51Z</dcterms:modified>
</cp:coreProperties>
</file>