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sldIdLst>
    <p:sldId id="801" r:id="rId2"/>
    <p:sldId id="802" r:id="rId3"/>
    <p:sldId id="808" r:id="rId4"/>
    <p:sldId id="803" r:id="rId5"/>
    <p:sldId id="817" r:id="rId6"/>
    <p:sldId id="818" r:id="rId7"/>
    <p:sldId id="815" r:id="rId8"/>
    <p:sldId id="814" r:id="rId9"/>
    <p:sldId id="816" r:id="rId10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FFFF00"/>
    <a:srgbClr val="D60093"/>
    <a:srgbClr val="FF3300"/>
    <a:srgbClr val="FF9900"/>
    <a:srgbClr val="960663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942" autoAdjust="0"/>
    <p:restoredTop sz="93882" autoAdjust="0"/>
  </p:normalViewPr>
  <p:slideViewPr>
    <p:cSldViewPr>
      <p:cViewPr varScale="1">
        <p:scale>
          <a:sx n="82" d="100"/>
          <a:sy n="82" d="100"/>
        </p:scale>
        <p:origin x="-14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7/30/2011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09:00 End of fill 1990, PC trip RCBXV3.R1 (likely SEU on QPS). Integrated Luminosity: 41 pb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.</a:t>
            </a:r>
          </a:p>
          <a:p>
            <a:endParaRPr lang="en-US" sz="1100" dirty="0" smtClean="0"/>
          </a:p>
          <a:p>
            <a:r>
              <a:rPr lang="en-US" sz="2000" dirty="0" smtClean="0"/>
              <a:t>Access for MKI2 main switch replacement. In the shadow: CMS (tunnel), ATLAS, ALICE. </a:t>
            </a:r>
            <a:r>
              <a:rPr lang="en-US" sz="2000" dirty="0" smtClean="0">
                <a:solidFill>
                  <a:srgbClr val="FF0000"/>
                </a:solidFill>
              </a:rPr>
              <a:t>Lost patrol in point 5 (PM56) once more</a:t>
            </a:r>
            <a:r>
              <a:rPr lang="en-US" sz="2000" dirty="0" smtClean="0"/>
              <a:t>.</a:t>
            </a:r>
          </a:p>
          <a:p>
            <a:endParaRPr lang="en-US" sz="1100" dirty="0" smtClean="0"/>
          </a:p>
          <a:p>
            <a:r>
              <a:rPr lang="en-US" sz="2000" dirty="0" smtClean="0"/>
              <a:t>13:00 Inject and dump check for MKI2. </a:t>
            </a:r>
          </a:p>
          <a:p>
            <a:endParaRPr lang="en-US" sz="1100" dirty="0" smtClean="0"/>
          </a:p>
          <a:p>
            <a:r>
              <a:rPr lang="en-US" sz="2000" dirty="0" smtClean="0"/>
              <a:t>17:50: STABLE BEAMS #1991. Initial luminosity 1.88x10</a:t>
            </a:r>
            <a:r>
              <a:rPr lang="en-US" sz="2000" baseline="30000" dirty="0" smtClean="0"/>
              <a:t>33</a:t>
            </a:r>
            <a:r>
              <a:rPr lang="en-US" sz="2000" dirty="0" smtClean="0"/>
              <a:t>. This fill had working point (0.308,0.318)</a:t>
            </a:r>
          </a:p>
          <a:p>
            <a:endParaRPr lang="en-US" sz="1100" dirty="0" smtClean="0"/>
          </a:p>
          <a:p>
            <a:r>
              <a:rPr lang="en-US" sz="2000" dirty="0" smtClean="0"/>
              <a:t>22:40 Lost </a:t>
            </a:r>
            <a:r>
              <a:rPr lang="en-US" sz="2000" dirty="0" err="1" smtClean="0"/>
              <a:t>cryo</a:t>
            </a:r>
            <a:r>
              <a:rPr lang="en-US" sz="2000" dirty="0" smtClean="0"/>
              <a:t> conditions for arc 12 (</a:t>
            </a:r>
            <a:r>
              <a:rPr lang="en-US" sz="2000" dirty="0" err="1" smtClean="0"/>
              <a:t>cryo</a:t>
            </a:r>
            <a:r>
              <a:rPr lang="en-US" sz="2000" dirty="0" smtClean="0"/>
              <a:t>-valve PROFIBUS controller in UJ16 – likely SEU) ==&gt; Beam dump. End of Fill #1991. 27 pb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in ~5 h.</a:t>
            </a:r>
          </a:p>
          <a:p>
            <a:endParaRPr lang="en-US" sz="1100" dirty="0" smtClean="0"/>
          </a:p>
          <a:p>
            <a:r>
              <a:rPr lang="en-US" sz="2000" dirty="0" smtClean="0"/>
              <a:t>23:30 Problem with </a:t>
            </a:r>
            <a:r>
              <a:rPr lang="en-US" sz="2000" dirty="0" err="1" smtClean="0"/>
              <a:t>nQPS</a:t>
            </a:r>
            <a:r>
              <a:rPr lang="en-US" sz="2000" dirty="0" smtClean="0"/>
              <a:t> card of B19R1 leading to spurious trips during </a:t>
            </a:r>
            <a:r>
              <a:rPr lang="en-US" sz="2000" dirty="0" err="1" smtClean="0"/>
              <a:t>precycle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 OK after 2 resets</a:t>
            </a:r>
          </a:p>
          <a:p>
            <a:endParaRPr lang="en-US" sz="1100" dirty="0" smtClean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04:30 trip of MKI B1 during soft-start. Piquet </a:t>
            </a:r>
            <a:r>
              <a:rPr lang="en-US" sz="2000" dirty="0" smtClean="0">
                <a:sym typeface="Wingdings" pitchFamily="2" charset="2"/>
              </a:rPr>
              <a:t>working</a:t>
            </a:r>
            <a:endParaRPr lang="en-US" sz="2000" dirty="0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 29/7 – Sat 30/7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kicker MKI2 (M. Barnes)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534400" cy="5257800"/>
          </a:xfrm>
        </p:spPr>
        <p:txBody>
          <a:bodyPr/>
          <a:lstStyle/>
          <a:p>
            <a:pPr>
              <a:buAutoNum type="arabicParenR"/>
            </a:pPr>
            <a:r>
              <a:rPr lang="en-US" sz="2400" dirty="0" smtClean="0"/>
              <a:t>FPS </a:t>
            </a:r>
            <a:r>
              <a:rPr lang="en-US" sz="2400" dirty="0" smtClean="0">
                <a:solidFill>
                  <a:srgbClr val="FF0000"/>
                </a:solidFill>
              </a:rPr>
              <a:t>replaced MS-3</a:t>
            </a:r>
            <a:r>
              <a:rPr lang="en-US" sz="2400" dirty="0" smtClean="0"/>
              <a:t>; switch was 'MELTON' (installed during last Tech Stop, at the start of July). Now switch MOULIN installed on PFN-3 (NOTE MOULIN was in this same position prior to last TS). MELTON left in UA23 as a spare.</a:t>
            </a:r>
          </a:p>
          <a:p>
            <a:pPr>
              <a:buAutoNum type="arabicParenR"/>
            </a:pPr>
            <a:endParaRPr lang="en-US" sz="900" dirty="0" smtClean="0"/>
          </a:p>
          <a:p>
            <a:pPr>
              <a:buAutoNum type="arabicParenR"/>
            </a:pPr>
            <a:r>
              <a:rPr lang="en-US" sz="2400" dirty="0" smtClean="0">
                <a:solidFill>
                  <a:srgbClr val="FF0000"/>
                </a:solidFill>
              </a:rPr>
              <a:t>Several electronic cards, associated with MS-3, were replaced </a:t>
            </a:r>
            <a:r>
              <a:rPr lang="en-US" sz="2400" dirty="0" smtClean="0"/>
              <a:t>by EC, including the following: PU.M3.G2A, TRIG M3, PU.M3.G2B, TRIG M3, PU.M3 CUR, TRIG M3 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interlock thresholds adjusted as per cards removed</a:t>
            </a:r>
            <a:r>
              <a:rPr lang="en-US" sz="2400" dirty="0" smtClean="0"/>
              <a:t>. </a:t>
            </a:r>
          </a:p>
          <a:p>
            <a:pPr>
              <a:buAutoNum type="arabicParenR"/>
            </a:pPr>
            <a:endParaRPr lang="en-US" sz="1050" dirty="0" smtClean="0"/>
          </a:p>
          <a:p>
            <a:pPr>
              <a:buAutoNum type="arabicParenR"/>
            </a:pPr>
            <a:r>
              <a:rPr lang="en-US" sz="2400" dirty="0" smtClean="0"/>
              <a:t>EC also </a:t>
            </a:r>
            <a:r>
              <a:rPr lang="en-US" sz="2400" dirty="0" smtClean="0">
                <a:solidFill>
                  <a:srgbClr val="FF0000"/>
                </a:solidFill>
              </a:rPr>
              <a:t>replaced following electronic cards: FAN OUT for triggering, and cards in erratic detection chain for M3</a:t>
            </a:r>
            <a:r>
              <a:rPr lang="en-US" sz="2400" dirty="0" smtClean="0"/>
              <a:t>. 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Kicker system was operated in local mode, in the tunnel, and shown to be OK. A </a:t>
            </a:r>
            <a:r>
              <a:rPr lang="en-US" sz="2400" dirty="0" err="1" smtClean="0">
                <a:solidFill>
                  <a:srgbClr val="FF0000"/>
                </a:solidFill>
              </a:rPr>
              <a:t>SoftStart</a:t>
            </a:r>
            <a:r>
              <a:rPr lang="en-US" sz="2400" dirty="0" smtClean="0">
                <a:solidFill>
                  <a:srgbClr val="FF0000"/>
                </a:solidFill>
              </a:rPr>
              <a:t> was then run from the CCC</a:t>
            </a:r>
            <a:r>
              <a:rPr lang="en-US" sz="2400" dirty="0" smtClean="0"/>
              <a:t>. Everything seems OK. </a:t>
            </a:r>
            <a:br>
              <a:rPr lang="en-US" sz="2400" dirty="0" smtClean="0"/>
            </a:b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381000" y="990600"/>
            <a:ext cx="4876800" cy="5257800"/>
          </a:xfrm>
        </p:spPr>
        <p:txBody>
          <a:bodyPr/>
          <a:lstStyle/>
          <a:p>
            <a:r>
              <a:rPr lang="en-US" sz="2400" dirty="0" smtClean="0"/>
              <a:t>Fill 1990:</a:t>
            </a:r>
          </a:p>
          <a:p>
            <a:pPr lvl="1"/>
            <a:r>
              <a:rPr lang="en-US" sz="2000" dirty="0" err="1" smtClean="0"/>
              <a:t>Emittance</a:t>
            </a:r>
            <a:r>
              <a:rPr lang="en-US" sz="2000" dirty="0" smtClean="0"/>
              <a:t> in collision from luminosity ~1.9 </a:t>
            </a:r>
            <a:r>
              <a:rPr lang="en-US" sz="2000" dirty="0" smtClean="0">
                <a:latin typeface="Symbol" pitchFamily="18" charset="2"/>
              </a:rPr>
              <a:t>m</a:t>
            </a:r>
            <a:r>
              <a:rPr lang="en-US" sz="2000" dirty="0" smtClean="0"/>
              <a:t>m</a:t>
            </a:r>
          </a:p>
          <a:p>
            <a:pPr lvl="1"/>
            <a:r>
              <a:rPr lang="en-US" sz="2000" dirty="0" smtClean="0"/>
              <a:t>BB tune shift ~ -0.007/IP</a:t>
            </a:r>
          </a:p>
          <a:p>
            <a:pPr lvl="1"/>
            <a:r>
              <a:rPr lang="en-US" sz="2000" dirty="0" err="1" smtClean="0"/>
              <a:t>Lumi</a:t>
            </a:r>
            <a:r>
              <a:rPr lang="en-US" sz="2000" dirty="0" smtClean="0"/>
              <a:t> lifetime ~17 h (over 7.5 h)</a:t>
            </a:r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/>
              <a:t>Fill 1991:</a:t>
            </a:r>
          </a:p>
          <a:p>
            <a:pPr lvl="1"/>
            <a:r>
              <a:rPr lang="en-US" sz="2000" dirty="0" err="1" smtClean="0"/>
              <a:t>Emittance</a:t>
            </a:r>
            <a:r>
              <a:rPr lang="en-US" sz="2000" dirty="0" smtClean="0"/>
              <a:t> in collision from luminosity ~2.0 </a:t>
            </a:r>
            <a:r>
              <a:rPr lang="en-US" sz="2000" dirty="0" smtClean="0">
                <a:latin typeface="Symbol" pitchFamily="18" charset="2"/>
              </a:rPr>
              <a:t>m</a:t>
            </a:r>
            <a:r>
              <a:rPr lang="en-US" sz="2000" dirty="0" smtClean="0"/>
              <a:t>m</a:t>
            </a:r>
          </a:p>
          <a:p>
            <a:pPr lvl="1"/>
            <a:r>
              <a:rPr lang="en-US" sz="2000" dirty="0" smtClean="0"/>
              <a:t>BB tune shift ~ -0.0065/IP</a:t>
            </a:r>
          </a:p>
          <a:p>
            <a:pPr lvl="1"/>
            <a:r>
              <a:rPr lang="en-US" sz="2000" dirty="0" err="1" smtClean="0"/>
              <a:t>Lumi</a:t>
            </a:r>
            <a:r>
              <a:rPr lang="en-US" sz="2000" dirty="0" smtClean="0"/>
              <a:t> lifetime ~14 h (over 5 h). Slightly larger </a:t>
            </a:r>
            <a:r>
              <a:rPr lang="en-US" sz="2000" dirty="0" err="1" smtClean="0"/>
              <a:t>emittance</a:t>
            </a:r>
            <a:r>
              <a:rPr lang="en-US" sz="2000" dirty="0" smtClean="0"/>
              <a:t> from injection.</a:t>
            </a:r>
          </a:p>
          <a:p>
            <a:pPr lvl="1">
              <a:buNone/>
            </a:pPr>
            <a:endParaRPr lang="en-US" sz="2000" dirty="0" smtClean="0"/>
          </a:p>
          <a:p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1991 vs. 1990</a:t>
            </a:r>
            <a:endParaRPr lang="en-US" dirty="0"/>
          </a:p>
        </p:txBody>
      </p:sp>
      <p:sp>
        <p:nvSpPr>
          <p:cNvPr id="15362" name="AutoShape 2" descr="https://atlas.web.cern.ch/Atlas/GROUPS/DATAPREPARATION/DataSummary/2011/filldata/fill1990/fill1990_llife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4" name="Picture 4" descr="\\cern.ch\dfs\Users\a\arduini\Public\fill1991_llife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3050" y="3733800"/>
            <a:ext cx="3790950" cy="2724150"/>
          </a:xfrm>
          <a:prstGeom prst="rect">
            <a:avLst/>
          </a:prstGeom>
          <a:noFill/>
        </p:spPr>
      </p:pic>
      <p:pic>
        <p:nvPicPr>
          <p:cNvPr id="15365" name="Picture 5" descr="\\cern.ch\dfs\Users\a\arduini\Public\fill1990_llife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2100" y="962025"/>
            <a:ext cx="3790950" cy="2724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>
          <a:xfrm>
            <a:off x="533400" y="1025325"/>
            <a:ext cx="8382000" cy="5257800"/>
          </a:xfrm>
        </p:spPr>
        <p:txBody>
          <a:bodyPr/>
          <a:lstStyle/>
          <a:p>
            <a:endParaRPr lang="en-US" sz="240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1991 vs. 1990</a:t>
            </a:r>
            <a:endParaRPr lang="en-US" dirty="0"/>
          </a:p>
        </p:txBody>
      </p:sp>
      <p:pic>
        <p:nvPicPr>
          <p:cNvPr id="16386" name="Picture 2" descr="http://elogbook.cern.ch/eLogbook/attach_reader?attach_id=11831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971800"/>
            <a:ext cx="5700713" cy="4862513"/>
          </a:xfrm>
          <a:prstGeom prst="rect">
            <a:avLst/>
          </a:prstGeom>
          <a:noFill/>
        </p:spPr>
      </p:pic>
      <p:pic>
        <p:nvPicPr>
          <p:cNvPr id="16388" name="Picture 4" descr="http://elogbook.cern.ch/eLogbook/attach_reader?attach_id=118295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914400"/>
            <a:ext cx="5845769" cy="2028826"/>
          </a:xfrm>
          <a:prstGeom prst="rect">
            <a:avLst/>
          </a:prstGeom>
          <a:noFill/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400800" y="1524000"/>
            <a:ext cx="1905000" cy="307777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FFFF00"/>
                </a:solidFill>
              </a:rPr>
              <a:t>Fill 1990</a:t>
            </a:r>
            <a:endParaRPr lang="en-GB" sz="1400" b="1" dirty="0">
              <a:solidFill>
                <a:srgbClr val="FFFF00"/>
              </a:solidFill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400800" y="4343400"/>
            <a:ext cx="1905000" cy="307777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FFFF00"/>
                </a:solidFill>
              </a:rPr>
              <a:t>Fill 1991</a:t>
            </a:r>
            <a:endParaRPr lang="en-GB" sz="1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1991 vs. 1990</a:t>
            </a:r>
            <a:endParaRPr lang="en-US" dirty="0"/>
          </a:p>
        </p:txBody>
      </p:sp>
      <p:sp>
        <p:nvSpPr>
          <p:cNvPr id="25601" name="AutoShape 1" descr="https://ab-dep-op-elogbook.web.cern.ch/ab-dep-op-elogbook/elogbook/attach.php?attachId=1182964&amp;type=png&amp;fname=20110729022104.png"/>
          <p:cNvSpPr>
            <a:spLocks noGrp="1" noChangeAspect="1" noChangeArrowheads="1"/>
          </p:cNvSpPr>
          <p:nvPr>
            <p:ph type="body" sz="half" idx="10"/>
          </p:nvPr>
        </p:nvSpPr>
        <p:spPr bwMode="auto"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603" name="AutoShape 3" descr="https://ab-dep-op-elogbook.web.cern.ch/ab-dep-op-elogbook/elogbook/attach.php?attachId=1182965&amp;type=png&amp;fname=20110729022212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604" name="Picture 4" descr="\\cern.ch\dfs\Users\a\arduini\Public\2011072902221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505200"/>
            <a:ext cx="3993832" cy="3073718"/>
          </a:xfrm>
          <a:prstGeom prst="rect">
            <a:avLst/>
          </a:prstGeom>
          <a:noFill/>
        </p:spPr>
      </p:pic>
      <p:sp>
        <p:nvSpPr>
          <p:cNvPr id="25605" name="AutoShape 5" descr="https://ab-dep-op-elogbook.web.cern.ch/ab-dep-op-elogbook/elogbook/attach.php?attachId=1183185&amp;type=png&amp;fname=20110729191341.png"/>
          <p:cNvSpPr>
            <a:spLocks noGrp="1" noChangeAspect="1" noChangeArrowheads="1"/>
          </p:cNvSpPr>
          <p:nvPr>
            <p:ph type="body" sz="half" idx="3"/>
          </p:nvPr>
        </p:nvSpPr>
        <p:spPr bwMode="auto"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5607" name="Picture 7" descr="\\cern.ch\dfs\Users\a\arduini\Public\20110729191544[2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581400"/>
            <a:ext cx="3993832" cy="3073718"/>
          </a:xfrm>
          <a:prstGeom prst="rect">
            <a:avLst/>
          </a:prstGeom>
          <a:noFill/>
        </p:spPr>
      </p:pic>
      <p:pic>
        <p:nvPicPr>
          <p:cNvPr id="25602" name="Picture 2" descr="\\cern.ch\dfs\Users\a\arduini\Public\20110729022104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914400"/>
            <a:ext cx="3993832" cy="3073718"/>
          </a:xfrm>
          <a:prstGeom prst="rect">
            <a:avLst/>
          </a:prstGeom>
          <a:noFill/>
        </p:spPr>
      </p:pic>
      <p:pic>
        <p:nvPicPr>
          <p:cNvPr id="25606" name="Picture 6" descr="\\cern.ch\dfs\Users\a\arduini\Public\2011072919134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952500"/>
            <a:ext cx="3993832" cy="3073718"/>
          </a:xfrm>
          <a:prstGeom prst="rect">
            <a:avLst/>
          </a:prstGeom>
          <a:noFill/>
        </p:spPr>
      </p:pic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981200" y="914400"/>
            <a:ext cx="1905000" cy="307777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FFFF00"/>
                </a:solidFill>
              </a:rPr>
              <a:t>Fill 1990 after ~1h</a:t>
            </a:r>
            <a:endParaRPr lang="en-GB" sz="1400" b="1" dirty="0">
              <a:solidFill>
                <a:srgbClr val="FFFF00"/>
              </a:solidFill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705600" y="914400"/>
            <a:ext cx="1905000" cy="307777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FFFF00"/>
                </a:solidFill>
              </a:rPr>
              <a:t>Fill 1991 after ~1.2h</a:t>
            </a:r>
            <a:endParaRPr lang="en-GB" sz="1400" b="1" dirty="0">
              <a:solidFill>
                <a:srgbClr val="FFFF00"/>
              </a:solidFill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486400" y="5181600"/>
            <a:ext cx="457200" cy="169277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" b="1" dirty="0" smtClean="0">
                <a:solidFill>
                  <a:srgbClr val="FFFF00"/>
                </a:solidFill>
              </a:rPr>
              <a:t>1-2-5-8</a:t>
            </a:r>
            <a:endParaRPr lang="en-GB" sz="500" b="1" dirty="0">
              <a:solidFill>
                <a:srgbClr val="FFFF00"/>
              </a:solidFill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934200" y="2514600"/>
            <a:ext cx="457200" cy="169277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" b="1" dirty="0" smtClean="0">
                <a:solidFill>
                  <a:srgbClr val="FFFF00"/>
                </a:solidFill>
              </a:rPr>
              <a:t>1-2-5-8</a:t>
            </a:r>
            <a:endParaRPr lang="en-GB" sz="500" b="1" dirty="0">
              <a:solidFill>
                <a:srgbClr val="FFFF00"/>
              </a:solidFill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791200" y="2590800"/>
            <a:ext cx="457200" cy="169277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" b="1" dirty="0" smtClean="0">
                <a:solidFill>
                  <a:srgbClr val="FFFF00"/>
                </a:solidFill>
              </a:rPr>
              <a:t>1-2-5-8</a:t>
            </a:r>
            <a:endParaRPr lang="en-GB" sz="500" b="1" dirty="0">
              <a:solidFill>
                <a:srgbClr val="FFFF00"/>
              </a:solidFill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7315200" y="5181600"/>
            <a:ext cx="457200" cy="169277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" b="1" dirty="0" smtClean="0">
                <a:solidFill>
                  <a:srgbClr val="FFFF00"/>
                </a:solidFill>
              </a:rPr>
              <a:t>1-2-5-8</a:t>
            </a:r>
            <a:endParaRPr lang="en-GB" sz="5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3"/>
          </p:nvPr>
        </p:nvSpPr>
        <p:spPr>
          <a:xfrm>
            <a:off x="381000" y="990600"/>
            <a:ext cx="8534400" cy="5257800"/>
          </a:xfrm>
        </p:spPr>
        <p:txBody>
          <a:bodyPr/>
          <a:lstStyle/>
          <a:p>
            <a:r>
              <a:rPr lang="en-US" sz="2800" dirty="0" smtClean="0"/>
              <a:t>Some spikes just after </a:t>
            </a:r>
            <a:r>
              <a:rPr lang="en-US" sz="2800" dirty="0" err="1" smtClean="0"/>
              <a:t>levelling</a:t>
            </a:r>
            <a:r>
              <a:rPr lang="en-US" sz="2800" dirty="0" smtClean="0"/>
              <a:t> in IP8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1991 vs. 1990</a:t>
            </a:r>
            <a:endParaRPr lang="en-US" dirty="0"/>
          </a:p>
        </p:txBody>
      </p:sp>
      <p:sp>
        <p:nvSpPr>
          <p:cNvPr id="1025" name="AutoShape 1" descr="https://ab-dep-op-elogbook.web.cern.ch/ab-dep-op-elogbook/elogbook/attach.php?attachId=1183203&amp;type=png&amp;fname=20110729203535.png"/>
          <p:cNvSpPr>
            <a:spLocks noGrp="1" noChangeAspect="1" noChangeArrowheads="1"/>
          </p:cNvSpPr>
          <p:nvPr>
            <p:ph type="body" sz="half" idx="10"/>
          </p:nvPr>
        </p:nvSpPr>
        <p:spPr bwMode="auto"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\\cern.ch\dfs\Users\a\arduini\Public\2011072920353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590800"/>
            <a:ext cx="4765947" cy="3681413"/>
          </a:xfrm>
          <a:prstGeom prst="rect">
            <a:avLst/>
          </a:prstGeom>
          <a:noFill/>
        </p:spPr>
      </p:pic>
      <p:pic>
        <p:nvPicPr>
          <p:cNvPr id="1027" name="Picture 3" descr="\\cern.ch\dfs\Users\a\arduini\Documents\2011072903594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43200"/>
            <a:ext cx="4838700" cy="3592830"/>
          </a:xfrm>
          <a:prstGeom prst="rect">
            <a:avLst/>
          </a:prstGeom>
          <a:noFill/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295400" y="3124200"/>
            <a:ext cx="1905000" cy="307777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FFFF00"/>
                </a:solidFill>
              </a:rPr>
              <a:t>Fill 1990</a:t>
            </a:r>
            <a:endParaRPr lang="en-GB" sz="1400" b="1" dirty="0">
              <a:solidFill>
                <a:srgbClr val="FFFF00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638800" y="3048000"/>
            <a:ext cx="1905000" cy="307777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FFFF00"/>
                </a:solidFill>
              </a:rPr>
              <a:t>Fill 1991</a:t>
            </a:r>
            <a:endParaRPr lang="en-GB" sz="1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Erratic trigger on main switch during the soft-start process</a:t>
            </a:r>
          </a:p>
          <a:p>
            <a:r>
              <a:rPr lang="en-US" sz="2400" dirty="0" smtClean="0"/>
              <a:t>The erratic occurred at voltage higher than nominal (could be some de-conditioning of the </a:t>
            </a:r>
            <a:r>
              <a:rPr lang="en-US" sz="2400" dirty="0" err="1" smtClean="0"/>
              <a:t>thyratrons</a:t>
            </a:r>
            <a:r>
              <a:rPr lang="en-US" sz="2400" smtClean="0"/>
              <a:t> after 1 month)</a:t>
            </a:r>
            <a:endParaRPr lang="en-US" sz="2400" dirty="0" smtClean="0"/>
          </a:p>
          <a:p>
            <a:r>
              <a:rPr lang="en-US" sz="2400" dirty="0" smtClean="0"/>
              <a:t>The erratic detection system worked correctly and the main and dump switches were re-triggered correctly</a:t>
            </a:r>
          </a:p>
          <a:p>
            <a:r>
              <a:rPr lang="en-US" sz="2400" dirty="0" smtClean="0"/>
              <a:t>No additional erratic seen in the other following soft-start</a:t>
            </a:r>
          </a:p>
          <a:p>
            <a:r>
              <a:rPr lang="en-US" sz="2400" dirty="0" smtClean="0"/>
              <a:t>Inject and dump verification ongoing (~2 number of typical injections)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kicker status (M. Barnes)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Go for another physics fill with different working point (0.312, 0.322)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list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fld id="{03DA86B3-7CAA-4832-AFD6-354CBE3B41A6}" type="datetime1">
              <a:rPr lang="en-US" smtClean="0"/>
              <a:pPr/>
              <a:t>7/30/2011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9391" y="1124680"/>
          <a:ext cx="8785218" cy="4033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809"/>
                <a:gridCol w="914400"/>
                <a:gridCol w="1295400"/>
                <a:gridCol w="762000"/>
                <a:gridCol w="762000"/>
                <a:gridCol w="685800"/>
                <a:gridCol w="3706809"/>
              </a:tblGrid>
              <a:tr h="4464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Fill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Termination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Peak L </a:t>
                      </a:r>
                    </a:p>
                    <a:p>
                      <a:pPr algn="ctr"/>
                      <a:r>
                        <a:rPr lang="en-US" sz="1400" dirty="0" smtClean="0"/>
                        <a:t>[10</a:t>
                      </a:r>
                      <a:r>
                        <a:rPr lang="en-US" sz="1400" baseline="30000" dirty="0" smtClean="0"/>
                        <a:t>33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cm</a:t>
                      </a:r>
                      <a:r>
                        <a:rPr lang="en-US" sz="1400" baseline="30000" dirty="0" smtClean="0"/>
                        <a:t>-2</a:t>
                      </a:r>
                      <a:r>
                        <a:rPr lang="en-US" sz="1400" dirty="0" smtClean="0"/>
                        <a:t>s</a:t>
                      </a:r>
                      <a:r>
                        <a:rPr lang="en-US" sz="1400" baseline="30000" dirty="0" smtClean="0"/>
                        <a:t>-1</a:t>
                      </a:r>
                      <a:r>
                        <a:rPr lang="en-US" sz="1400" baseline="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Length [h]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Int. L (pb</a:t>
                      </a:r>
                      <a:r>
                        <a:rPr lang="en-US" sz="1400" baseline="30000" dirty="0" smtClean="0"/>
                        <a:t>-1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ymbol" pitchFamily="18" charset="2"/>
                        </a:rPr>
                        <a:t>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-25000" dirty="0" smtClean="0"/>
                        <a:t>coll.</a:t>
                      </a:r>
                      <a:r>
                        <a:rPr lang="en-US" sz="1400" baseline="0" dirty="0" smtClean="0"/>
                        <a:t> [</a:t>
                      </a:r>
                      <a:r>
                        <a:rPr lang="en-US" sz="1400" baseline="0" dirty="0" smtClean="0">
                          <a:latin typeface="Symbol" pitchFamily="18" charset="2"/>
                        </a:rPr>
                        <a:t>m</a:t>
                      </a:r>
                      <a:r>
                        <a:rPr lang="en-US" sz="1400" baseline="0" dirty="0" smtClean="0"/>
                        <a:t>m]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Dump cause</a:t>
                      </a:r>
                      <a:endParaRPr lang="en-US" sz="1400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1975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2.5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Cryo</a:t>
                      </a:r>
                      <a:r>
                        <a:rPr lang="en-US" sz="1400" dirty="0" smtClean="0"/>
                        <a:t> valve PROFIBUS (UJ76) (SEU?)</a:t>
                      </a:r>
                      <a:endParaRPr lang="en-US" sz="1400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1976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ADJUST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1.6E33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BLM TCSG.L7</a:t>
                      </a:r>
                      <a:endParaRPr lang="en-US" sz="1400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1977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SQUEEZE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RF Module trip</a:t>
                      </a:r>
                      <a:endParaRPr lang="en-US" sz="1400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1979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1.3E33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QPS RCO</a:t>
                      </a:r>
                      <a:endParaRPr lang="en-US" sz="1400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RAMP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QPS RQTL7</a:t>
                      </a:r>
                      <a:endParaRPr lang="en-US" sz="1400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1.7E33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EL. perturbation</a:t>
                      </a:r>
                      <a:endParaRPr lang="en-US" sz="1400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1984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SQUEEZE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Vacuum R2</a:t>
                      </a:r>
                      <a:endParaRPr lang="en-US" sz="1400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1.75E33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El.</a:t>
                      </a:r>
                      <a:r>
                        <a:rPr lang="en-US" sz="1400" baseline="0" dirty="0" smtClean="0"/>
                        <a:t> perturbation</a:t>
                      </a:r>
                      <a:endParaRPr lang="en-US" sz="1400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1986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1.85E33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RF</a:t>
                      </a:r>
                      <a:r>
                        <a:rPr lang="en-US" sz="1400" baseline="0" dirty="0" smtClean="0"/>
                        <a:t> klystron </a:t>
                      </a:r>
                      <a:r>
                        <a:rPr lang="en-US" sz="1400" baseline="0" dirty="0" err="1" smtClean="0"/>
                        <a:t>vac</a:t>
                      </a:r>
                      <a:endParaRPr lang="en-US" sz="1400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1.92E33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QPS trigger RCBXV3.R1 (SEU?)</a:t>
                      </a:r>
                      <a:endParaRPr lang="en-US" sz="1400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1991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1.88E33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Cryo</a:t>
                      </a:r>
                      <a:r>
                        <a:rPr lang="en-US" sz="1400" baseline="0" dirty="0" smtClean="0"/>
                        <a:t> valve PROFIBUS (UJ16) (SEU?)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25007</TotalTime>
  <Words>564</Words>
  <Application>Microsoft Office PowerPoint</Application>
  <PresentationFormat>On-screen Show (4:3)</PresentationFormat>
  <Paragraphs>133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LHCpresentations</vt:lpstr>
      <vt:lpstr>Fri 29/7 – Sat 30/7</vt:lpstr>
      <vt:lpstr>Injection kicker MKI2 (M. Barnes)</vt:lpstr>
      <vt:lpstr>Fill 1991 vs. 1990</vt:lpstr>
      <vt:lpstr>Fill 1991 vs. 1990</vt:lpstr>
      <vt:lpstr>Fill 1991 vs. 1990</vt:lpstr>
      <vt:lpstr>Fill 1991 vs. 1990</vt:lpstr>
      <vt:lpstr>Injection kicker status (M. Barnes)</vt:lpstr>
      <vt:lpstr>Plan</vt:lpstr>
      <vt:lpstr>Fill list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arduini</cp:lastModifiedBy>
  <cp:revision>2211</cp:revision>
  <dcterms:created xsi:type="dcterms:W3CDTF">2010-04-25T23:23:07Z</dcterms:created>
  <dcterms:modified xsi:type="dcterms:W3CDTF">2011-07-30T08:14:32Z</dcterms:modified>
</cp:coreProperties>
</file>