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801" r:id="rId2"/>
    <p:sldId id="802" r:id="rId3"/>
    <p:sldId id="803" r:id="rId4"/>
    <p:sldId id="808" r:id="rId5"/>
    <p:sldId id="809" r:id="rId6"/>
    <p:sldId id="810" r:id="rId7"/>
    <p:sldId id="811" r:id="rId8"/>
    <p:sldId id="812" r:id="rId9"/>
    <p:sldId id="813" r:id="rId10"/>
    <p:sldId id="814" r:id="rId11"/>
    <p:sldId id="815" r:id="rId12"/>
    <p:sldId id="805" r:id="rId13"/>
    <p:sldId id="806" r:id="rId14"/>
    <p:sldId id="807" r:id="rId15"/>
    <p:sldId id="792" r:id="rId16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FFF00"/>
    <a:srgbClr val="D60093"/>
    <a:srgbClr val="FF3300"/>
    <a:srgbClr val="FF9900"/>
    <a:srgbClr val="960663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2" autoAdjust="0"/>
    <p:restoredTop sz="93882" autoAdjust="0"/>
  </p:normalViewPr>
  <p:slideViewPr>
    <p:cSldViewPr>
      <p:cViewPr varScale="1">
        <p:scale>
          <a:sx n="82" d="100"/>
          <a:sy n="82" d="100"/>
        </p:scale>
        <p:origin x="-142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21E8E0-AC59-48FF-83C7-8CEFA8F40B6A}" type="slidenum">
              <a:rPr lang="en-US"/>
              <a:pPr/>
              <a:t>12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21E8E0-AC59-48FF-83C7-8CEFA8F40B6A}" type="slidenum">
              <a:rPr lang="en-US"/>
              <a:pPr/>
              <a:t>13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21E8E0-AC59-48FF-83C7-8CEFA8F40B6A}" type="slidenum">
              <a:rPr lang="en-US"/>
              <a:pPr/>
              <a:t>14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7/28/2011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09:00 LHC Controls problems</a:t>
            </a:r>
          </a:p>
          <a:p>
            <a:r>
              <a:rPr lang="en-US" sz="2400" dirty="0" smtClean="0"/>
              <a:t>11:00 Injection: vacuum rise in point 2 leading to beam dump. Possible </a:t>
            </a:r>
            <a:r>
              <a:rPr lang="en-US" sz="2400" dirty="0" err="1" smtClean="0"/>
              <a:t>outgassing</a:t>
            </a:r>
            <a:r>
              <a:rPr lang="en-US" sz="2400" dirty="0" smtClean="0"/>
              <a:t> at the ion pump switch on</a:t>
            </a:r>
          </a:p>
          <a:p>
            <a:r>
              <a:rPr lang="en-US" sz="2400" dirty="0" smtClean="0"/>
              <a:t>Re-steering and re-inject ==&gt; Beam dump due to vacuum raise close to D1.R2 during the squeeze ==&gt; Increased threshold for the corresponding vacuum gauge to allow </a:t>
            </a:r>
            <a:r>
              <a:rPr lang="en-US" sz="2400" dirty="0" err="1" smtClean="0"/>
              <a:t>outgassing</a:t>
            </a:r>
            <a:endParaRPr lang="en-US" sz="2400" dirty="0" smtClean="0"/>
          </a:p>
          <a:p>
            <a:r>
              <a:rPr lang="en-US" sz="2400" dirty="0" smtClean="0"/>
              <a:t>17:20: STABLE BEAMS #1985. Initial luminosity 1.76x10</a:t>
            </a:r>
            <a:r>
              <a:rPr lang="en-US" sz="2400" baseline="30000" dirty="0" smtClean="0"/>
              <a:t>33 </a:t>
            </a:r>
            <a:r>
              <a:rPr lang="en-US" sz="2400" dirty="0" smtClean="0"/>
              <a:t>Initial luminosity</a:t>
            </a:r>
          </a:p>
          <a:p>
            <a:r>
              <a:rPr lang="en-US" sz="2400" dirty="0" smtClean="0"/>
              <a:t>04:40: Electrical </a:t>
            </a:r>
            <a:r>
              <a:rPr lang="en-US" sz="2400" dirty="0" smtClean="0"/>
              <a:t>perturbation (</a:t>
            </a:r>
            <a:r>
              <a:rPr lang="en-US" sz="2400" dirty="0" err="1" smtClean="0"/>
              <a:t>argh</a:t>
            </a:r>
            <a:r>
              <a:rPr lang="en-US" sz="2400" dirty="0" smtClean="0"/>
              <a:t>!!!). </a:t>
            </a:r>
            <a:r>
              <a:rPr lang="en-US" sz="2400" dirty="0" smtClean="0"/>
              <a:t>Several FMCM trigger beam dump. End of fill #1985. ~50 pb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in 11.7 </a:t>
            </a:r>
            <a:r>
              <a:rPr lang="en-US" sz="2400" dirty="0" smtClean="0"/>
              <a:t>h</a:t>
            </a:r>
          </a:p>
          <a:p>
            <a:r>
              <a:rPr lang="en-US" sz="2400" dirty="0" smtClean="0"/>
              <a:t>05:30: problem with the BLM sanity check</a:t>
            </a:r>
            <a:endParaRPr lang="en-US" sz="2400" dirty="0" smtClean="0"/>
          </a:p>
          <a:p>
            <a:r>
              <a:rPr lang="en-US" sz="2400" dirty="0" smtClean="0"/>
              <a:t>08:00: Filling</a:t>
            </a:r>
          </a:p>
          <a:p>
            <a:endParaRPr lang="en-US" sz="2400" dirty="0" smtClean="0"/>
          </a:p>
          <a:p>
            <a:endParaRPr lang="en-US" sz="2400" baseline="30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 27/7 – Thu 28/7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Go </a:t>
            </a:r>
            <a:r>
              <a:rPr lang="en-US" sz="2400" dirty="0" smtClean="0"/>
              <a:t>for another physics </a:t>
            </a:r>
            <a:r>
              <a:rPr lang="en-US" sz="2400" dirty="0" smtClean="0"/>
              <a:t>fill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9" descr="Tune scan with beam-beam hor-vert-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41400"/>
            <a:ext cx="91440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915400" cy="720725"/>
          </a:xfrm>
        </p:spPr>
        <p:txBody>
          <a:bodyPr/>
          <a:lstStyle/>
          <a:p>
            <a:pPr algn="ctr" eaLnBrk="1" hangingPunct="1"/>
            <a:r>
              <a:rPr lang="en-US" sz="3600" u="sng" dirty="0" smtClean="0">
                <a:solidFill>
                  <a:srgbClr val="FF0000"/>
                </a:solidFill>
                <a:ea typeface="ＭＳ Ｐゴシック" pitchFamily="34" charset="-128"/>
              </a:rPr>
              <a:t>H-plane 0.31 (nominal)</a:t>
            </a:r>
            <a:endParaRPr lang="en-US" sz="4400" u="sng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74613" y="1066800"/>
            <a:ext cx="534987" cy="227013"/>
          </a:xfrm>
          <a:prstGeom prst="rect">
            <a:avLst/>
          </a:prstGeom>
          <a:solidFill>
            <a:srgbClr val="00CC00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lIns="91369" tIns="45685" rIns="91369" bIns="45685" anchor="ctr"/>
          <a:lstStyle/>
          <a:p>
            <a:pPr algn="l" eaLnBrk="1" hangingPunct="1"/>
            <a:endParaRPr lang="en-GB">
              <a:solidFill>
                <a:schemeClr val="tx1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5486400" y="6572250"/>
            <a:ext cx="36576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r" eaLnBrk="1" hangingPunct="1"/>
            <a:fld id="{67811478-805A-4F31-AA0B-2B41ECC0EF90}" type="slidenum">
              <a:rPr lang="en-US" sz="1500">
                <a:solidFill>
                  <a:schemeClr val="tx2"/>
                </a:solidFill>
                <a:latin typeface="Comic Sans MS" pitchFamily="66" charset="0"/>
              </a:rPr>
              <a:pPr algn="r" eaLnBrk="1" hangingPunct="1"/>
              <a:t>12</a:t>
            </a:fld>
            <a:endParaRPr lang="en-US" sz="15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70662" name="Rectangle 10"/>
          <p:cNvSpPr>
            <a:spLocks noChangeArrowheads="1"/>
          </p:cNvSpPr>
          <p:nvPr/>
        </p:nvSpPr>
        <p:spPr bwMode="auto">
          <a:xfrm>
            <a:off x="4632325" y="3217863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0663" name="Rectangle 4"/>
          <p:cNvSpPr>
            <a:spLocks noChangeArrowheads="1"/>
          </p:cNvSpPr>
          <p:nvPr/>
        </p:nvSpPr>
        <p:spPr bwMode="auto">
          <a:xfrm>
            <a:off x="7467600" y="914400"/>
            <a:ext cx="1676400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l" eaLnBrk="1" hangingPunct="1"/>
            <a:r>
              <a:rPr lang="en-US" sz="1500" dirty="0">
                <a:solidFill>
                  <a:srgbClr val="000000"/>
                </a:solidFill>
                <a:latin typeface="Comic Sans MS" pitchFamily="66" charset="0"/>
              </a:rPr>
              <a:t>Werner Herr &amp;</a:t>
            </a:r>
          </a:p>
          <a:p>
            <a:pPr algn="l" eaLnBrk="1" hangingPunct="1"/>
            <a:r>
              <a:rPr lang="en-US" sz="1500" dirty="0" err="1">
                <a:solidFill>
                  <a:srgbClr val="000000"/>
                </a:solidFill>
                <a:latin typeface="Comic Sans MS" pitchFamily="66" charset="0"/>
              </a:rPr>
              <a:t>Dobrin</a:t>
            </a:r>
            <a:r>
              <a:rPr lang="en-US" sz="15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mic Sans MS" pitchFamily="66" charset="0"/>
              </a:rPr>
              <a:t>Kaltchev</a:t>
            </a:r>
            <a:endParaRPr lang="en-US" sz="15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>
            <a:off x="3848894" y="3771106"/>
            <a:ext cx="44958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>
            <a:off x="2020094" y="3694906"/>
            <a:ext cx="44958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615050" y="6019800"/>
            <a:ext cx="1600200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l" eaLnBrk="1" hangingPunct="1"/>
            <a:r>
              <a:rPr lang="en-US" sz="1800" dirty="0">
                <a:solidFill>
                  <a:srgbClr val="094A08"/>
                </a:solidFill>
                <a:latin typeface="Comic Sans MS" pitchFamily="66" charset="0"/>
              </a:rPr>
              <a:t>nominal tune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836700" y="1813950"/>
            <a:ext cx="549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9" tIns="45680" rIns="91359" bIns="45680">
            <a:spAutoFit/>
          </a:bodyPr>
          <a:lstStyle/>
          <a:p>
            <a:pPr algn="l" eaLnBrk="1" hangingPunct="1"/>
            <a:r>
              <a:rPr lang="en-US" sz="1600" dirty="0">
                <a:solidFill>
                  <a:schemeClr val="tx1"/>
                </a:solidFill>
              </a:rPr>
              <a:t>4/13</a:t>
            </a:r>
            <a:endParaRPr lang="en-US" sz="1600" dirty="0">
              <a:solidFill>
                <a:srgbClr val="3333CC"/>
              </a:solidFill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038600" y="1676400"/>
            <a:ext cx="549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9" tIns="45680" rIns="91359" bIns="45680">
            <a:spAutoFit/>
          </a:bodyPr>
          <a:lstStyle/>
          <a:p>
            <a:pPr algn="l" eaLnBrk="1" hangingPunct="1"/>
            <a:r>
              <a:rPr lang="en-US" sz="1600" dirty="0">
                <a:solidFill>
                  <a:schemeClr val="tx1"/>
                </a:solidFill>
              </a:rPr>
              <a:t>4/14</a:t>
            </a:r>
          </a:p>
          <a:p>
            <a:pPr algn="l" eaLnBrk="1" hangingPunct="1"/>
            <a:r>
              <a:rPr lang="en-US" sz="1600" dirty="0">
                <a:solidFill>
                  <a:schemeClr val="tx1"/>
                </a:solidFill>
              </a:rPr>
              <a:t>2/7</a:t>
            </a:r>
            <a:endParaRPr lang="en-US" sz="1600" dirty="0">
              <a:solidFill>
                <a:srgbClr val="3333CC"/>
              </a:solidFill>
            </a:endParaRP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5400000">
            <a:off x="5103719" y="3694906"/>
            <a:ext cx="44958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7491350" y="1828800"/>
            <a:ext cx="4460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9" tIns="45680" rIns="91359" bIns="45680">
            <a:spAutoFit/>
          </a:bodyPr>
          <a:lstStyle/>
          <a:p>
            <a:pPr algn="l" eaLnBrk="1" hangingPunct="1"/>
            <a:r>
              <a:rPr lang="en-US" sz="1600" dirty="0">
                <a:solidFill>
                  <a:schemeClr val="tx1"/>
                </a:solidFill>
              </a:rPr>
              <a:t>1/3</a:t>
            </a:r>
            <a:endParaRPr lang="en-US" sz="1600" dirty="0">
              <a:solidFill>
                <a:srgbClr val="3333CC"/>
              </a:solidFill>
            </a:endParaRP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5400000">
            <a:off x="3239294" y="3694906"/>
            <a:ext cx="44958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181600" y="1828800"/>
            <a:ext cx="549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9" tIns="45680" rIns="91359" bIns="45680">
            <a:spAutoFit/>
          </a:bodyPr>
          <a:lstStyle/>
          <a:p>
            <a:pPr algn="l" eaLnBrk="1" hangingPunct="1"/>
            <a:r>
              <a:rPr lang="en-US" sz="1600" dirty="0">
                <a:solidFill>
                  <a:schemeClr val="tx1"/>
                </a:solidFill>
              </a:rPr>
              <a:t>3/10</a:t>
            </a:r>
          </a:p>
        </p:txBody>
      </p:sp>
      <p:sp>
        <p:nvSpPr>
          <p:cNvPr id="70675" name="Rectangle 4"/>
          <p:cNvSpPr>
            <a:spLocks noChangeArrowheads="1"/>
          </p:cNvSpPr>
          <p:nvPr/>
        </p:nvSpPr>
        <p:spPr bwMode="auto">
          <a:xfrm>
            <a:off x="0" y="6556375"/>
            <a:ext cx="67056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l" eaLnBrk="1" hangingPunct="1"/>
            <a:r>
              <a:rPr lang="en-US" sz="1500">
                <a:solidFill>
                  <a:srgbClr val="006633"/>
                </a:solidFill>
                <a:latin typeface="Comic Sans MS" pitchFamily="66" charset="0"/>
              </a:rPr>
              <a:t>Chamonix, January 2011                               Oliver Brüning BE-ABP</a:t>
            </a:r>
          </a:p>
        </p:txBody>
      </p:sp>
      <p:sp>
        <p:nvSpPr>
          <p:cNvPr id="70676" name="Text Box 6"/>
          <p:cNvSpPr txBox="1">
            <a:spLocks noChangeArrowheads="1"/>
          </p:cNvSpPr>
          <p:nvPr/>
        </p:nvSpPr>
        <p:spPr bwMode="auto">
          <a:xfrm>
            <a:off x="717550" y="914400"/>
            <a:ext cx="3092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5" rIns="91369" bIns="45685">
            <a:spAutoFit/>
          </a:bodyPr>
          <a:lstStyle/>
          <a:p>
            <a:pPr algn="l" eaLnBrk="1" hangingPunct="1"/>
            <a:r>
              <a:rPr lang="en-US" sz="2600">
                <a:solidFill>
                  <a:schemeClr val="tx1"/>
                </a:solidFill>
              </a:rPr>
              <a:t>DA from simulations:</a:t>
            </a:r>
            <a:r>
              <a:rPr lang="en-US" sz="2600">
                <a:solidFill>
                  <a:srgbClr val="3333CC"/>
                </a:solidFill>
              </a:rPr>
              <a:t>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648200" y="1371600"/>
            <a:ext cx="1771013" cy="4636325"/>
            <a:chOff x="4655125" y="1371600"/>
            <a:chExt cx="1771013" cy="4636325"/>
          </a:xfrm>
        </p:grpSpPr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rot="5400000">
              <a:off x="4177444" y="3694906"/>
              <a:ext cx="4495800" cy="1588"/>
            </a:xfrm>
            <a:prstGeom prst="line">
              <a:avLst/>
            </a:prstGeom>
            <a:noFill/>
            <a:ln w="22225">
              <a:solidFill>
                <a:srgbClr val="27551F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" name="Straight Connector 19"/>
            <p:cNvCxnSpPr>
              <a:cxnSpLocks noChangeShapeType="1"/>
            </p:cNvCxnSpPr>
            <p:nvPr/>
          </p:nvCxnSpPr>
          <p:spPr bwMode="auto">
            <a:xfrm rot="5400000">
              <a:off x="2408019" y="3694906"/>
              <a:ext cx="4495800" cy="1588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 rot="5400000">
              <a:off x="2993869" y="3618706"/>
              <a:ext cx="4495800" cy="1588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 rot="5400000">
              <a:off x="3598519" y="3759231"/>
              <a:ext cx="4495800" cy="1588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0" y="5867400"/>
            <a:ext cx="2895600" cy="3125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l" eaLnBrk="1" hangingPunct="1"/>
            <a:r>
              <a:rPr lang="en-US" sz="1800" dirty="0" err="1" smtClean="0">
                <a:solidFill>
                  <a:srgbClr val="0000FF"/>
                </a:solidFill>
                <a:latin typeface="Symbol" pitchFamily="18" charset="2"/>
              </a:rPr>
              <a:t>x</a:t>
            </a:r>
            <a:r>
              <a:rPr lang="en-US" sz="1800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bb</a:t>
            </a:r>
            <a:r>
              <a:rPr lang="en-US" sz="1800" dirty="0" smtClean="0">
                <a:solidFill>
                  <a:srgbClr val="0000FF"/>
                </a:solidFill>
                <a:latin typeface="Comic Sans MS" pitchFamily="66" charset="0"/>
              </a:rPr>
              <a:t>/IP= -6.5 </a:t>
            </a:r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10</a:t>
            </a:r>
            <a:r>
              <a:rPr lang="en-US" sz="1800" baseline="30000" dirty="0">
                <a:solidFill>
                  <a:srgbClr val="0000FF"/>
                </a:solidFill>
                <a:latin typeface="Comic Sans MS" pitchFamily="66" charset="0"/>
              </a:rPr>
              <a:t>-3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5" grpId="0"/>
      <p:bldP spid="27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9" descr="Tune scan with beam-beam hor-vert-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41400"/>
            <a:ext cx="91440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915400" cy="720725"/>
          </a:xfrm>
        </p:spPr>
        <p:txBody>
          <a:bodyPr/>
          <a:lstStyle/>
          <a:p>
            <a:pPr algn="ctr" eaLnBrk="1" hangingPunct="1"/>
            <a:r>
              <a:rPr lang="en-US" sz="3600" u="sng" dirty="0" smtClean="0">
                <a:solidFill>
                  <a:srgbClr val="FF0000"/>
                </a:solidFill>
                <a:ea typeface="ＭＳ Ｐゴシック" pitchFamily="34" charset="-128"/>
              </a:rPr>
              <a:t>H-plane 0.308</a:t>
            </a:r>
            <a:endParaRPr lang="en-US" sz="4400" u="sng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74613" y="1066800"/>
            <a:ext cx="534987" cy="227013"/>
          </a:xfrm>
          <a:prstGeom prst="rect">
            <a:avLst/>
          </a:prstGeom>
          <a:solidFill>
            <a:srgbClr val="00CC00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lIns="91369" tIns="45685" rIns="91369" bIns="45685" anchor="ctr"/>
          <a:lstStyle/>
          <a:p>
            <a:pPr algn="l" eaLnBrk="1" hangingPunct="1"/>
            <a:endParaRPr lang="en-GB">
              <a:solidFill>
                <a:schemeClr val="tx1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5486400" y="6572250"/>
            <a:ext cx="36576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r" eaLnBrk="1" hangingPunct="1"/>
            <a:fld id="{67811478-805A-4F31-AA0B-2B41ECC0EF90}" type="slidenum">
              <a:rPr lang="en-US" sz="1500">
                <a:solidFill>
                  <a:schemeClr val="tx2"/>
                </a:solidFill>
                <a:latin typeface="Comic Sans MS" pitchFamily="66" charset="0"/>
              </a:rPr>
              <a:pPr algn="r" eaLnBrk="1" hangingPunct="1"/>
              <a:t>13</a:t>
            </a:fld>
            <a:endParaRPr lang="en-US" sz="15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70662" name="Rectangle 10"/>
          <p:cNvSpPr>
            <a:spLocks noChangeArrowheads="1"/>
          </p:cNvSpPr>
          <p:nvPr/>
        </p:nvSpPr>
        <p:spPr bwMode="auto">
          <a:xfrm>
            <a:off x="4632325" y="3217863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0663" name="Rectangle 4"/>
          <p:cNvSpPr>
            <a:spLocks noChangeArrowheads="1"/>
          </p:cNvSpPr>
          <p:nvPr/>
        </p:nvSpPr>
        <p:spPr bwMode="auto">
          <a:xfrm>
            <a:off x="7467600" y="914400"/>
            <a:ext cx="1676400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l" eaLnBrk="1" hangingPunct="1"/>
            <a:r>
              <a:rPr lang="en-US" sz="1500" dirty="0">
                <a:solidFill>
                  <a:srgbClr val="000000"/>
                </a:solidFill>
                <a:latin typeface="Comic Sans MS" pitchFamily="66" charset="0"/>
              </a:rPr>
              <a:t>Werner Herr &amp;</a:t>
            </a:r>
          </a:p>
          <a:p>
            <a:pPr algn="l" eaLnBrk="1" hangingPunct="1"/>
            <a:r>
              <a:rPr lang="en-US" sz="1500" dirty="0" err="1">
                <a:solidFill>
                  <a:srgbClr val="000000"/>
                </a:solidFill>
                <a:latin typeface="Comic Sans MS" pitchFamily="66" charset="0"/>
              </a:rPr>
              <a:t>Dobrin</a:t>
            </a:r>
            <a:r>
              <a:rPr lang="en-US" sz="15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mic Sans MS" pitchFamily="66" charset="0"/>
              </a:rPr>
              <a:t>Kaltchev</a:t>
            </a:r>
            <a:endParaRPr lang="en-US" sz="15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>
            <a:off x="3848894" y="3771106"/>
            <a:ext cx="44958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>
            <a:off x="2020094" y="3694906"/>
            <a:ext cx="44958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615050" y="6019800"/>
            <a:ext cx="1600200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l" eaLnBrk="1" hangingPunct="1"/>
            <a:r>
              <a:rPr lang="en-US" sz="1800" dirty="0">
                <a:solidFill>
                  <a:srgbClr val="094A08"/>
                </a:solidFill>
                <a:latin typeface="Comic Sans MS" pitchFamily="66" charset="0"/>
              </a:rPr>
              <a:t>nominal tune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836700" y="1813950"/>
            <a:ext cx="549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9" tIns="45680" rIns="91359" bIns="45680">
            <a:spAutoFit/>
          </a:bodyPr>
          <a:lstStyle/>
          <a:p>
            <a:pPr algn="l" eaLnBrk="1" hangingPunct="1"/>
            <a:r>
              <a:rPr lang="en-US" sz="1600" dirty="0">
                <a:solidFill>
                  <a:schemeClr val="tx1"/>
                </a:solidFill>
              </a:rPr>
              <a:t>4/13</a:t>
            </a:r>
            <a:endParaRPr lang="en-US" sz="1600" dirty="0">
              <a:solidFill>
                <a:srgbClr val="3333CC"/>
              </a:solidFill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038600" y="1676400"/>
            <a:ext cx="549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9" tIns="45680" rIns="91359" bIns="45680">
            <a:spAutoFit/>
          </a:bodyPr>
          <a:lstStyle/>
          <a:p>
            <a:pPr algn="l" eaLnBrk="1" hangingPunct="1"/>
            <a:r>
              <a:rPr lang="en-US" sz="1600" dirty="0">
                <a:solidFill>
                  <a:schemeClr val="tx1"/>
                </a:solidFill>
              </a:rPr>
              <a:t>4/14</a:t>
            </a:r>
          </a:p>
          <a:p>
            <a:pPr algn="l" eaLnBrk="1" hangingPunct="1"/>
            <a:r>
              <a:rPr lang="en-US" sz="1600" dirty="0">
                <a:solidFill>
                  <a:schemeClr val="tx1"/>
                </a:solidFill>
              </a:rPr>
              <a:t>2/7</a:t>
            </a:r>
            <a:endParaRPr lang="en-US" sz="1600" dirty="0">
              <a:solidFill>
                <a:srgbClr val="3333CC"/>
              </a:solidFill>
            </a:endParaRP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5400000">
            <a:off x="5103719" y="3694906"/>
            <a:ext cx="44958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7491350" y="1828800"/>
            <a:ext cx="4460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9" tIns="45680" rIns="91359" bIns="45680">
            <a:spAutoFit/>
          </a:bodyPr>
          <a:lstStyle/>
          <a:p>
            <a:pPr algn="l" eaLnBrk="1" hangingPunct="1"/>
            <a:r>
              <a:rPr lang="en-US" sz="1600" dirty="0">
                <a:solidFill>
                  <a:schemeClr val="tx1"/>
                </a:solidFill>
              </a:rPr>
              <a:t>1/3</a:t>
            </a:r>
            <a:endParaRPr lang="en-US" sz="1600" dirty="0">
              <a:solidFill>
                <a:srgbClr val="3333CC"/>
              </a:solidFill>
            </a:endParaRP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5400000">
            <a:off x="3239294" y="3694906"/>
            <a:ext cx="44958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181600" y="1828800"/>
            <a:ext cx="549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9" tIns="45680" rIns="91359" bIns="45680">
            <a:spAutoFit/>
          </a:bodyPr>
          <a:lstStyle/>
          <a:p>
            <a:pPr algn="l" eaLnBrk="1" hangingPunct="1"/>
            <a:r>
              <a:rPr lang="en-US" sz="1600" dirty="0">
                <a:solidFill>
                  <a:schemeClr val="tx1"/>
                </a:solidFill>
              </a:rPr>
              <a:t>3/10</a:t>
            </a:r>
          </a:p>
        </p:txBody>
      </p:sp>
      <p:sp>
        <p:nvSpPr>
          <p:cNvPr id="70675" name="Rectangle 4"/>
          <p:cNvSpPr>
            <a:spLocks noChangeArrowheads="1"/>
          </p:cNvSpPr>
          <p:nvPr/>
        </p:nvSpPr>
        <p:spPr bwMode="auto">
          <a:xfrm>
            <a:off x="0" y="6556375"/>
            <a:ext cx="67056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l" eaLnBrk="1" hangingPunct="1"/>
            <a:r>
              <a:rPr lang="en-US" sz="1500">
                <a:solidFill>
                  <a:srgbClr val="006633"/>
                </a:solidFill>
                <a:latin typeface="Comic Sans MS" pitchFamily="66" charset="0"/>
              </a:rPr>
              <a:t>Chamonix, January 2011                               Oliver Brüning BE-ABP</a:t>
            </a:r>
          </a:p>
        </p:txBody>
      </p:sp>
      <p:sp>
        <p:nvSpPr>
          <p:cNvPr id="70676" name="Text Box 6"/>
          <p:cNvSpPr txBox="1">
            <a:spLocks noChangeArrowheads="1"/>
          </p:cNvSpPr>
          <p:nvPr/>
        </p:nvSpPr>
        <p:spPr bwMode="auto">
          <a:xfrm>
            <a:off x="717550" y="914400"/>
            <a:ext cx="3092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5" rIns="91369" bIns="45685">
            <a:spAutoFit/>
          </a:bodyPr>
          <a:lstStyle/>
          <a:p>
            <a:pPr algn="l" eaLnBrk="1" hangingPunct="1"/>
            <a:r>
              <a:rPr lang="en-US" sz="2600">
                <a:solidFill>
                  <a:schemeClr val="tx1"/>
                </a:solidFill>
              </a:rPr>
              <a:t>DA from simulations:</a:t>
            </a:r>
            <a:r>
              <a:rPr lang="en-US" sz="2600">
                <a:solidFill>
                  <a:srgbClr val="3333CC"/>
                </a:solidFill>
              </a:rPr>
              <a:t> </a:t>
            </a:r>
          </a:p>
        </p:txBody>
      </p:sp>
      <p:grpSp>
        <p:nvGrpSpPr>
          <p:cNvPr id="2" name="Group 28"/>
          <p:cNvGrpSpPr/>
          <p:nvPr/>
        </p:nvGrpSpPr>
        <p:grpSpPr>
          <a:xfrm>
            <a:off x="4477387" y="1459675"/>
            <a:ext cx="1771013" cy="4636325"/>
            <a:chOff x="4655125" y="1371600"/>
            <a:chExt cx="1771013" cy="4636325"/>
          </a:xfrm>
        </p:grpSpPr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rot="5400000">
              <a:off x="4177444" y="3694906"/>
              <a:ext cx="4495800" cy="1588"/>
            </a:xfrm>
            <a:prstGeom prst="line">
              <a:avLst/>
            </a:prstGeom>
            <a:noFill/>
            <a:ln w="22225">
              <a:solidFill>
                <a:srgbClr val="27551F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" name="Straight Connector 19"/>
            <p:cNvCxnSpPr>
              <a:cxnSpLocks noChangeShapeType="1"/>
            </p:cNvCxnSpPr>
            <p:nvPr/>
          </p:nvCxnSpPr>
          <p:spPr bwMode="auto">
            <a:xfrm rot="5400000">
              <a:off x="2408019" y="3694906"/>
              <a:ext cx="4495800" cy="1588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 rot="5400000">
              <a:off x="2993869" y="3618706"/>
              <a:ext cx="4495800" cy="1588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 rot="5400000">
              <a:off x="3598519" y="3759231"/>
              <a:ext cx="4495800" cy="1588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0" y="5867400"/>
            <a:ext cx="2895600" cy="3125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l" eaLnBrk="1" hangingPunct="1"/>
            <a:r>
              <a:rPr lang="en-US" sz="1800" dirty="0" err="1" smtClean="0">
                <a:solidFill>
                  <a:srgbClr val="0000FF"/>
                </a:solidFill>
                <a:latin typeface="Symbol" pitchFamily="18" charset="2"/>
              </a:rPr>
              <a:t>x</a:t>
            </a:r>
            <a:r>
              <a:rPr lang="en-US" sz="1800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bb</a:t>
            </a:r>
            <a:r>
              <a:rPr lang="en-US" sz="1800" dirty="0" smtClean="0">
                <a:solidFill>
                  <a:srgbClr val="0000FF"/>
                </a:solidFill>
                <a:latin typeface="Comic Sans MS" pitchFamily="66" charset="0"/>
              </a:rPr>
              <a:t>/IP= -6.5 </a:t>
            </a:r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10</a:t>
            </a:r>
            <a:r>
              <a:rPr lang="en-US" sz="1800" baseline="30000" dirty="0">
                <a:solidFill>
                  <a:srgbClr val="0000FF"/>
                </a:solidFill>
                <a:latin typeface="Comic Sans MS" pitchFamily="66" charset="0"/>
              </a:rPr>
              <a:t>-3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5" grpId="0"/>
      <p:bldP spid="27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9" descr="Tune scan with beam-beam hor-vert-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41400"/>
            <a:ext cx="91440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915400" cy="720725"/>
          </a:xfrm>
        </p:spPr>
        <p:txBody>
          <a:bodyPr/>
          <a:lstStyle/>
          <a:p>
            <a:pPr algn="ctr" eaLnBrk="1" hangingPunct="1"/>
            <a:r>
              <a:rPr lang="en-US" sz="3600" u="sng" dirty="0" smtClean="0">
                <a:solidFill>
                  <a:srgbClr val="FF0000"/>
                </a:solidFill>
                <a:ea typeface="ＭＳ Ｐゴシック" pitchFamily="34" charset="-128"/>
              </a:rPr>
              <a:t>H-plane 0.318</a:t>
            </a:r>
            <a:endParaRPr lang="en-US" sz="4400" u="sng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74613" y="1066800"/>
            <a:ext cx="534987" cy="227013"/>
          </a:xfrm>
          <a:prstGeom prst="rect">
            <a:avLst/>
          </a:prstGeom>
          <a:solidFill>
            <a:srgbClr val="00CC00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lIns="91369" tIns="45685" rIns="91369" bIns="45685" anchor="ctr"/>
          <a:lstStyle/>
          <a:p>
            <a:pPr algn="l" eaLnBrk="1" hangingPunct="1"/>
            <a:endParaRPr lang="en-GB">
              <a:solidFill>
                <a:schemeClr val="tx1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5486400" y="6572250"/>
            <a:ext cx="36576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r" eaLnBrk="1" hangingPunct="1"/>
            <a:fld id="{67811478-805A-4F31-AA0B-2B41ECC0EF90}" type="slidenum">
              <a:rPr lang="en-US" sz="1500">
                <a:solidFill>
                  <a:schemeClr val="tx2"/>
                </a:solidFill>
                <a:latin typeface="Comic Sans MS" pitchFamily="66" charset="0"/>
              </a:rPr>
              <a:pPr algn="r" eaLnBrk="1" hangingPunct="1"/>
              <a:t>14</a:t>
            </a:fld>
            <a:endParaRPr lang="en-US" sz="15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70662" name="Rectangle 10"/>
          <p:cNvSpPr>
            <a:spLocks noChangeArrowheads="1"/>
          </p:cNvSpPr>
          <p:nvPr/>
        </p:nvSpPr>
        <p:spPr bwMode="auto">
          <a:xfrm>
            <a:off x="4632325" y="3217863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0663" name="Rectangle 4"/>
          <p:cNvSpPr>
            <a:spLocks noChangeArrowheads="1"/>
          </p:cNvSpPr>
          <p:nvPr/>
        </p:nvSpPr>
        <p:spPr bwMode="auto">
          <a:xfrm>
            <a:off x="7467600" y="914400"/>
            <a:ext cx="1676400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l" eaLnBrk="1" hangingPunct="1"/>
            <a:r>
              <a:rPr lang="en-US" sz="1500" dirty="0">
                <a:solidFill>
                  <a:srgbClr val="000000"/>
                </a:solidFill>
                <a:latin typeface="Comic Sans MS" pitchFamily="66" charset="0"/>
              </a:rPr>
              <a:t>Werner Herr &amp;</a:t>
            </a:r>
          </a:p>
          <a:p>
            <a:pPr algn="l" eaLnBrk="1" hangingPunct="1"/>
            <a:r>
              <a:rPr lang="en-US" sz="1500" dirty="0" err="1">
                <a:solidFill>
                  <a:srgbClr val="000000"/>
                </a:solidFill>
                <a:latin typeface="Comic Sans MS" pitchFamily="66" charset="0"/>
              </a:rPr>
              <a:t>Dobrin</a:t>
            </a:r>
            <a:r>
              <a:rPr lang="en-US" sz="15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mic Sans MS" pitchFamily="66" charset="0"/>
              </a:rPr>
              <a:t>Kaltchev</a:t>
            </a:r>
            <a:endParaRPr lang="en-US" sz="15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>
            <a:off x="3848894" y="3771106"/>
            <a:ext cx="44958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>
            <a:off x="2020094" y="3694906"/>
            <a:ext cx="44958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615050" y="6019800"/>
            <a:ext cx="1600200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l" eaLnBrk="1" hangingPunct="1"/>
            <a:r>
              <a:rPr lang="en-US" sz="1800" dirty="0">
                <a:solidFill>
                  <a:srgbClr val="094A08"/>
                </a:solidFill>
                <a:latin typeface="Comic Sans MS" pitchFamily="66" charset="0"/>
              </a:rPr>
              <a:t>nominal tune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836700" y="1813950"/>
            <a:ext cx="549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9" tIns="45680" rIns="91359" bIns="45680">
            <a:spAutoFit/>
          </a:bodyPr>
          <a:lstStyle/>
          <a:p>
            <a:pPr algn="l" eaLnBrk="1" hangingPunct="1"/>
            <a:r>
              <a:rPr lang="en-US" sz="1600" dirty="0">
                <a:solidFill>
                  <a:schemeClr val="tx1"/>
                </a:solidFill>
              </a:rPr>
              <a:t>4/13</a:t>
            </a:r>
            <a:endParaRPr lang="en-US" sz="1600" dirty="0">
              <a:solidFill>
                <a:srgbClr val="3333CC"/>
              </a:solidFill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038600" y="1676400"/>
            <a:ext cx="549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9" tIns="45680" rIns="91359" bIns="45680">
            <a:spAutoFit/>
          </a:bodyPr>
          <a:lstStyle/>
          <a:p>
            <a:pPr algn="l" eaLnBrk="1" hangingPunct="1"/>
            <a:r>
              <a:rPr lang="en-US" sz="1600" dirty="0">
                <a:solidFill>
                  <a:schemeClr val="tx1"/>
                </a:solidFill>
              </a:rPr>
              <a:t>4/14</a:t>
            </a:r>
          </a:p>
          <a:p>
            <a:pPr algn="l" eaLnBrk="1" hangingPunct="1"/>
            <a:r>
              <a:rPr lang="en-US" sz="1600" dirty="0">
                <a:solidFill>
                  <a:schemeClr val="tx1"/>
                </a:solidFill>
              </a:rPr>
              <a:t>2/7</a:t>
            </a:r>
            <a:endParaRPr lang="en-US" sz="1600" dirty="0">
              <a:solidFill>
                <a:srgbClr val="3333CC"/>
              </a:solidFill>
            </a:endParaRP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5400000">
            <a:off x="5103719" y="3694906"/>
            <a:ext cx="44958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7491350" y="1828800"/>
            <a:ext cx="4460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9" tIns="45680" rIns="91359" bIns="45680">
            <a:spAutoFit/>
          </a:bodyPr>
          <a:lstStyle/>
          <a:p>
            <a:pPr algn="l" eaLnBrk="1" hangingPunct="1"/>
            <a:r>
              <a:rPr lang="en-US" sz="1600" dirty="0">
                <a:solidFill>
                  <a:schemeClr val="tx1"/>
                </a:solidFill>
              </a:rPr>
              <a:t>1/3</a:t>
            </a:r>
            <a:endParaRPr lang="en-US" sz="1600" dirty="0">
              <a:solidFill>
                <a:srgbClr val="3333CC"/>
              </a:solidFill>
            </a:endParaRP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5400000">
            <a:off x="3239294" y="3694906"/>
            <a:ext cx="44958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181600" y="1828800"/>
            <a:ext cx="549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9" tIns="45680" rIns="91359" bIns="45680">
            <a:spAutoFit/>
          </a:bodyPr>
          <a:lstStyle/>
          <a:p>
            <a:pPr algn="l" eaLnBrk="1" hangingPunct="1"/>
            <a:r>
              <a:rPr lang="en-US" sz="1600" dirty="0">
                <a:solidFill>
                  <a:schemeClr val="tx1"/>
                </a:solidFill>
              </a:rPr>
              <a:t>3/10</a:t>
            </a:r>
          </a:p>
        </p:txBody>
      </p:sp>
      <p:sp>
        <p:nvSpPr>
          <p:cNvPr id="70675" name="Rectangle 4"/>
          <p:cNvSpPr>
            <a:spLocks noChangeArrowheads="1"/>
          </p:cNvSpPr>
          <p:nvPr/>
        </p:nvSpPr>
        <p:spPr bwMode="auto">
          <a:xfrm>
            <a:off x="0" y="6556375"/>
            <a:ext cx="67056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l" eaLnBrk="1" hangingPunct="1"/>
            <a:r>
              <a:rPr lang="en-US" sz="1500">
                <a:solidFill>
                  <a:srgbClr val="006633"/>
                </a:solidFill>
                <a:latin typeface="Comic Sans MS" pitchFamily="66" charset="0"/>
              </a:rPr>
              <a:t>Chamonix, January 2011                               Oliver Brüning BE-ABP</a:t>
            </a:r>
          </a:p>
        </p:txBody>
      </p:sp>
      <p:sp>
        <p:nvSpPr>
          <p:cNvPr id="70676" name="Text Box 6"/>
          <p:cNvSpPr txBox="1">
            <a:spLocks noChangeArrowheads="1"/>
          </p:cNvSpPr>
          <p:nvPr/>
        </p:nvSpPr>
        <p:spPr bwMode="auto">
          <a:xfrm>
            <a:off x="717550" y="914400"/>
            <a:ext cx="3092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9" tIns="45685" rIns="91369" bIns="45685">
            <a:spAutoFit/>
          </a:bodyPr>
          <a:lstStyle/>
          <a:p>
            <a:pPr algn="l" eaLnBrk="1" hangingPunct="1"/>
            <a:r>
              <a:rPr lang="en-US" sz="2600">
                <a:solidFill>
                  <a:schemeClr val="tx1"/>
                </a:solidFill>
              </a:rPr>
              <a:t>DA from simulations:</a:t>
            </a:r>
            <a:r>
              <a:rPr lang="en-US" sz="2600">
                <a:solidFill>
                  <a:srgbClr val="3333CC"/>
                </a:solidFill>
              </a:rPr>
              <a:t> </a:t>
            </a:r>
          </a:p>
        </p:txBody>
      </p:sp>
      <p:grpSp>
        <p:nvGrpSpPr>
          <p:cNvPr id="2" name="Group 28"/>
          <p:cNvGrpSpPr/>
          <p:nvPr/>
        </p:nvGrpSpPr>
        <p:grpSpPr>
          <a:xfrm>
            <a:off x="5410200" y="1447800"/>
            <a:ext cx="1771013" cy="4636325"/>
            <a:chOff x="4655125" y="1371600"/>
            <a:chExt cx="1771013" cy="4636325"/>
          </a:xfrm>
        </p:grpSpPr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rot="5400000">
              <a:off x="4177444" y="3694906"/>
              <a:ext cx="4495800" cy="1588"/>
            </a:xfrm>
            <a:prstGeom prst="line">
              <a:avLst/>
            </a:prstGeom>
            <a:noFill/>
            <a:ln w="22225">
              <a:solidFill>
                <a:srgbClr val="27551F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0" name="Straight Connector 19"/>
            <p:cNvCxnSpPr>
              <a:cxnSpLocks noChangeShapeType="1"/>
            </p:cNvCxnSpPr>
            <p:nvPr/>
          </p:nvCxnSpPr>
          <p:spPr bwMode="auto">
            <a:xfrm rot="5400000">
              <a:off x="2408019" y="3694906"/>
              <a:ext cx="4495800" cy="1588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 rot="5400000">
              <a:off x="2993869" y="3618706"/>
              <a:ext cx="4495800" cy="1588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 rot="5400000">
              <a:off x="3598519" y="3759231"/>
              <a:ext cx="4495800" cy="1588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</p:cxn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0" y="5867400"/>
            <a:ext cx="2895600" cy="3125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l" eaLnBrk="1" hangingPunct="1"/>
            <a:r>
              <a:rPr lang="en-US" sz="1800" dirty="0" err="1" smtClean="0">
                <a:solidFill>
                  <a:srgbClr val="0000FF"/>
                </a:solidFill>
                <a:latin typeface="Symbol" pitchFamily="18" charset="2"/>
              </a:rPr>
              <a:t>x</a:t>
            </a:r>
            <a:r>
              <a:rPr lang="en-US" sz="1800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bb</a:t>
            </a:r>
            <a:r>
              <a:rPr lang="en-US" sz="1800" dirty="0" smtClean="0">
                <a:solidFill>
                  <a:srgbClr val="0000FF"/>
                </a:solidFill>
                <a:latin typeface="Comic Sans MS" pitchFamily="66" charset="0"/>
              </a:rPr>
              <a:t>/IP= -6.5 </a:t>
            </a:r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10</a:t>
            </a:r>
            <a:r>
              <a:rPr lang="en-US" sz="1800" baseline="30000" dirty="0">
                <a:solidFill>
                  <a:srgbClr val="0000FF"/>
                </a:solidFill>
                <a:latin typeface="Comic Sans MS" pitchFamily="66" charset="0"/>
              </a:rPr>
              <a:t>-3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5" grpId="0"/>
      <p:bldP spid="27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4070"/>
          </a:xfrm>
        </p:spPr>
        <p:txBody>
          <a:bodyPr/>
          <a:lstStyle/>
          <a:p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752600"/>
          <a:ext cx="8458201" cy="3808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496"/>
                <a:gridCol w="1017104"/>
                <a:gridCol w="1143000"/>
                <a:gridCol w="1371600"/>
                <a:gridCol w="2819400"/>
                <a:gridCol w="1371601"/>
              </a:tblGrid>
              <a:tr h="4464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Termination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Peak L </a:t>
                      </a:r>
                    </a:p>
                    <a:p>
                      <a:pPr algn="ctr"/>
                      <a:r>
                        <a:rPr lang="en-US" sz="1400" dirty="0" smtClean="0"/>
                        <a:t>(cm</a:t>
                      </a:r>
                      <a:r>
                        <a:rPr lang="en-US" sz="1400" baseline="30000" dirty="0" smtClean="0"/>
                        <a:t>-2</a:t>
                      </a:r>
                      <a:r>
                        <a:rPr lang="en-US" sz="1400" dirty="0" smtClean="0"/>
                        <a:t>s</a:t>
                      </a:r>
                      <a:r>
                        <a:rPr lang="en-US" sz="1400" baseline="30000" dirty="0" smtClean="0"/>
                        <a:t>-1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Length (h)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Int. L</a:t>
                      </a:r>
                      <a:r>
                        <a:rPr lang="en-US" sz="1400" baseline="0" dirty="0" smtClean="0"/>
                        <a:t> (Average ATLAS/CMS)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algn="ctr"/>
                      <a:r>
                        <a:rPr lang="en-US" sz="1400" dirty="0" smtClean="0"/>
                        <a:t>(pb</a:t>
                      </a:r>
                      <a:r>
                        <a:rPr lang="en-US" sz="1400" baseline="30000" dirty="0" smtClean="0"/>
                        <a:t>-1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Dump cause</a:t>
                      </a:r>
                      <a:endParaRPr lang="en-US" sz="14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1.6E33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2.5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Cryo</a:t>
                      </a:r>
                      <a:r>
                        <a:rPr lang="en-US" sz="1200" dirty="0" smtClean="0"/>
                        <a:t> valve PROFIBUS (SEU?)</a:t>
                      </a:r>
                      <a:endParaRPr lang="en-US" sz="12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ADJUST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1.6E33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BLM TCSG.L7</a:t>
                      </a:r>
                      <a:endParaRPr lang="en-US" sz="12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SQUEEZE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RF Module trip</a:t>
                      </a:r>
                      <a:endParaRPr lang="en-US" sz="12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1979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1.3E33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QPS RCO</a:t>
                      </a:r>
                      <a:endParaRPr lang="en-US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QPS RQTL7</a:t>
                      </a:r>
                      <a:endParaRPr lang="en-US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problems (A. Bland)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534400" cy="5257800"/>
          </a:xfrm>
        </p:spPr>
        <p:txBody>
          <a:bodyPr/>
          <a:lstStyle/>
          <a:p>
            <a:r>
              <a:rPr lang="en-US" sz="1600" dirty="0" smtClean="0"/>
              <a:t>For many weeks the PS Operators complained that the </a:t>
            </a:r>
            <a:r>
              <a:rPr lang="en-US" sz="1600" dirty="0" smtClean="0">
                <a:solidFill>
                  <a:srgbClr val="FF0000"/>
                </a:solidFill>
              </a:rPr>
              <a:t>PS Access video </a:t>
            </a:r>
            <a:r>
              <a:rPr lang="en-US" sz="1600" dirty="0" smtClean="0"/>
              <a:t>of the doors was "stuttering". This was traced to high network traffic on the IP57 network service of CS-CCR-TIMPS1 which receives the 19 MPEG2 video streams. 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Last week the decision was made to create a new network service (IP1) and to put CS-CCR-TIMPS1 and the 2 PS Access consoles on it. </a:t>
            </a:r>
            <a:r>
              <a:rPr lang="en-US" sz="1600" dirty="0" smtClean="0">
                <a:solidFill>
                  <a:srgbClr val="FF0000"/>
                </a:solidFill>
              </a:rPr>
              <a:t>This was announced on Tuesday 26th of July in the FOM. Interventions on Access systems are normally done in operation and not during Technical Stops.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>The move of CS-CCR-TIMPS1 occurred at around 8:50am this morning. A few minutes later most network traffic in the CCC and the CCR was perturbed and the LHC Beam was lost around 9am.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This phenomenon had already occurred in the May 10th Technical Stop during a reboot of CS-CCR-VIDEO1 which also receives many video streams. The IT/CS Router expert was able to recreate that scenario in the lab and sent a bug report to HP, the manufacturer of the Router. 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Today when I realized that the Router was overloaded I called the IT/CS Router expert who "</a:t>
            </a:r>
            <a:r>
              <a:rPr lang="en-US" sz="1600" dirty="0" err="1" smtClean="0"/>
              <a:t>blackholed</a:t>
            </a:r>
            <a:r>
              <a:rPr lang="en-US" sz="1600" dirty="0" smtClean="0"/>
              <a:t>" the CS-CCR-TIMPS1 IP address and the network recovered.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533400" y="1025325"/>
            <a:ext cx="8382000" cy="5257800"/>
          </a:xfrm>
        </p:spPr>
        <p:txBody>
          <a:bodyPr/>
          <a:lstStyle/>
          <a:p>
            <a:r>
              <a:rPr lang="en-US" sz="2400" dirty="0" smtClean="0"/>
              <a:t>Possible explanation (V. Baglin) is the </a:t>
            </a:r>
            <a:r>
              <a:rPr lang="en-US" sz="2400" dirty="0" err="1" smtClean="0"/>
              <a:t>outgassing</a:t>
            </a:r>
            <a:r>
              <a:rPr lang="en-US" sz="2400" dirty="0" smtClean="0"/>
              <a:t> of an ion pump when the discharge is starting from time to time. Increase the interlock level on the nearby vacuum gauge temporarily to allow cleaning</a:t>
            </a:r>
            <a:endParaRPr lang="en-US" sz="24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spikes in R2</a:t>
            </a:r>
            <a:endParaRPr lang="en-US" dirty="0"/>
          </a:p>
        </p:txBody>
      </p:sp>
      <p:pic>
        <p:nvPicPr>
          <p:cNvPr id="12" name="Picture 4" descr="http://elogbook.cern.ch/eLogbook/attach_reader?attach_id=118241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29840"/>
            <a:ext cx="4701540" cy="3718560"/>
          </a:xfrm>
          <a:prstGeom prst="rect">
            <a:avLst/>
          </a:prstGeom>
          <a:noFill/>
        </p:spPr>
      </p:pic>
      <p:pic>
        <p:nvPicPr>
          <p:cNvPr id="1030" name="Picture 6" descr="http://elogbook.cern.ch/eLogbook/attach_reader?attach_id=11824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650" y="2529840"/>
            <a:ext cx="4705350" cy="3703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6324600" y="990600"/>
            <a:ext cx="2590800" cy="5257800"/>
          </a:xfrm>
        </p:spPr>
        <p:txBody>
          <a:bodyPr/>
          <a:lstStyle/>
          <a:p>
            <a:r>
              <a:rPr lang="en-US" sz="2400" dirty="0" err="1" smtClean="0"/>
              <a:t>Emittance</a:t>
            </a:r>
            <a:r>
              <a:rPr lang="en-US" sz="2400" dirty="0" smtClean="0"/>
              <a:t> in collision from luminosity ~2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m</a:t>
            </a:r>
          </a:p>
          <a:p>
            <a:r>
              <a:rPr lang="en-US" sz="2400" dirty="0" smtClean="0"/>
              <a:t>BB tune shift ~ -0.0065/IP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BEAMS#1985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elogbook.cern.ch/eLogbook/attach_reader?attach_id=118245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90600"/>
            <a:ext cx="6188075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BEAMS#1985</a:t>
            </a:r>
            <a:endParaRPr lang="en-US" dirty="0"/>
          </a:p>
        </p:txBody>
      </p:sp>
      <p:pic>
        <p:nvPicPr>
          <p:cNvPr id="19458" name="Picture 2" descr="http://elogbook.cern.ch/eLogbook/attach_reader?attach_id=118245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930" y="990600"/>
            <a:ext cx="616414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logbook.cern.ch/eLogbook/attach_reader?attach_id=11824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76693"/>
            <a:ext cx="6394514" cy="534790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BEAMS#1985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00585" y="2662237"/>
            <a:ext cx="757237" cy="1588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19600" y="4191000"/>
            <a:ext cx="53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0.015</a:t>
            </a:r>
            <a:endParaRPr lang="en-US" sz="105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267200" y="4495800"/>
            <a:ext cx="833437" cy="1588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00600" y="2362200"/>
            <a:ext cx="53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0.014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1985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477000" y="5867400"/>
            <a:ext cx="2895600" cy="32067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giulia</a:t>
            </a:r>
            <a:r>
              <a:rPr lang="en-US" dirty="0" smtClean="0"/>
              <a:t> </a:t>
            </a:r>
            <a:r>
              <a:rPr lang="en-US" dirty="0" err="1" smtClean="0"/>
              <a:t>papotti</a:t>
            </a:r>
            <a:r>
              <a:rPr lang="en-US" dirty="0" smtClean="0"/>
              <a:t> (BE/OP/LHC)</a:t>
            </a:r>
            <a:endParaRPr lang="en-US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28600" y="6019800"/>
            <a:ext cx="4191000" cy="304800"/>
          </a:xfrm>
          <a:prstGeom prst="rect">
            <a:avLst/>
          </a:prstGeom>
          <a:noFill/>
          <a:ln w="1905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9388" lvl="1" algn="ctr"/>
            <a:r>
              <a:rPr lang="en-US" sz="1400" b="1" dirty="0"/>
              <a:t>IPs: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chemeClr val="bg2"/>
                </a:solidFill>
              </a:rPr>
              <a:t>1 5 2 8</a:t>
            </a:r>
            <a:r>
              <a:rPr lang="en-US" sz="1400" b="1" dirty="0">
                <a:solidFill>
                  <a:srgbClr val="FF0000"/>
                </a:solidFill>
              </a:rPr>
              <a:t> - </a:t>
            </a:r>
            <a:r>
              <a:rPr lang="en-US" sz="1400" b="1" dirty="0">
                <a:solidFill>
                  <a:srgbClr val="009900"/>
                </a:solidFill>
              </a:rPr>
              <a:t>1 5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009900"/>
                </a:solidFill>
              </a:rPr>
              <a:t>8</a:t>
            </a:r>
            <a:r>
              <a:rPr lang="en-US" sz="1400" dirty="0"/>
              <a:t> - </a:t>
            </a:r>
            <a:r>
              <a:rPr lang="en-US" sz="1400" b="1" dirty="0">
                <a:solidFill>
                  <a:srgbClr val="FF00FF"/>
                </a:solidFill>
              </a:rPr>
              <a:t>1 5 2</a:t>
            </a:r>
            <a:r>
              <a:rPr lang="en-US" sz="1400" dirty="0"/>
              <a:t> - </a:t>
            </a:r>
            <a:r>
              <a:rPr lang="en-US" sz="1400" b="1" dirty="0">
                <a:solidFill>
                  <a:srgbClr val="FF0000"/>
                </a:solidFill>
              </a:rPr>
              <a:t>1 5 </a:t>
            </a:r>
            <a:r>
              <a:rPr lang="en-US" sz="1400" dirty="0"/>
              <a:t>- </a:t>
            </a:r>
            <a:r>
              <a:rPr lang="en-US" sz="1400" b="1" dirty="0">
                <a:solidFill>
                  <a:srgbClr val="00CCFF"/>
                </a:solidFill>
              </a:rPr>
              <a:t>2 8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-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0000FF"/>
                </a:solidFill>
              </a:rPr>
              <a:t>8</a:t>
            </a:r>
            <a:r>
              <a:rPr lang="en-GB" sz="1400" b="1" dirty="0">
                <a:solidFill>
                  <a:srgbClr val="0000FF"/>
                </a:solidFill>
              </a:rPr>
              <a:t> </a:t>
            </a:r>
            <a:r>
              <a:rPr lang="en-GB" sz="1400" b="1" dirty="0"/>
              <a:t>-</a:t>
            </a:r>
            <a:r>
              <a:rPr lang="en-GB" sz="1400" b="1" dirty="0">
                <a:solidFill>
                  <a:srgbClr val="0000FF"/>
                </a:solidFill>
              </a:rPr>
              <a:t> </a:t>
            </a:r>
            <a:r>
              <a:rPr lang="en-GB" sz="1400" b="1" dirty="0">
                <a:solidFill>
                  <a:schemeClr val="hlink"/>
                </a:solidFill>
              </a:rPr>
              <a:t>2</a:t>
            </a:r>
            <a:endParaRPr lang="en-GB" sz="1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066800"/>
            <a:ext cx="4649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 a few minutes after going into collisions</a:t>
            </a:r>
          </a:p>
          <a:p>
            <a:r>
              <a:rPr lang="en-US" dirty="0" smtClean="0"/>
              <a:t>Both beams have very similar losses</a:t>
            </a:r>
            <a:endParaRPr lang="en-US" dirty="0"/>
          </a:p>
        </p:txBody>
      </p:sp>
      <p:pic>
        <p:nvPicPr>
          <p:cNvPr id="2050" name="Picture 2" descr="C:\MD_DATA\LHCanalysis\f_losses_cut1985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61912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shift</a:t>
            </a:r>
            <a:endParaRPr lang="en-US" dirty="0"/>
          </a:p>
        </p:txBody>
      </p:sp>
      <p:pic>
        <p:nvPicPr>
          <p:cNvPr id="1026" name="Picture 2" descr="http://elogbook.cern.ch/eLogbook/attach_reader?attach_id=11825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613" y="990600"/>
            <a:ext cx="6286773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elogbook.cern.ch/eLogbook/attach_reader?attach_id=11825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184" y="990600"/>
            <a:ext cx="5999632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24586</TotalTime>
  <Words>433</Words>
  <Application>Microsoft Office PowerPoint</Application>
  <PresentationFormat>On-screen Show (4:3)</PresentationFormat>
  <Paragraphs>108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LHCpresentations</vt:lpstr>
      <vt:lpstr>Wed 27/7 – Thu 28/7</vt:lpstr>
      <vt:lpstr>Controls problems (A. Bland)</vt:lpstr>
      <vt:lpstr>Vacuum spikes in R2</vt:lpstr>
      <vt:lpstr>STABLE BEAMS#1985</vt:lpstr>
      <vt:lpstr>STABLE BEAMS#1985</vt:lpstr>
      <vt:lpstr>STABLE BEAMS#1985</vt:lpstr>
      <vt:lpstr>Fill 1985</vt:lpstr>
      <vt:lpstr>Tune shift</vt:lpstr>
      <vt:lpstr>Slide 9</vt:lpstr>
      <vt:lpstr>Plan</vt:lpstr>
      <vt:lpstr>Slide 11</vt:lpstr>
      <vt:lpstr>H-plane 0.31 (nominal)</vt:lpstr>
      <vt:lpstr>H-plane 0.308</vt:lpstr>
      <vt:lpstr>H-plane 0.318</vt:lpstr>
      <vt:lpstr>Fill overview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arduini</cp:lastModifiedBy>
  <cp:revision>2162</cp:revision>
  <dcterms:created xsi:type="dcterms:W3CDTF">2010-04-25T23:23:07Z</dcterms:created>
  <dcterms:modified xsi:type="dcterms:W3CDTF">2011-07-28T06:30:08Z</dcterms:modified>
</cp:coreProperties>
</file>