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3"/>
  </p:notesMasterIdLst>
  <p:handoutMasterIdLst>
    <p:handoutMasterId r:id="rId14"/>
  </p:handoutMasterIdLst>
  <p:sldIdLst>
    <p:sldId id="1093" r:id="rId2"/>
    <p:sldId id="1104" r:id="rId3"/>
    <p:sldId id="1105" r:id="rId4"/>
    <p:sldId id="1110" r:id="rId5"/>
    <p:sldId id="1113" r:id="rId6"/>
    <p:sldId id="1114" r:id="rId7"/>
    <p:sldId id="1111" r:id="rId8"/>
    <p:sldId id="1112" r:id="rId9"/>
    <p:sldId id="1106" r:id="rId10"/>
    <p:sldId id="1107" r:id="rId11"/>
    <p:sldId id="1108" r:id="rId12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00FF"/>
    <a:srgbClr val="008000"/>
    <a:srgbClr val="FFCC99"/>
    <a:srgbClr val="FF0000"/>
    <a:srgbClr val="FFFF99"/>
    <a:srgbClr val="99FF99"/>
    <a:srgbClr val="FFCCCC"/>
    <a:srgbClr val="9FCAFF"/>
    <a:srgbClr val="DDDD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971" autoAdjust="0"/>
    <p:restoredTop sz="95262" autoAdjust="0"/>
  </p:normalViewPr>
  <p:slideViewPr>
    <p:cSldViewPr>
      <p:cViewPr varScale="1">
        <p:scale>
          <a:sx n="72" d="100"/>
          <a:sy n="72" d="100"/>
        </p:scale>
        <p:origin x="-1428" y="-96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BC8C70-8675-4D13-97D0-687AD0C3AA9D}" type="datetime1">
              <a:rPr lang="en-US" smtClean="0"/>
              <a:pPr/>
              <a:t>7/27/2011</a:t>
            </a:fld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3EDDED5-FBEA-43F1-B81D-C2ADA50BF04E}" type="datetime1">
              <a:rPr lang="en-US" smtClean="0"/>
              <a:pPr/>
              <a:t>7/27/2011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5F7DD46-46B8-4FC5-A800-CFEE7965FB39}" type="datetime1">
              <a:rPr lang="en-US" smtClean="0"/>
              <a:pPr/>
              <a:t>7/27/2011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9F5DCA5C-1D29-43FF-8DB8-3C9A00DC9AC3}" type="datetime1">
              <a:rPr lang="en-US" smtClean="0"/>
              <a:pPr/>
              <a:t>7/27/2011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D50C6430-D297-485E-B966-78A146B39569}" type="datetime1">
              <a:rPr lang="en-US" smtClean="0"/>
              <a:pPr/>
              <a:t>7/27/2011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7DA5914-E663-454A-87E7-FFA9CE9E48E8}" type="datetime1">
              <a:rPr lang="en-US" smtClean="0"/>
              <a:pPr>
                <a:defRPr/>
              </a:pPr>
              <a:t>7/27/2011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fld id="{03DA86B3-7CAA-4832-AFD6-354CBE3B41A6}" type="datetime1">
              <a:rPr lang="en-US" smtClean="0"/>
              <a:pPr/>
              <a:t>7/27/2011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7E951C3-4DE7-4C15-A4EB-44E1E934E29D}" type="datetime1">
              <a:rPr lang="en-US" smtClean="0"/>
              <a:pPr/>
              <a:t>7/27/2011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9869CF0-2464-44BC-A522-1FFE37EC1AED}" type="datetime1">
              <a:rPr lang="en-US" smtClean="0"/>
              <a:pPr/>
              <a:t>7/27/2011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A6C5F3C-2A54-4A50-9148-40B41C2EEA30}" type="datetime1">
              <a:rPr lang="en-US" smtClean="0"/>
              <a:pPr/>
              <a:t>7/27/2011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AE08C82-B5FB-4BAF-8C20-F9A88E7C9452}" type="datetime1">
              <a:rPr lang="en-US" smtClean="0"/>
              <a:pPr/>
              <a:t>7/27/2011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6497765-40F9-473F-9EEB-A6A20BB94607}" type="datetime1">
              <a:rPr lang="en-US" smtClean="0"/>
              <a:pPr/>
              <a:t>7/27/2011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E6DFDE7-B080-49E4-B2B0-7C285D54B610}" type="datetime1">
              <a:rPr lang="en-US" smtClean="0"/>
              <a:pPr/>
              <a:t>7/27/2011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8CB293C-B48B-47FD-AC3A-3C5B7201DA6C}" type="datetime1">
              <a:rPr lang="en-US" smtClean="0"/>
              <a:pPr/>
              <a:t>7/27/2011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fld id="{95F9E222-69AD-4C86-9C76-3A8367C452D1}" type="datetime1">
              <a:rPr lang="en-US" smtClean="0"/>
              <a:pPr/>
              <a:t>7/27/2011</a:t>
            </a:fld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764630"/>
            <a:ext cx="8425170" cy="5544770"/>
          </a:xfrm>
        </p:spPr>
        <p:txBody>
          <a:bodyPr/>
          <a:lstStyle/>
          <a:p>
            <a:r>
              <a:rPr lang="en-US" dirty="0" smtClean="0"/>
              <a:t>Access for RF &amp; QPS (others in the shadow) until ~18:00.</a:t>
            </a:r>
          </a:p>
          <a:p>
            <a:pPr lvl="1"/>
            <a:r>
              <a:rPr lang="en-US" dirty="0" smtClean="0"/>
              <a:t>Filters installed for crowbar control electronics on 3 out of 4 RF modules (one was already installed) to avoid spurious trips </a:t>
            </a:r>
          </a:p>
          <a:p>
            <a:pPr lvl="1"/>
            <a:r>
              <a:rPr lang="en-US" dirty="0" smtClean="0"/>
              <a:t>S12 trip: power supply failure on old QPS system (MQ).</a:t>
            </a:r>
          </a:p>
          <a:p>
            <a:pPr lvl="1"/>
            <a:r>
              <a:rPr lang="en-US" dirty="0" smtClean="0"/>
              <a:t>RCO/RCD/RCS in S56: replacement board in place.</a:t>
            </a:r>
          </a:p>
          <a:p>
            <a:pPr lvl="1"/>
            <a:r>
              <a:rPr lang="en-US" dirty="0" smtClean="0"/>
              <a:t>RQTL7.R7.B1: 2 attempts with new boards failed. Went back to original board as it seems to be operational.</a:t>
            </a:r>
          </a:p>
          <a:p>
            <a:r>
              <a:rPr lang="en-US" dirty="0" smtClean="0"/>
              <a:t>Increased gauge interlocks from 4e-7 mbar to 2 10-6 mbar behind the TCPs (V. </a:t>
            </a:r>
            <a:r>
              <a:rPr lang="en-US" dirty="0" err="1" smtClean="0"/>
              <a:t>Baglin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We have been running within a factor 2 of the interlock limit in the past few days (start of stable beams).</a:t>
            </a:r>
          </a:p>
          <a:p>
            <a:r>
              <a:rPr lang="en-US" dirty="0" smtClean="0"/>
              <a:t>When attempting to refill at 18:00, discovered problem on LBDS system – new access.</a:t>
            </a:r>
          </a:p>
          <a:p>
            <a:pPr lvl="1"/>
            <a:r>
              <a:rPr lang="en-US" dirty="0" smtClean="0"/>
              <a:t>LBDS/Beam2 - Safety fault on generator MKD C (UA67) </a:t>
            </a:r>
            <a:br>
              <a:rPr lang="en-US" dirty="0" smtClean="0"/>
            </a:br>
            <a:r>
              <a:rPr lang="en-US" dirty="0" smtClean="0"/>
              <a:t>Siemens PLC board broken - changed successfully.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E23FD8-B8E5-4E73-98A1-6DE515C2F537}" type="datetime1">
              <a:rPr lang="en-US" smtClean="0"/>
              <a:pPr/>
              <a:t>7/27/2011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</a:t>
            </a:r>
            <a:r>
              <a:rPr lang="en-US" dirty="0" err="1" smtClean="0"/>
              <a:t>vs</a:t>
            </a:r>
            <a:r>
              <a:rPr lang="en-US" dirty="0" smtClean="0"/>
              <a:t> bunch id (Mo, lost before SB)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7/27/2011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530" y="834572"/>
            <a:ext cx="6768940" cy="569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2492870"/>
            <a:ext cx="18722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rgbClr val="008000"/>
                </a:solidFill>
              </a:rPr>
              <a:t>IP 1 5 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IP 1 5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IP 8 only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solidFill>
                  <a:srgbClr val="CC0066"/>
                </a:solidFill>
              </a:rPr>
              <a:t>IP 1 5 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IP 1 2 5 8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</a:t>
            </a:r>
            <a:r>
              <a:rPr lang="en-US" dirty="0" err="1" smtClean="0"/>
              <a:t>vs</a:t>
            </a:r>
            <a:r>
              <a:rPr lang="en-US" dirty="0" smtClean="0"/>
              <a:t> bunch id (Mo night)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7/27/2011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648" y="780766"/>
            <a:ext cx="6902812" cy="581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2492870"/>
            <a:ext cx="18722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rgbClr val="008000"/>
                </a:solidFill>
              </a:rPr>
              <a:t>IP 1 5 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IP 1 5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IP 8 only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solidFill>
                  <a:srgbClr val="CC0066"/>
                </a:solidFill>
              </a:rPr>
              <a:t>IP 1 5 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IP 1 2 5 8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RCO/RCD/RCS in S56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R. </a:t>
            </a:r>
            <a:r>
              <a:rPr lang="en-US" dirty="0" err="1" smtClean="0"/>
              <a:t>Denz</a:t>
            </a:r>
            <a:r>
              <a:rPr lang="en-US" dirty="0" smtClean="0"/>
              <a:t> and M. </a:t>
            </a:r>
            <a:r>
              <a:rPr lang="en-US" dirty="0" err="1" smtClean="0"/>
              <a:t>Zerlauth</a:t>
            </a:r>
            <a:r>
              <a:rPr lang="en-US" dirty="0" smtClean="0"/>
              <a:t> have understood the issue.</a:t>
            </a:r>
          </a:p>
          <a:p>
            <a:pPr lvl="1"/>
            <a:r>
              <a:rPr lang="en-US" dirty="0" smtClean="0"/>
              <a:t>New sort of ‘X-talk’ among 600 A circuits.</a:t>
            </a:r>
          </a:p>
          <a:p>
            <a:r>
              <a:rPr lang="en-US" dirty="0" smtClean="0"/>
              <a:t>Event sequence:</a:t>
            </a:r>
          </a:p>
          <a:p>
            <a:pPr lvl="1"/>
            <a:r>
              <a:rPr lang="en-US" dirty="0" smtClean="0"/>
              <a:t>Trip of RCO (not beam interlocked by PIC)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triggers trip of RCD by EMC (not beam interlocked by PIC).</a:t>
            </a:r>
          </a:p>
          <a:p>
            <a:pPr lvl="1"/>
            <a:r>
              <a:rPr lang="en-US" dirty="0" smtClean="0"/>
              <a:t>So far so good…</a:t>
            </a:r>
          </a:p>
          <a:p>
            <a:pPr lvl="1"/>
            <a:r>
              <a:rPr lang="en-US" dirty="0" smtClean="0"/>
              <a:t>But after 6 minutes, automatic reset of the QPS controller (after trip) </a:t>
            </a:r>
            <a:r>
              <a:rPr lang="en-US" dirty="0" smtClean="0">
                <a:sym typeface="Wingdings" pitchFamily="2" charset="2"/>
              </a:rPr>
              <a:t> triggers a trip of RCS (part of the same controller) which is beam interlocked by PIC  end of the beam.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7/27/2011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evening/night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08650"/>
            <a:ext cx="8229600" cy="3816530"/>
          </a:xfrm>
        </p:spPr>
        <p:txBody>
          <a:bodyPr/>
          <a:lstStyle/>
          <a:p>
            <a:r>
              <a:rPr lang="en-US" dirty="0" smtClean="0"/>
              <a:t>Switch </a:t>
            </a:r>
            <a:r>
              <a:rPr lang="en-US" dirty="0" err="1" smtClean="0"/>
              <a:t>LHCb</a:t>
            </a:r>
            <a:r>
              <a:rPr lang="en-US" dirty="0" smtClean="0"/>
              <a:t> polarity (to ‘good’ one </a:t>
            </a:r>
            <a:r>
              <a:rPr lang="en-US" dirty="0" err="1" smtClean="0"/>
              <a:t>wrt</a:t>
            </a:r>
            <a:r>
              <a:rPr lang="en-US" dirty="0" smtClean="0"/>
              <a:t> machine) to increase separation at closest encounters around IP8.</a:t>
            </a:r>
          </a:p>
          <a:p>
            <a:pPr lvl="1"/>
            <a:r>
              <a:rPr lang="en-US" dirty="0" smtClean="0"/>
              <a:t>A possible issue with the losses correlated to IP8 leveling could be the closest parasitic encounters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1380 filling scheme has encounters (12b train) at +-3.7 m – not so good.</a:t>
            </a:r>
            <a:endParaRPr lang="en-US" dirty="0" smtClean="0"/>
          </a:p>
          <a:p>
            <a:r>
              <a:rPr lang="en-US" dirty="0" smtClean="0"/>
              <a:t>Steering needed on the injection lines (B2) – then clean filling.</a:t>
            </a:r>
          </a:p>
          <a:p>
            <a:r>
              <a:rPr lang="en-US" dirty="0" err="1" smtClean="0"/>
              <a:t>Emittances</a:t>
            </a:r>
            <a:r>
              <a:rPr lang="en-US" dirty="0" smtClean="0"/>
              <a:t> at injection ~1.6-2 um, very uniform. Blow-up in the SPS essentially off now.</a:t>
            </a:r>
          </a:p>
          <a:p>
            <a:pPr lvl="1"/>
            <a:r>
              <a:rPr lang="en-US" dirty="0" smtClean="0"/>
              <a:t>SPS </a:t>
            </a:r>
            <a:r>
              <a:rPr lang="en-US" dirty="0" err="1" smtClean="0"/>
              <a:t>emittances</a:t>
            </a:r>
            <a:r>
              <a:rPr lang="en-US" dirty="0" smtClean="0"/>
              <a:t> 1.6-1.7 um.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7/27/2011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1052670"/>
            <a:ext cx="8229600" cy="7201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7/27/2011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00" y="836640"/>
            <a:ext cx="8571607" cy="728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640"/>
            <a:ext cx="8229600" cy="5111750"/>
          </a:xfrm>
        </p:spPr>
        <p:txBody>
          <a:bodyPr/>
          <a:lstStyle/>
          <a:p>
            <a:r>
              <a:rPr lang="en-US" dirty="0" smtClean="0"/>
              <a:t>B1 lifetime still lower than B2. </a:t>
            </a:r>
          </a:p>
          <a:p>
            <a:pPr lvl="1"/>
            <a:r>
              <a:rPr lang="en-US" dirty="0" smtClean="0"/>
              <a:t>No dips during optimization / leveling.</a:t>
            </a:r>
          </a:p>
          <a:p>
            <a:pPr lvl="1"/>
            <a:r>
              <a:rPr lang="en-US" dirty="0" smtClean="0"/>
              <a:t>Maybe slightly better than previous fills </a:t>
            </a:r>
            <a:r>
              <a:rPr lang="en-US" smtClean="0"/>
              <a:t>(factor ~2) – </a:t>
            </a:r>
            <a:r>
              <a:rPr lang="en-US" dirty="0" err="1" smtClean="0"/>
              <a:t>tbc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7/27/2011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50970"/>
            <a:ext cx="9204567" cy="355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fills lifetime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7/27/2011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410" y="1916790"/>
            <a:ext cx="8229600" cy="453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836640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few fills (So-Mo)</a:t>
            </a:r>
            <a:r>
              <a:rPr lang="en-US" sz="2400" kern="0" dirty="0" smtClean="0">
                <a:latin typeface="+mn-lt"/>
              </a:rPr>
              <a:t> all exhibit a second lifetime dip duration optimization.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764630"/>
            <a:ext cx="8229600" cy="1728240"/>
          </a:xfrm>
        </p:spPr>
        <p:txBody>
          <a:bodyPr/>
          <a:lstStyle/>
          <a:p>
            <a:r>
              <a:rPr lang="en-US" dirty="0" smtClean="0"/>
              <a:t>Vac. activity /losses in IP8 look better for this fill – to be confirmed.</a:t>
            </a:r>
          </a:p>
          <a:p>
            <a:r>
              <a:rPr lang="en-US" dirty="0" smtClean="0"/>
              <a:t>Luminosity driven losses @ 20% of long RS thresholds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7/27/2011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490" y="2132820"/>
            <a:ext cx="7128990" cy="586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1052670"/>
            <a:ext cx="8229600" cy="5111750"/>
          </a:xfrm>
        </p:spPr>
        <p:txBody>
          <a:bodyPr/>
          <a:lstStyle/>
          <a:p>
            <a:r>
              <a:rPr lang="en-US" dirty="0" smtClean="0"/>
              <a:t>Fill lost on electrical glitch at 06:00. 13 pb-1.</a:t>
            </a:r>
          </a:p>
          <a:p>
            <a:r>
              <a:rPr lang="en-US" dirty="0" smtClean="0"/>
              <a:t>Same thing </a:t>
            </a:r>
            <a:r>
              <a:rPr lang="en-US" dirty="0" smtClean="0"/>
              <a:t>again…</a:t>
            </a:r>
            <a:r>
              <a:rPr lang="en-US" dirty="0" smtClean="0"/>
              <a:t>but at the moment vacuum problem on the SPS </a:t>
            </a:r>
            <a:r>
              <a:rPr lang="en-US" smtClean="0"/>
              <a:t>injection kicker.</a:t>
            </a: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7/27/2011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Losses </a:t>
            </a:r>
            <a:r>
              <a:rPr lang="en-US" sz="2800" dirty="0" err="1" smtClean="0"/>
              <a:t>vs</a:t>
            </a:r>
            <a:r>
              <a:rPr lang="en-US" sz="2800" dirty="0" smtClean="0"/>
              <a:t> bunch id – few minutes after collisions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7/27/2011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550" y="980660"/>
            <a:ext cx="6614772" cy="558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390" y="836640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G. </a:t>
            </a:r>
            <a:r>
              <a:rPr lang="en-US" i="1" dirty="0" err="1" smtClean="0"/>
              <a:t>Papotti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0" y="2492870"/>
            <a:ext cx="18722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rgbClr val="008000"/>
                </a:solidFill>
              </a:rPr>
              <a:t>IP 1 5 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IP 1 5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IP 8 only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solidFill>
                  <a:srgbClr val="CC0066"/>
                </a:solidFill>
              </a:rPr>
              <a:t>IP 1 5 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IP 1 2 5 8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42921</TotalTime>
  <Words>532</Words>
  <Application>Microsoft Office PowerPoint</Application>
  <PresentationFormat>On-screen Show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Pixel</vt:lpstr>
      <vt:lpstr>Tuesday</vt:lpstr>
      <vt:lpstr>RCO/RCD/RCS in S56 problem</vt:lpstr>
      <vt:lpstr>Tuesday evening/night</vt:lpstr>
      <vt:lpstr>Finally…</vt:lpstr>
      <vt:lpstr>Lifetimes</vt:lpstr>
      <vt:lpstr>Previous fills lifetime</vt:lpstr>
      <vt:lpstr>Slide 7</vt:lpstr>
      <vt:lpstr>Slide 8</vt:lpstr>
      <vt:lpstr>Losses vs bunch id – few minutes after collisions</vt:lpstr>
      <vt:lpstr>Losses vs bunch id (Mo, lost before SB)</vt:lpstr>
      <vt:lpstr>Losses vs bunch id (Mo night)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jwenning</cp:lastModifiedBy>
  <cp:revision>2607</cp:revision>
  <dcterms:created xsi:type="dcterms:W3CDTF">2010-07-26T05:43:59Z</dcterms:created>
  <dcterms:modified xsi:type="dcterms:W3CDTF">2011-07-27T06:20:51Z</dcterms:modified>
</cp:coreProperties>
</file>