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  <p:sldMasterId id="2147483896" r:id="rId2"/>
    <p:sldMasterId id="2147483902" r:id="rId3"/>
  </p:sldMasterIdLst>
  <p:notesMasterIdLst>
    <p:notesMasterId r:id="rId17"/>
  </p:notesMasterIdLst>
  <p:handoutMasterIdLst>
    <p:handoutMasterId r:id="rId18"/>
  </p:handoutMasterIdLst>
  <p:sldIdLst>
    <p:sldId id="527" r:id="rId4"/>
    <p:sldId id="528" r:id="rId5"/>
    <p:sldId id="529" r:id="rId6"/>
    <p:sldId id="544" r:id="rId7"/>
    <p:sldId id="530" r:id="rId8"/>
    <p:sldId id="532" r:id="rId9"/>
    <p:sldId id="533" r:id="rId10"/>
    <p:sldId id="535" r:id="rId11"/>
    <p:sldId id="536" r:id="rId12"/>
    <p:sldId id="541" r:id="rId13"/>
    <p:sldId id="539" r:id="rId14"/>
    <p:sldId id="542" r:id="rId15"/>
    <p:sldId id="543" r:id="rId16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E" initials="N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003399"/>
    <a:srgbClr val="006600"/>
    <a:srgbClr val="FE8002"/>
    <a:srgbClr val="FD5C03"/>
    <a:srgbClr val="8C8C8C"/>
    <a:srgbClr val="02D002"/>
    <a:srgbClr val="99FF66"/>
    <a:srgbClr val="FF9999"/>
    <a:srgbClr val="8C9D2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37" autoAdjust="0"/>
    <p:restoredTop sz="97954" autoAdjust="0"/>
  </p:normalViewPr>
  <p:slideViewPr>
    <p:cSldViewPr snapToObjects="1">
      <p:cViewPr>
        <p:scale>
          <a:sx n="70" d="100"/>
          <a:sy n="70" d="100"/>
        </p:scale>
        <p:origin x="-994" y="-120"/>
      </p:cViewPr>
      <p:guideLst>
        <p:guide orient="horz" pos="28"/>
        <p:guide pos="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26CFEE5-E694-4D75-B600-43F31FF6BBFA}" type="datetimeFigureOut">
              <a:rPr lang="en-US"/>
              <a:pPr>
                <a:defRPr/>
              </a:pPr>
              <a:t>7/24/2011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8BD28E1-838A-4D4B-811C-2658FD1F64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Arial" charset="0"/>
              </a:defRPr>
            </a:lvl1pPr>
          </a:lstStyle>
          <a:p>
            <a:pPr>
              <a:defRPr/>
            </a:pPr>
            <a:fld id="{47B2CF9C-0117-4802-A492-4949F13F6F2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2"/>
          <p:cNvSpPr txBox="1">
            <a:spLocks noChangeArrowheads="1"/>
          </p:cNvSpPr>
          <p:nvPr userDrawn="1"/>
        </p:nvSpPr>
        <p:spPr bwMode="auto">
          <a:xfrm>
            <a:off x="8039100" y="6507163"/>
            <a:ext cx="1054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97089497-6043-4A13-B4D8-5E09838C7E08}" type="slidenum">
              <a:rPr lang="en-US" sz="1600"/>
              <a:pPr algn="r">
                <a:spcBef>
                  <a:spcPct val="50000"/>
                </a:spcBef>
                <a:defRPr/>
              </a:pPr>
              <a:t>‹#›</a:t>
            </a:fld>
            <a:endParaRPr lang="en-US" sz="1600" dirty="0"/>
          </a:p>
        </p:txBody>
      </p:sp>
      <p:sp>
        <p:nvSpPr>
          <p:cNvPr id="8" name="Line 21"/>
          <p:cNvSpPr>
            <a:spLocks noChangeShapeType="1"/>
          </p:cNvSpPr>
          <p:nvPr userDrawn="1"/>
        </p:nvSpPr>
        <p:spPr bwMode="auto">
          <a:xfrm>
            <a:off x="468313" y="6499225"/>
            <a:ext cx="8229600" cy="0"/>
          </a:xfrm>
          <a:prstGeom prst="line">
            <a:avLst/>
          </a:prstGeom>
          <a:noFill/>
          <a:ln w="19050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662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52550" y="3505200"/>
            <a:ext cx="6400800" cy="23241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lvl="1">
              <a:defRPr/>
            </a:lvl2pPr>
            <a:lvl3pPr lvl="2">
              <a:defRPr/>
            </a:lvl3pPr>
            <a:lvl4pPr lvl="3">
              <a:defRPr/>
            </a:lvl4pPr>
            <a:lvl5pPr lvl="4">
              <a:defRPr/>
            </a:lvl5pPr>
          </a:lstStyle>
          <a:p>
            <a:r>
              <a:rPr lang="de-CH"/>
              <a:t>Text Level 1 20 Pt. </a:t>
            </a:r>
          </a:p>
          <a:p>
            <a:pPr lvl="1"/>
            <a:r>
              <a:rPr lang="de-CH"/>
              <a:t>Text Level 2 18 Pt.</a:t>
            </a:r>
          </a:p>
          <a:p>
            <a:pPr lvl="2"/>
            <a:r>
              <a:rPr lang="de-CH"/>
              <a:t>Text Level 3 16 Pt.</a:t>
            </a:r>
          </a:p>
          <a:p>
            <a:pPr lvl="3"/>
            <a:r>
              <a:rPr lang="de-CH"/>
              <a:t>Text Level 4 14 Pt.</a:t>
            </a:r>
          </a:p>
          <a:p>
            <a:pPr lvl="4"/>
            <a:r>
              <a:rPr lang="de-CH"/>
              <a:t>Text Level 5 14 Pt.</a:t>
            </a:r>
            <a:endParaRPr lang="en-US"/>
          </a:p>
        </p:txBody>
      </p:sp>
      <p:sp>
        <p:nvSpPr>
          <p:cNvPr id="26624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20193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banner-bleu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LOGO-BE-60x60b.jpg"/>
          <p:cNvPicPr>
            <a:picLocks noChangeAspect="1"/>
          </p:cNvPicPr>
          <p:nvPr userDrawn="1"/>
        </p:nvPicPr>
        <p:blipFill>
          <a:blip r:embed="rId3" cstate="print"/>
          <a:srcRect l="3149" t="3149" r="3149" b="3149"/>
          <a:stretch>
            <a:fillRect/>
          </a:stretch>
        </p:blipFill>
        <p:spPr bwMode="auto">
          <a:xfrm>
            <a:off x="8286750" y="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62937" y="0"/>
            <a:ext cx="881063" cy="86771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 userDrawn="1"/>
        </p:nvCxnSpPr>
        <p:spPr bwMode="auto">
          <a:xfrm rot="16200000" flipV="1">
            <a:off x="7830541" y="430772"/>
            <a:ext cx="866830" cy="528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 userDrawn="1"/>
        </p:nvCxnSpPr>
        <p:spPr bwMode="auto">
          <a:xfrm rot="16200000" flipV="1">
            <a:off x="391516" y="430772"/>
            <a:ext cx="866830" cy="528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1010093" y="93476"/>
            <a:ext cx="7123814" cy="68048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bg1"/>
              </a:gs>
              <a:gs pos="72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/>
          <a:lstStyle>
            <a:lvl1pPr>
              <a:defRPr sz="3200" b="1">
                <a:solidFill>
                  <a:schemeClr val="tx2"/>
                </a:solidFill>
                <a:latin typeface="Cambria" pitchFamily="18" charset="0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7160" y="1051560"/>
            <a:ext cx="8869680" cy="5212080"/>
          </a:xfrm>
          <a:prstGeom prst="rect">
            <a:avLst/>
          </a:prstGeom>
        </p:spPr>
        <p:txBody>
          <a:bodyPr/>
          <a:lstStyle>
            <a:lvl1pPr>
              <a:tabLst>
                <a:tab pos="693738" algn="l"/>
              </a:tabLst>
              <a:defRPr sz="24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6144768" y="6400800"/>
            <a:ext cx="286015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236B1D4F-E6E4-470A-A144-E2C6DC4DDB67}" type="slidenum">
              <a:rPr lang="en-US" b="1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1" dirty="0" smtClean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928775" y="6400800"/>
            <a:ext cx="528645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Joint DESY and University of Hamburg Accelerator Physics Seminar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37160" y="6400800"/>
            <a:ext cx="286015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May, 17</a:t>
            </a:r>
            <a:r>
              <a:rPr lang="en-US" b="1" baseline="30000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th</a:t>
            </a:r>
            <a:r>
              <a:rPr lang="en-US" b="1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 userDrawn="1"/>
        </p:nvSpPr>
        <p:spPr bwMode="auto">
          <a:xfrm>
            <a:off x="2209800" y="6556375"/>
            <a:ext cx="46482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300" dirty="0">
                <a:solidFill>
                  <a:srgbClr val="000000"/>
                </a:solidFill>
              </a:rPr>
              <a:t>Eva Barbara Holzer</a:t>
            </a:r>
            <a:endParaRPr lang="en-US" sz="1300" b="1" dirty="0">
              <a:solidFill>
                <a:srgbClr val="000000"/>
              </a:solidFill>
            </a:endParaRPr>
          </a:p>
        </p:txBody>
      </p:sp>
      <p:sp>
        <p:nvSpPr>
          <p:cNvPr id="7" name="Text Box 22"/>
          <p:cNvSpPr txBox="1">
            <a:spLocks noChangeArrowheads="1"/>
          </p:cNvSpPr>
          <p:nvPr userDrawn="1"/>
        </p:nvSpPr>
        <p:spPr bwMode="auto">
          <a:xfrm>
            <a:off x="8039100" y="6507163"/>
            <a:ext cx="1054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97089497-6043-4A13-B4D8-5E09838C7E08}" type="slidenum">
              <a:rPr lang="en-US" sz="1600">
                <a:solidFill>
                  <a:srgbClr val="000000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8" name="Line 21"/>
          <p:cNvSpPr>
            <a:spLocks noChangeShapeType="1"/>
          </p:cNvSpPr>
          <p:nvPr userDrawn="1"/>
        </p:nvSpPr>
        <p:spPr bwMode="auto">
          <a:xfrm>
            <a:off x="468313" y="6499225"/>
            <a:ext cx="8229600" cy="0"/>
          </a:xfrm>
          <a:prstGeom prst="line">
            <a:avLst/>
          </a:prstGeom>
          <a:noFill/>
          <a:ln w="19050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662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52550" y="3505200"/>
            <a:ext cx="6400800" cy="23241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lvl="1">
              <a:defRPr/>
            </a:lvl2pPr>
            <a:lvl3pPr lvl="2">
              <a:defRPr/>
            </a:lvl3pPr>
            <a:lvl4pPr lvl="3">
              <a:defRPr/>
            </a:lvl4pPr>
            <a:lvl5pPr lvl="4">
              <a:defRPr/>
            </a:lvl5pPr>
          </a:lstStyle>
          <a:p>
            <a:r>
              <a:rPr lang="de-CH"/>
              <a:t>Text Level 1 20 Pt. </a:t>
            </a:r>
          </a:p>
          <a:p>
            <a:pPr lvl="1"/>
            <a:r>
              <a:rPr lang="de-CH"/>
              <a:t>Text Level 2 18 Pt.</a:t>
            </a:r>
          </a:p>
          <a:p>
            <a:pPr lvl="2"/>
            <a:r>
              <a:rPr lang="de-CH"/>
              <a:t>Text Level 3 16 Pt.</a:t>
            </a:r>
          </a:p>
          <a:p>
            <a:pPr lvl="3"/>
            <a:r>
              <a:rPr lang="de-CH"/>
              <a:t>Text Level 4 14 Pt.</a:t>
            </a:r>
          </a:p>
          <a:p>
            <a:pPr lvl="4"/>
            <a:r>
              <a:rPr lang="de-CH"/>
              <a:t>Text Level 5 14 Pt.</a:t>
            </a:r>
            <a:endParaRPr lang="en-US"/>
          </a:p>
        </p:txBody>
      </p:sp>
      <p:sp>
        <p:nvSpPr>
          <p:cNvPr id="26624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20193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banner-bleu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LOGO-BE-60x60b.jpg"/>
          <p:cNvPicPr>
            <a:picLocks noChangeAspect="1"/>
          </p:cNvPicPr>
          <p:nvPr userDrawn="1"/>
        </p:nvPicPr>
        <p:blipFill>
          <a:blip r:embed="rId3" cstate="print"/>
          <a:srcRect l="3149" t="3149" r="3149" b="3149"/>
          <a:stretch>
            <a:fillRect/>
          </a:stretch>
        </p:blipFill>
        <p:spPr bwMode="auto">
          <a:xfrm>
            <a:off x="8286750" y="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62937" y="0"/>
            <a:ext cx="881063" cy="86771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 userDrawn="1"/>
        </p:nvCxnSpPr>
        <p:spPr bwMode="auto">
          <a:xfrm rot="16200000" flipV="1">
            <a:off x="7830541" y="430772"/>
            <a:ext cx="866830" cy="528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 userDrawn="1"/>
        </p:nvCxnSpPr>
        <p:spPr bwMode="auto">
          <a:xfrm rot="16200000" flipV="1">
            <a:off x="391516" y="430772"/>
            <a:ext cx="866830" cy="528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1010093" y="93476"/>
            <a:ext cx="7123814" cy="68048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bg1"/>
              </a:gs>
              <a:gs pos="72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/>
          <a:lstStyle>
            <a:lvl1pPr>
              <a:defRPr sz="3200" b="1">
                <a:solidFill>
                  <a:schemeClr val="tx2"/>
                </a:solidFill>
                <a:latin typeface="Cambria" pitchFamily="18" charset="0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7160" y="1051560"/>
            <a:ext cx="8869680" cy="5212080"/>
          </a:xfrm>
          <a:prstGeom prst="rect">
            <a:avLst/>
          </a:prstGeom>
        </p:spPr>
        <p:txBody>
          <a:bodyPr/>
          <a:lstStyle>
            <a:lvl1pPr>
              <a:tabLst>
                <a:tab pos="693738" algn="l"/>
              </a:tabLst>
              <a:defRPr sz="24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6144768" y="6400800"/>
            <a:ext cx="286015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236B1D4F-E6E4-470A-A144-E2C6DC4DDB67}" type="slidenum">
              <a:rPr lang="en-US" b="1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1" dirty="0" smtClean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928775" y="6400800"/>
            <a:ext cx="528645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Joint DESY and University of Hamburg Accelerator Physics Seminar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37160" y="6400800"/>
            <a:ext cx="286015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May, 17</a:t>
            </a:r>
            <a:r>
              <a:rPr lang="en-US" b="1" baseline="30000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th</a:t>
            </a:r>
            <a:r>
              <a:rPr lang="en-US" b="1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banner-bleu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LOGO-BE-60x60b.jpg"/>
          <p:cNvPicPr>
            <a:picLocks noChangeAspect="1"/>
          </p:cNvPicPr>
          <p:nvPr userDrawn="1"/>
        </p:nvPicPr>
        <p:blipFill>
          <a:blip r:embed="rId3" cstate="print"/>
          <a:srcRect l="3149" t="3149" r="3149" b="3149"/>
          <a:stretch>
            <a:fillRect/>
          </a:stretch>
        </p:blipFill>
        <p:spPr bwMode="auto">
          <a:xfrm>
            <a:off x="8286750" y="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62937" y="0"/>
            <a:ext cx="881063" cy="86771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 userDrawn="1"/>
        </p:nvCxnSpPr>
        <p:spPr bwMode="auto">
          <a:xfrm rot="16200000" flipV="1">
            <a:off x="7830541" y="430772"/>
            <a:ext cx="866830" cy="528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 userDrawn="1"/>
        </p:nvCxnSpPr>
        <p:spPr bwMode="auto">
          <a:xfrm rot="16200000" flipV="1">
            <a:off x="391516" y="430772"/>
            <a:ext cx="866830" cy="528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1010093" y="93476"/>
            <a:ext cx="7123814" cy="68048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bg1"/>
              </a:gs>
              <a:gs pos="72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/>
          <a:lstStyle>
            <a:lvl1pPr>
              <a:defRPr sz="3200" b="1">
                <a:solidFill>
                  <a:schemeClr val="tx2"/>
                </a:solidFill>
                <a:latin typeface="Cambria" pitchFamily="18" charset="0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7160" y="1051560"/>
            <a:ext cx="8869680" cy="5212080"/>
          </a:xfrm>
          <a:prstGeom prst="rect">
            <a:avLst/>
          </a:prstGeom>
        </p:spPr>
        <p:txBody>
          <a:bodyPr/>
          <a:lstStyle>
            <a:lvl1pPr>
              <a:tabLst>
                <a:tab pos="693738" algn="l"/>
              </a:tabLst>
              <a:defRPr sz="24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6144768" y="6400800"/>
            <a:ext cx="286015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236B1D4F-E6E4-470A-A144-E2C6DC4DDB67}" type="slidenum">
              <a:rPr lang="en-US" b="1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1" dirty="0" smtClean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928775" y="6400800"/>
            <a:ext cx="528645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Joint DESY and University of Hamburg Accelerator Physics Seminar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37160" y="6400800"/>
            <a:ext cx="286015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May, 17</a:t>
            </a:r>
            <a:r>
              <a:rPr lang="en-US" b="1" baseline="30000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th</a:t>
            </a:r>
            <a:r>
              <a:rPr lang="en-US" b="1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 userDrawn="1"/>
        </p:nvSpPr>
        <p:spPr bwMode="auto">
          <a:xfrm>
            <a:off x="2209800" y="6556375"/>
            <a:ext cx="46482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300" dirty="0">
                <a:solidFill>
                  <a:srgbClr val="000000"/>
                </a:solidFill>
              </a:rPr>
              <a:t>Eva Barbara Holzer</a:t>
            </a:r>
            <a:endParaRPr lang="en-US" sz="1300" b="1" dirty="0">
              <a:solidFill>
                <a:srgbClr val="000000"/>
              </a:solidFill>
            </a:endParaRPr>
          </a:p>
        </p:txBody>
      </p:sp>
      <p:sp>
        <p:nvSpPr>
          <p:cNvPr id="7" name="Text Box 22"/>
          <p:cNvSpPr txBox="1">
            <a:spLocks noChangeArrowheads="1"/>
          </p:cNvSpPr>
          <p:nvPr userDrawn="1"/>
        </p:nvSpPr>
        <p:spPr bwMode="auto">
          <a:xfrm>
            <a:off x="8039100" y="6507163"/>
            <a:ext cx="1054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97089497-6043-4A13-B4D8-5E09838C7E08}" type="slidenum">
              <a:rPr lang="en-US" sz="1600">
                <a:solidFill>
                  <a:srgbClr val="000000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8" name="Line 21"/>
          <p:cNvSpPr>
            <a:spLocks noChangeShapeType="1"/>
          </p:cNvSpPr>
          <p:nvPr userDrawn="1"/>
        </p:nvSpPr>
        <p:spPr bwMode="auto">
          <a:xfrm>
            <a:off x="468313" y="6499225"/>
            <a:ext cx="8229600" cy="0"/>
          </a:xfrm>
          <a:prstGeom prst="line">
            <a:avLst/>
          </a:prstGeom>
          <a:noFill/>
          <a:ln w="19050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662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52550" y="3505200"/>
            <a:ext cx="6400800" cy="23241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lvl="1">
              <a:defRPr/>
            </a:lvl2pPr>
            <a:lvl3pPr lvl="2">
              <a:defRPr/>
            </a:lvl3pPr>
            <a:lvl4pPr lvl="3">
              <a:defRPr/>
            </a:lvl4pPr>
            <a:lvl5pPr lvl="4">
              <a:defRPr/>
            </a:lvl5pPr>
          </a:lstStyle>
          <a:p>
            <a:r>
              <a:rPr lang="de-CH"/>
              <a:t>Text Level 1 20 Pt. </a:t>
            </a:r>
          </a:p>
          <a:p>
            <a:pPr lvl="1"/>
            <a:r>
              <a:rPr lang="de-CH"/>
              <a:t>Text Level 2 18 Pt.</a:t>
            </a:r>
          </a:p>
          <a:p>
            <a:pPr lvl="2"/>
            <a:r>
              <a:rPr lang="de-CH"/>
              <a:t>Text Level 3 16 Pt.</a:t>
            </a:r>
          </a:p>
          <a:p>
            <a:pPr lvl="3"/>
            <a:r>
              <a:rPr lang="de-CH"/>
              <a:t>Text Level 4 14 Pt.</a:t>
            </a:r>
          </a:p>
          <a:p>
            <a:pPr lvl="4"/>
            <a:r>
              <a:rPr lang="de-CH"/>
              <a:t>Text Level 5 14 Pt.</a:t>
            </a:r>
            <a:endParaRPr lang="en-US"/>
          </a:p>
        </p:txBody>
      </p:sp>
      <p:sp>
        <p:nvSpPr>
          <p:cNvPr id="26624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20193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785813"/>
            <a:ext cx="8229600" cy="563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Text Level 1 20 Pt. </a:t>
            </a:r>
          </a:p>
          <a:p>
            <a:pPr lvl="1"/>
            <a:r>
              <a:rPr lang="de-CH" smtClean="0"/>
              <a:t>Text Level 2 18 Pt.</a:t>
            </a:r>
          </a:p>
          <a:p>
            <a:pPr lvl="2"/>
            <a:r>
              <a:rPr lang="de-CH" smtClean="0"/>
              <a:t>Text Level 3 16 Pt.</a:t>
            </a:r>
          </a:p>
          <a:p>
            <a:pPr lvl="3"/>
            <a:r>
              <a:rPr lang="de-CH" smtClean="0"/>
              <a:t>Text Level 4 14 Pt.</a:t>
            </a:r>
          </a:p>
          <a:p>
            <a:pPr lvl="4"/>
            <a:r>
              <a:rPr lang="de-CH" smtClean="0"/>
              <a:t>Text Level 5 14 Pt.</a:t>
            </a:r>
            <a:endParaRPr lang="en-US" smtClean="0"/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209800" y="6556375"/>
            <a:ext cx="46482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300" dirty="0" smtClean="0"/>
              <a:t>2011-07-24</a:t>
            </a:r>
          </a:p>
        </p:txBody>
      </p: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381000" y="6542088"/>
            <a:ext cx="3386138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300" dirty="0" smtClean="0"/>
              <a:t>LHC</a:t>
            </a:r>
            <a:r>
              <a:rPr lang="en-US" sz="1300" baseline="0" dirty="0" smtClean="0"/>
              <a:t> 9:00 meeting</a:t>
            </a:r>
            <a:endParaRPr lang="en-US" sz="1300" dirty="0"/>
          </a:p>
        </p:txBody>
      </p:sp>
      <p:sp>
        <p:nvSpPr>
          <p:cNvPr id="1042" name="Text Box 18"/>
          <p:cNvSpPr txBox="1">
            <a:spLocks noChangeArrowheads="1"/>
          </p:cNvSpPr>
          <p:nvPr/>
        </p:nvSpPr>
        <p:spPr bwMode="auto">
          <a:xfrm>
            <a:off x="5727700" y="6542088"/>
            <a:ext cx="26670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300" dirty="0" smtClean="0"/>
              <a:t>EBH</a:t>
            </a:r>
            <a:endParaRPr lang="en-US" sz="1300" dirty="0"/>
          </a:p>
        </p:txBody>
      </p:sp>
      <p:sp>
        <p:nvSpPr>
          <p:cNvPr id="1030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463550" y="79375"/>
            <a:ext cx="8218488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5" name="Line 21"/>
          <p:cNvSpPr>
            <a:spLocks noChangeShapeType="1"/>
          </p:cNvSpPr>
          <p:nvPr/>
        </p:nvSpPr>
        <p:spPr bwMode="auto">
          <a:xfrm>
            <a:off x="468313" y="6499225"/>
            <a:ext cx="8229600" cy="0"/>
          </a:xfrm>
          <a:prstGeom prst="line">
            <a:avLst/>
          </a:prstGeom>
          <a:noFill/>
          <a:ln w="19050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46" name="Text Box 22"/>
          <p:cNvSpPr txBox="1">
            <a:spLocks noChangeArrowheads="1"/>
          </p:cNvSpPr>
          <p:nvPr userDrawn="1"/>
        </p:nvSpPr>
        <p:spPr bwMode="auto">
          <a:xfrm>
            <a:off x="8039100" y="6507163"/>
            <a:ext cx="1054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D9D0EF41-8BD5-4BA3-B152-07B4757AE79F}" type="slidenum">
              <a:rPr lang="en-US" sz="1600"/>
              <a:pPr algn="r">
                <a:spcBef>
                  <a:spcPct val="50000"/>
                </a:spcBef>
                <a:defRPr/>
              </a:pPr>
              <a:t>‹#›</a:t>
            </a:fld>
            <a:endParaRPr lang="en-US" sz="1600" dirty="0"/>
          </a:p>
        </p:txBody>
      </p:sp>
      <p:sp>
        <p:nvSpPr>
          <p:cNvPr id="1047" name="Line 23"/>
          <p:cNvSpPr>
            <a:spLocks noChangeShapeType="1"/>
          </p:cNvSpPr>
          <p:nvPr userDrawn="1"/>
        </p:nvSpPr>
        <p:spPr bwMode="auto">
          <a:xfrm>
            <a:off x="458788" y="714375"/>
            <a:ext cx="8229600" cy="0"/>
          </a:xfrm>
          <a:prstGeom prst="line">
            <a:avLst/>
          </a:prstGeom>
          <a:noFill/>
          <a:ln w="19050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4" r:id="rId2"/>
    <p:sldLayoutId id="2147483815" r:id="rId3"/>
    <p:sldLayoutId id="2147483816" r:id="rId4"/>
    <p:sldLayoutId id="2147483895" r:id="rId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rgbClr val="003399"/>
          </a:solidFill>
          <a:latin typeface="+mn-lt"/>
          <a:ea typeface="+mn-ea"/>
          <a:cs typeface="+mn-cs"/>
        </a:defRPr>
      </a:lvl1pPr>
      <a:lvl2pPr marL="565150" indent="-2222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906463" indent="-2222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249363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160178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205898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51618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297338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43058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785813"/>
            <a:ext cx="8229600" cy="563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Text Level 1 20 Pt. </a:t>
            </a:r>
          </a:p>
          <a:p>
            <a:pPr lvl="1"/>
            <a:r>
              <a:rPr lang="de-CH" smtClean="0"/>
              <a:t>Text Level 2 18 Pt.</a:t>
            </a:r>
          </a:p>
          <a:p>
            <a:pPr lvl="2"/>
            <a:r>
              <a:rPr lang="de-CH" smtClean="0"/>
              <a:t>Text Level 3 16 Pt.</a:t>
            </a:r>
          </a:p>
          <a:p>
            <a:pPr lvl="3"/>
            <a:r>
              <a:rPr lang="de-CH" smtClean="0"/>
              <a:t>Text Level 4 14 Pt.</a:t>
            </a:r>
          </a:p>
          <a:p>
            <a:pPr lvl="4"/>
            <a:r>
              <a:rPr lang="de-CH" smtClean="0"/>
              <a:t>Text Level 5 14 Pt.</a:t>
            </a:r>
            <a:endParaRPr lang="en-US" smtClean="0"/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209800" y="6556375"/>
            <a:ext cx="46482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300" dirty="0">
                <a:solidFill>
                  <a:srgbClr val="000000"/>
                </a:solidFill>
              </a:rPr>
              <a:t>Eva Barbara Holzer</a:t>
            </a:r>
            <a:endParaRPr lang="en-US" sz="1300" b="1" dirty="0">
              <a:solidFill>
                <a:srgbClr val="000000"/>
              </a:solidFill>
            </a:endParaRPr>
          </a:p>
        </p:txBody>
      </p: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381000" y="6542088"/>
            <a:ext cx="3386138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300" dirty="0" smtClean="0">
                <a:solidFill>
                  <a:srgbClr val="000000"/>
                </a:solidFill>
              </a:rPr>
              <a:t>TIPP 2011</a:t>
            </a: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1042" name="Text Box 18"/>
          <p:cNvSpPr txBox="1">
            <a:spLocks noChangeArrowheads="1"/>
          </p:cNvSpPr>
          <p:nvPr/>
        </p:nvSpPr>
        <p:spPr bwMode="auto">
          <a:xfrm>
            <a:off x="5727700" y="6542088"/>
            <a:ext cx="26670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300" dirty="0" smtClean="0">
                <a:solidFill>
                  <a:srgbClr val="000000"/>
                </a:solidFill>
              </a:rPr>
              <a:t>June 10, 2011</a:t>
            </a: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1030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463550" y="79375"/>
            <a:ext cx="8218488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5" name="Line 21"/>
          <p:cNvSpPr>
            <a:spLocks noChangeShapeType="1"/>
          </p:cNvSpPr>
          <p:nvPr/>
        </p:nvSpPr>
        <p:spPr bwMode="auto">
          <a:xfrm>
            <a:off x="468313" y="6499225"/>
            <a:ext cx="8229600" cy="0"/>
          </a:xfrm>
          <a:prstGeom prst="line">
            <a:avLst/>
          </a:prstGeom>
          <a:noFill/>
          <a:ln w="19050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46" name="Text Box 22"/>
          <p:cNvSpPr txBox="1">
            <a:spLocks noChangeArrowheads="1"/>
          </p:cNvSpPr>
          <p:nvPr userDrawn="1"/>
        </p:nvSpPr>
        <p:spPr bwMode="auto">
          <a:xfrm>
            <a:off x="8039100" y="6507163"/>
            <a:ext cx="1054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D9D0EF41-8BD5-4BA3-B152-07B4757AE79F}" type="slidenum">
              <a:rPr lang="en-US" sz="1600">
                <a:solidFill>
                  <a:srgbClr val="000000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047" name="Line 23"/>
          <p:cNvSpPr>
            <a:spLocks noChangeShapeType="1"/>
          </p:cNvSpPr>
          <p:nvPr userDrawn="1"/>
        </p:nvSpPr>
        <p:spPr bwMode="auto">
          <a:xfrm>
            <a:off x="458788" y="714375"/>
            <a:ext cx="8229600" cy="0"/>
          </a:xfrm>
          <a:prstGeom prst="line">
            <a:avLst/>
          </a:prstGeom>
          <a:noFill/>
          <a:ln w="19050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rgbClr val="003399"/>
          </a:solidFill>
          <a:latin typeface="+mn-lt"/>
          <a:ea typeface="+mn-ea"/>
          <a:cs typeface="+mn-cs"/>
        </a:defRPr>
      </a:lvl1pPr>
      <a:lvl2pPr marL="565150" indent="-2222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906463" indent="-2222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249363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160178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205898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51618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297338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43058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785813"/>
            <a:ext cx="8229600" cy="563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Text Level 1 20 Pt. </a:t>
            </a:r>
          </a:p>
          <a:p>
            <a:pPr lvl="1"/>
            <a:r>
              <a:rPr lang="de-CH" smtClean="0"/>
              <a:t>Text Level 2 18 Pt.</a:t>
            </a:r>
          </a:p>
          <a:p>
            <a:pPr lvl="2"/>
            <a:r>
              <a:rPr lang="de-CH" smtClean="0"/>
              <a:t>Text Level 3 16 Pt.</a:t>
            </a:r>
          </a:p>
          <a:p>
            <a:pPr lvl="3"/>
            <a:r>
              <a:rPr lang="de-CH" smtClean="0"/>
              <a:t>Text Level 4 14 Pt.</a:t>
            </a:r>
          </a:p>
          <a:p>
            <a:pPr lvl="4"/>
            <a:r>
              <a:rPr lang="de-CH" smtClean="0"/>
              <a:t>Text Level 5 14 Pt.</a:t>
            </a:r>
            <a:endParaRPr lang="en-US" smtClean="0"/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209800" y="6556375"/>
            <a:ext cx="46482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300" dirty="0">
                <a:solidFill>
                  <a:srgbClr val="000000"/>
                </a:solidFill>
              </a:rPr>
              <a:t>Eva Barbara Holzer</a:t>
            </a:r>
            <a:endParaRPr lang="en-US" sz="1300" b="1" dirty="0">
              <a:solidFill>
                <a:srgbClr val="000000"/>
              </a:solidFill>
            </a:endParaRPr>
          </a:p>
        </p:txBody>
      </p: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381000" y="6542088"/>
            <a:ext cx="3386138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300" dirty="0" smtClean="0">
                <a:solidFill>
                  <a:srgbClr val="000000"/>
                </a:solidFill>
              </a:rPr>
              <a:t>TIPP 2011</a:t>
            </a: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1042" name="Text Box 18"/>
          <p:cNvSpPr txBox="1">
            <a:spLocks noChangeArrowheads="1"/>
          </p:cNvSpPr>
          <p:nvPr/>
        </p:nvSpPr>
        <p:spPr bwMode="auto">
          <a:xfrm>
            <a:off x="5727700" y="6542088"/>
            <a:ext cx="26670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300" dirty="0" smtClean="0">
                <a:solidFill>
                  <a:srgbClr val="000000"/>
                </a:solidFill>
              </a:rPr>
              <a:t>June 10, 2011</a:t>
            </a: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1030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463550" y="79375"/>
            <a:ext cx="8218488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5" name="Line 21"/>
          <p:cNvSpPr>
            <a:spLocks noChangeShapeType="1"/>
          </p:cNvSpPr>
          <p:nvPr/>
        </p:nvSpPr>
        <p:spPr bwMode="auto">
          <a:xfrm>
            <a:off x="468313" y="6499225"/>
            <a:ext cx="8229600" cy="0"/>
          </a:xfrm>
          <a:prstGeom prst="line">
            <a:avLst/>
          </a:prstGeom>
          <a:noFill/>
          <a:ln w="19050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46" name="Text Box 22"/>
          <p:cNvSpPr txBox="1">
            <a:spLocks noChangeArrowheads="1"/>
          </p:cNvSpPr>
          <p:nvPr userDrawn="1"/>
        </p:nvSpPr>
        <p:spPr bwMode="auto">
          <a:xfrm>
            <a:off x="8039100" y="6507163"/>
            <a:ext cx="1054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D9D0EF41-8BD5-4BA3-B152-07B4757AE79F}" type="slidenum">
              <a:rPr lang="en-US" sz="1600">
                <a:solidFill>
                  <a:srgbClr val="000000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047" name="Line 23"/>
          <p:cNvSpPr>
            <a:spLocks noChangeShapeType="1"/>
          </p:cNvSpPr>
          <p:nvPr userDrawn="1"/>
        </p:nvSpPr>
        <p:spPr bwMode="auto">
          <a:xfrm>
            <a:off x="458788" y="714375"/>
            <a:ext cx="8229600" cy="0"/>
          </a:xfrm>
          <a:prstGeom prst="line">
            <a:avLst/>
          </a:prstGeom>
          <a:noFill/>
          <a:ln w="19050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rgbClr val="003399"/>
          </a:solidFill>
          <a:latin typeface="+mn-lt"/>
          <a:ea typeface="+mn-ea"/>
          <a:cs typeface="+mn-cs"/>
        </a:defRPr>
      </a:lvl1pPr>
      <a:lvl2pPr marL="565150" indent="-2222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906463" indent="-2222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249363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160178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205898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51618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297338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43058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Luminosity production 1380 bunches</a:t>
            </a:r>
          </a:p>
          <a:p>
            <a:r>
              <a:rPr lang="en-US" dirty="0" smtClean="0"/>
              <a:t>Alice: main bunch – main bunch collisions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Saturday 23.7.2011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 1970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1275" y="785812"/>
            <a:ext cx="6237209" cy="553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7625" y="539750"/>
            <a:ext cx="6508750" cy="577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 1970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728700"/>
            <a:ext cx="6696744" cy="5580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 1970 BLM Post Mortem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708698"/>
            <a:ext cx="7600900" cy="5742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04:01 injecting probe beam</a:t>
            </a:r>
          </a:p>
          <a:p>
            <a:r>
              <a:rPr lang="en-US" dirty="0" smtClean="0"/>
              <a:t>5:41 stable beams (turn around 2h 29’)</a:t>
            </a:r>
          </a:p>
          <a:p>
            <a:r>
              <a:rPr lang="en-US" dirty="0" smtClean="0">
                <a:solidFill>
                  <a:srgbClr val="CC0099"/>
                </a:solidFill>
              </a:rPr>
              <a:t>Bunch intensity: 1.2E11</a:t>
            </a:r>
          </a:p>
          <a:p>
            <a:r>
              <a:rPr lang="en-US" dirty="0" smtClean="0">
                <a:solidFill>
                  <a:srgbClr val="CC0099"/>
                </a:solidFill>
              </a:rPr>
              <a:t>Atlas/CMS luminosity: 1.63/1.62 Hz/</a:t>
            </a:r>
            <a:r>
              <a:rPr lang="en-US" dirty="0" err="1" smtClean="0">
                <a:solidFill>
                  <a:srgbClr val="CC0099"/>
                </a:solidFill>
              </a:rPr>
              <a:t>nb</a:t>
            </a:r>
            <a:endParaRPr lang="en-US" dirty="0" smtClean="0">
              <a:solidFill>
                <a:srgbClr val="CC0099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Slowly going up with </a:t>
            </a:r>
            <a:r>
              <a:rPr lang="en-US" dirty="0" err="1" smtClean="0"/>
              <a:t>lumi</a:t>
            </a:r>
            <a:r>
              <a:rPr lang="en-US" dirty="0" smtClean="0"/>
              <a:t> in </a:t>
            </a:r>
            <a:r>
              <a:rPr lang="en-US" dirty="0" err="1" smtClean="0"/>
              <a:t>LHCb</a:t>
            </a:r>
            <a:endParaRPr lang="en-US" dirty="0" smtClean="0"/>
          </a:p>
          <a:p>
            <a:r>
              <a:rPr lang="en-US" dirty="0" smtClean="0"/>
              <a:t>Life time ≤ 25h</a:t>
            </a:r>
          </a:p>
          <a:p>
            <a:endParaRPr lang="en-US" dirty="0" smtClean="0"/>
          </a:p>
          <a:p>
            <a:r>
              <a:rPr lang="en-US" dirty="0" smtClean="0"/>
              <a:t>Vacuum in L8 much better than previous fill, still a few big spikes in collision; no warnings on BLMs</a:t>
            </a:r>
          </a:p>
          <a:p>
            <a:endParaRPr lang="en-US" dirty="0" smtClean="0"/>
          </a:p>
          <a:p>
            <a:r>
              <a:rPr lang="en-US" dirty="0" smtClean="0"/>
              <a:t>6:49 </a:t>
            </a:r>
            <a:r>
              <a:rPr lang="en-US" dirty="0" smtClean="0">
                <a:solidFill>
                  <a:srgbClr val="FF0000"/>
                </a:solidFill>
              </a:rPr>
              <a:t>Dump </a:t>
            </a:r>
            <a:r>
              <a:rPr lang="en-US" dirty="0" err="1" smtClean="0"/>
              <a:t>Cryo</a:t>
            </a:r>
            <a:r>
              <a:rPr lang="en-US" dirty="0" smtClean="0"/>
              <a:t> S56 ITR5 lost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 1971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Previous night:</a:t>
            </a:r>
          </a:p>
          <a:p>
            <a:pPr lvl="1"/>
            <a:r>
              <a:rPr lang="en-US" dirty="0" smtClean="0"/>
              <a:t>22.7. 23:00 </a:t>
            </a:r>
            <a:r>
              <a:rPr lang="en-US" dirty="0" smtClean="0">
                <a:solidFill>
                  <a:srgbClr val="CC0099"/>
                </a:solidFill>
              </a:rPr>
              <a:t>BLM high voltage software interlock </a:t>
            </a:r>
            <a:r>
              <a:rPr lang="en-US" dirty="0" smtClean="0"/>
              <a:t>SIS: changed the delay time before beam dump from 10s to 1 minute for two crates: IP3 and IP7 central crate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>
                <a:solidFill>
                  <a:srgbClr val="CC0099"/>
                </a:solidFill>
                <a:sym typeface="Wingdings" pitchFamily="2" charset="2"/>
              </a:rPr>
              <a:t>no more disabling when going into collision</a:t>
            </a:r>
            <a:endParaRPr lang="en-US" dirty="0" smtClean="0">
              <a:solidFill>
                <a:srgbClr val="CC0099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12:21 Orbit corrected (re-centered with 2 Hz) + </a:t>
            </a:r>
            <a:r>
              <a:rPr lang="en-US" dirty="0" err="1" smtClean="0"/>
              <a:t>lumi</a:t>
            </a:r>
            <a:r>
              <a:rPr lang="en-US" dirty="0" smtClean="0"/>
              <a:t> scan</a:t>
            </a:r>
          </a:p>
          <a:p>
            <a:r>
              <a:rPr lang="en-US" dirty="0" smtClean="0"/>
              <a:t>13:24 </a:t>
            </a:r>
            <a:r>
              <a:rPr lang="en-US" dirty="0" smtClean="0">
                <a:solidFill>
                  <a:srgbClr val="FF0000"/>
                </a:solidFill>
              </a:rPr>
              <a:t>Dump</a:t>
            </a:r>
            <a:r>
              <a:rPr lang="en-US" dirty="0" smtClean="0"/>
              <a:t>: Loss of </a:t>
            </a:r>
            <a:r>
              <a:rPr lang="en-US" dirty="0" err="1" smtClean="0"/>
              <a:t>cryo</a:t>
            </a:r>
            <a:r>
              <a:rPr lang="en-US" dirty="0" smtClean="0"/>
              <a:t> maintain in ITR1</a:t>
            </a:r>
          </a:p>
          <a:p>
            <a:r>
              <a:rPr lang="en-US" dirty="0" smtClean="0"/>
              <a:t>QPS circuits tripped due to bad manipulation with sequencer</a:t>
            </a:r>
          </a:p>
          <a:p>
            <a:r>
              <a:rPr lang="en-US" dirty="0" smtClean="0"/>
              <a:t>14:18 </a:t>
            </a:r>
            <a:r>
              <a:rPr lang="en-US" dirty="0" err="1" smtClean="0"/>
              <a:t>cryo</a:t>
            </a:r>
            <a:r>
              <a:rPr lang="en-US" dirty="0" smtClean="0"/>
              <a:t> conditions back</a:t>
            </a:r>
          </a:p>
          <a:p>
            <a:r>
              <a:rPr lang="en-US" dirty="0" smtClean="0"/>
              <a:t>15:38 QPS recovered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 1967 in stable beams since 2:01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losses in IP7 when bringing </a:t>
            </a:r>
            <a:r>
              <a:rPr lang="en-US" dirty="0" err="1" smtClean="0"/>
              <a:t>LHCb</a:t>
            </a:r>
            <a:r>
              <a:rPr lang="en-US" dirty="0" smtClean="0"/>
              <a:t> into collisions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0998" y="764704"/>
            <a:ext cx="7179394" cy="571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 1966 for comparison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829" t="15058" r="1707" b="1796"/>
          <a:stretch>
            <a:fillRect/>
          </a:stretch>
        </p:blipFill>
        <p:spPr bwMode="auto">
          <a:xfrm>
            <a:off x="984535" y="764704"/>
            <a:ext cx="6827825" cy="5627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18:25 stable beams fill #1968:</a:t>
            </a:r>
          </a:p>
          <a:p>
            <a:pPr lvl="1"/>
            <a:r>
              <a:rPr lang="en-US" dirty="0" smtClean="0">
                <a:solidFill>
                  <a:srgbClr val="CC0099"/>
                </a:solidFill>
              </a:rPr>
              <a:t>Bunch intensity 1.2E11</a:t>
            </a:r>
          </a:p>
          <a:p>
            <a:pPr lvl="1"/>
            <a:r>
              <a:rPr lang="en-US" dirty="0" smtClean="0">
                <a:solidFill>
                  <a:srgbClr val="CC0099"/>
                </a:solidFill>
              </a:rPr>
              <a:t>beam intensity 1.64e14</a:t>
            </a:r>
          </a:p>
          <a:p>
            <a:pPr lvl="1"/>
            <a:r>
              <a:rPr lang="en-US" dirty="0" smtClean="0">
                <a:solidFill>
                  <a:srgbClr val="CC0099"/>
                </a:solidFill>
              </a:rPr>
              <a:t>93 MJ/beam</a:t>
            </a:r>
          </a:p>
          <a:p>
            <a:pPr lvl="1"/>
            <a:r>
              <a:rPr lang="en-US" dirty="0" smtClean="0">
                <a:solidFill>
                  <a:srgbClr val="CC0099"/>
                </a:solidFill>
              </a:rPr>
              <a:t>Atlas/CMS luminosity: 1.67/1.65 Hz/</a:t>
            </a:r>
            <a:r>
              <a:rPr lang="en-US" dirty="0" err="1" smtClean="0">
                <a:solidFill>
                  <a:srgbClr val="CC0099"/>
                </a:solidFill>
              </a:rPr>
              <a:t>nb</a:t>
            </a:r>
            <a:endParaRPr lang="en-US" dirty="0" smtClean="0">
              <a:solidFill>
                <a:srgbClr val="CC0099"/>
              </a:solidFill>
            </a:endParaRPr>
          </a:p>
          <a:p>
            <a:pPr lvl="1"/>
            <a:r>
              <a:rPr lang="en-US" dirty="0" err="1" smtClean="0">
                <a:solidFill>
                  <a:srgbClr val="CC0099"/>
                </a:solidFill>
              </a:rPr>
              <a:t>Emittance</a:t>
            </a:r>
            <a:r>
              <a:rPr lang="en-US" dirty="0" smtClean="0">
                <a:solidFill>
                  <a:srgbClr val="CC0099"/>
                </a:solidFill>
              </a:rPr>
              <a:t> ~2.4 um into collisions</a:t>
            </a:r>
          </a:p>
          <a:p>
            <a:r>
              <a:rPr lang="en-US" dirty="0" smtClean="0"/>
              <a:t>19:07 </a:t>
            </a:r>
            <a:r>
              <a:rPr lang="en-US" dirty="0" smtClean="0">
                <a:solidFill>
                  <a:srgbClr val="FF0000"/>
                </a:solidFill>
              </a:rPr>
              <a:t>Dump</a:t>
            </a:r>
            <a:r>
              <a:rPr lang="en-US" dirty="0" smtClean="0"/>
              <a:t>: Glitch on the electrical network (EDF) seen by the FMCM on many warm magnets. RQ10.R4B1 and RQ10.R4B2 tripped as well.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 #1968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 #1968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37783" b="30803"/>
          <a:stretch>
            <a:fillRect/>
          </a:stretch>
        </p:blipFill>
        <p:spPr bwMode="auto">
          <a:xfrm>
            <a:off x="762000" y="1340768"/>
            <a:ext cx="7620000" cy="20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t="8527" b="50000"/>
          <a:stretch>
            <a:fillRect/>
          </a:stretch>
        </p:blipFill>
        <p:spPr bwMode="auto">
          <a:xfrm>
            <a:off x="1301750" y="4118705"/>
            <a:ext cx="6540500" cy="230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20:23 injection pilots</a:t>
            </a:r>
          </a:p>
          <a:p>
            <a:r>
              <a:rPr lang="en-US" dirty="0" smtClean="0">
                <a:solidFill>
                  <a:srgbClr val="CC0099"/>
                </a:solidFill>
              </a:rPr>
              <a:t>Bunch intensity B1: </a:t>
            </a:r>
            <a:r>
              <a:rPr lang="en-US" b="1" dirty="0" smtClean="0">
                <a:solidFill>
                  <a:srgbClr val="CC0099"/>
                </a:solidFill>
              </a:rPr>
              <a:t>~1.25E11</a:t>
            </a:r>
            <a:r>
              <a:rPr lang="en-US" dirty="0" smtClean="0">
                <a:solidFill>
                  <a:srgbClr val="CC0099"/>
                </a:solidFill>
              </a:rPr>
              <a:t>	B2:~1.2E11</a:t>
            </a:r>
          </a:p>
          <a:p>
            <a:r>
              <a:rPr lang="en-US" dirty="0" smtClean="0">
                <a:solidFill>
                  <a:srgbClr val="CC0099"/>
                </a:solidFill>
              </a:rPr>
              <a:t>beam intensity B1: 1.72E14	B2:1.70E14</a:t>
            </a:r>
          </a:p>
          <a:p>
            <a:r>
              <a:rPr lang="en-US" dirty="0" smtClean="0">
                <a:solidFill>
                  <a:srgbClr val="CC0099"/>
                </a:solidFill>
              </a:rPr>
              <a:t>B1: 96.7  	B2: 95.5 MJ</a:t>
            </a:r>
          </a:p>
          <a:p>
            <a:r>
              <a:rPr lang="en-US" dirty="0" smtClean="0">
                <a:solidFill>
                  <a:srgbClr val="CC0099"/>
                </a:solidFill>
              </a:rPr>
              <a:t>Atlas/CMS luminosity: 1.80 Hz/</a:t>
            </a:r>
            <a:r>
              <a:rPr lang="en-US" dirty="0" err="1" smtClean="0">
                <a:solidFill>
                  <a:srgbClr val="CC0099"/>
                </a:solidFill>
              </a:rPr>
              <a:t>nb</a:t>
            </a:r>
            <a:endParaRPr lang="en-US" dirty="0" smtClean="0">
              <a:solidFill>
                <a:srgbClr val="CC0099"/>
              </a:solidFill>
            </a:endParaRPr>
          </a:p>
          <a:p>
            <a:r>
              <a:rPr lang="en-US" dirty="0" err="1" smtClean="0">
                <a:solidFill>
                  <a:srgbClr val="CC0099"/>
                </a:solidFill>
              </a:rPr>
              <a:t>Emittance</a:t>
            </a:r>
            <a:r>
              <a:rPr lang="en-US" dirty="0" smtClean="0">
                <a:solidFill>
                  <a:srgbClr val="CC0099"/>
                </a:solidFill>
              </a:rPr>
              <a:t> in collision: ~2.4 um</a:t>
            </a:r>
          </a:p>
          <a:p>
            <a:endParaRPr lang="en-US" dirty="0" smtClean="0"/>
          </a:p>
          <a:p>
            <a:r>
              <a:rPr lang="en-US" dirty="0" smtClean="0"/>
              <a:t>22:14 </a:t>
            </a:r>
            <a:r>
              <a:rPr lang="en-US" dirty="0" smtClean="0">
                <a:solidFill>
                  <a:srgbClr val="FF0000"/>
                </a:solidFill>
              </a:rPr>
              <a:t>Dump</a:t>
            </a:r>
            <a:r>
              <a:rPr lang="en-US" dirty="0" smtClean="0"/>
              <a:t>: BLM TCTVB.4L8 integration time 1.3 </a:t>
            </a:r>
            <a:r>
              <a:rPr lang="en-US" dirty="0" smtClean="0"/>
              <a:t>sec (due to vacuum activity).</a:t>
            </a:r>
            <a:endParaRPr lang="en-US" dirty="0" smtClean="0"/>
          </a:p>
          <a:p>
            <a:pPr lvl="1"/>
            <a:r>
              <a:rPr lang="en-US" dirty="0" smtClean="0"/>
              <a:t>Jorg noticed that a bump of around 1 mm had appeared at point 7, at the position of the collimators (the origin is not clear).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 # 1969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Vacuum spike 4L8 during BLM beam dump</a:t>
            </a:r>
            <a:endParaRPr lang="en-US" dirty="0"/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1652" y="828675"/>
            <a:ext cx="6340697" cy="562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23:16 injecting probe beam</a:t>
            </a:r>
          </a:p>
          <a:p>
            <a:r>
              <a:rPr lang="en-US" dirty="0" smtClean="0"/>
              <a:t>During injection (40%) and during ramp (60%): BLM TCTVB.4L8 of threshold and vacuum spikes L8 up to 1E-6 mbar</a:t>
            </a:r>
          </a:p>
          <a:p>
            <a:r>
              <a:rPr lang="en-US" dirty="0" smtClean="0">
                <a:solidFill>
                  <a:srgbClr val="CC0099"/>
                </a:solidFill>
              </a:rPr>
              <a:t>Bunch intensity: 1.2E11</a:t>
            </a:r>
          </a:p>
          <a:p>
            <a:r>
              <a:rPr lang="en-US" dirty="0" smtClean="0">
                <a:solidFill>
                  <a:srgbClr val="CC0099"/>
                </a:solidFill>
              </a:rPr>
              <a:t>Atlas/CMS luminosity: 1.76/1.74 Hz/</a:t>
            </a:r>
            <a:r>
              <a:rPr lang="en-US" dirty="0" err="1" smtClean="0">
                <a:solidFill>
                  <a:srgbClr val="CC0099"/>
                </a:solidFill>
              </a:rPr>
              <a:t>nb</a:t>
            </a:r>
            <a:endParaRPr lang="en-US" dirty="0" smtClean="0">
              <a:solidFill>
                <a:srgbClr val="CC0099"/>
              </a:solidFill>
            </a:endParaRPr>
          </a:p>
          <a:p>
            <a:r>
              <a:rPr lang="en-US" dirty="0" smtClean="0"/>
              <a:t>Try to bring up LHCB </a:t>
            </a:r>
            <a:r>
              <a:rPr lang="en-US" dirty="0" err="1" smtClean="0"/>
              <a:t>lumi</a:t>
            </a:r>
            <a:r>
              <a:rPr lang="en-US" dirty="0" smtClean="0"/>
              <a:t> with the leveling program</a:t>
            </a:r>
          </a:p>
          <a:p>
            <a:pPr lvl="1"/>
            <a:r>
              <a:rPr lang="en-US" dirty="0" smtClean="0"/>
              <a:t>At first it does not work due to the vacuum spikes</a:t>
            </a:r>
          </a:p>
          <a:p>
            <a:pPr lvl="1"/>
            <a:r>
              <a:rPr lang="en-US" dirty="0" smtClean="0"/>
              <a:t>When the spikes calmed down, </a:t>
            </a:r>
            <a:r>
              <a:rPr lang="en-US" dirty="0" err="1" smtClean="0"/>
              <a:t>LHCb</a:t>
            </a:r>
            <a:r>
              <a:rPr lang="en-US" dirty="0" smtClean="0"/>
              <a:t> </a:t>
            </a:r>
            <a:r>
              <a:rPr lang="en-US" dirty="0" err="1" smtClean="0"/>
              <a:t>lumi</a:t>
            </a:r>
            <a:r>
              <a:rPr lang="en-US" dirty="0" smtClean="0"/>
              <a:t> brought up</a:t>
            </a:r>
          </a:p>
          <a:p>
            <a:pPr lvl="2"/>
            <a:r>
              <a:rPr lang="en-US" dirty="0" smtClean="0"/>
              <a:t>Now also BLMs of </a:t>
            </a:r>
            <a:r>
              <a:rPr lang="en-US" dirty="0" smtClean="0">
                <a:solidFill>
                  <a:srgbClr val="FF0000"/>
                </a:solidFill>
              </a:rPr>
              <a:t>TCTH.4L1 and TCTH.4L8 in warning and 93% on TCTVB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2:19  stay at 270 for </a:t>
            </a:r>
            <a:r>
              <a:rPr lang="en-US" dirty="0" err="1" smtClean="0">
                <a:sym typeface="Wingdings" pitchFamily="2" charset="2"/>
              </a:rPr>
              <a:t>LHCb</a:t>
            </a:r>
            <a:endParaRPr lang="en-US" dirty="0" smtClean="0">
              <a:sym typeface="Wingdings" pitchFamily="2" charset="2"/>
            </a:endParaRPr>
          </a:p>
          <a:p>
            <a:pPr lvl="2"/>
            <a:r>
              <a:rPr lang="en-US" dirty="0" smtClean="0">
                <a:sym typeface="Wingdings" pitchFamily="2" charset="2"/>
              </a:rPr>
              <a:t>Beam life time </a:t>
            </a:r>
            <a:r>
              <a:rPr lang="en-US" dirty="0" smtClean="0"/>
              <a:t>≥</a:t>
            </a:r>
            <a:r>
              <a:rPr lang="en-US" dirty="0" smtClean="0">
                <a:sym typeface="Wingdings" pitchFamily="2" charset="2"/>
              </a:rPr>
              <a:t>25 hours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2:50 </a:t>
            </a:r>
            <a:r>
              <a:rPr lang="en-US" dirty="0" err="1" smtClean="0">
                <a:sym typeface="Wingdings" pitchFamily="2" charset="2"/>
              </a:rPr>
              <a:t>LHCb</a:t>
            </a:r>
            <a:r>
              <a:rPr lang="en-US" dirty="0" smtClean="0">
                <a:sym typeface="Wingdings" pitchFamily="2" charset="2"/>
              </a:rPr>
              <a:t> brought up to target luminosity of 301 Hz/</a:t>
            </a:r>
            <a:r>
              <a:rPr lang="en-US" dirty="0" err="1" smtClean="0">
                <a:sym typeface="Wingdings" pitchFamily="2" charset="2"/>
              </a:rPr>
              <a:t>ub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3:12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Dump</a:t>
            </a:r>
            <a:r>
              <a:rPr lang="en-US" dirty="0" smtClean="0">
                <a:sym typeface="Wingdings" pitchFamily="2" charset="2"/>
              </a:rPr>
              <a:t>: BLM TCTVB.4L8 1.3 s RS (spike in vacuum/losses after a period of calm)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 1970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28600" marR="0" indent="-2286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28600" marR="0" indent="-2286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28600" marR="0" indent="-2286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28600" marR="0" indent="-2286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28600" marR="0" indent="-2286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28600" marR="0" indent="-2286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3947</TotalTime>
  <Words>385</Words>
  <Application>Microsoft Office PowerPoint</Application>
  <PresentationFormat>On-screen Show (4:3)</PresentationFormat>
  <Paragraphs>65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Default Design</vt:lpstr>
      <vt:lpstr>1_Default Design</vt:lpstr>
      <vt:lpstr>2_Default Design</vt:lpstr>
      <vt:lpstr>Saturday 23.7.2011</vt:lpstr>
      <vt:lpstr>Fill 1967 in stable beams since 2:01</vt:lpstr>
      <vt:lpstr>losses in IP7 when bringing LHCb into collisions</vt:lpstr>
      <vt:lpstr>Fill 1966 for comparison</vt:lpstr>
      <vt:lpstr>Fill #1968</vt:lpstr>
      <vt:lpstr>Fill #1968</vt:lpstr>
      <vt:lpstr>Fill # 1969</vt:lpstr>
      <vt:lpstr>Vacuum spike 4L8 during BLM beam dump</vt:lpstr>
      <vt:lpstr>Fill 1970</vt:lpstr>
      <vt:lpstr>Fill 1970</vt:lpstr>
      <vt:lpstr>Fill 1970</vt:lpstr>
      <vt:lpstr>Fill 1970 BLM Post Mortem</vt:lpstr>
      <vt:lpstr>Fill 1971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rudi</dc:creator>
  <cp:lastModifiedBy>Eva Barbara Holzer</cp:lastModifiedBy>
  <cp:revision>770</cp:revision>
  <dcterms:created xsi:type="dcterms:W3CDTF">2009-10-10T10:26:03Z</dcterms:created>
  <dcterms:modified xsi:type="dcterms:W3CDTF">2011-07-24T07:54:42Z</dcterms:modified>
</cp:coreProperties>
</file>