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892" r:id="rId2"/>
    <p:sldId id="894" r:id="rId3"/>
    <p:sldId id="896" r:id="rId4"/>
    <p:sldId id="902" r:id="rId5"/>
    <p:sldId id="898" r:id="rId6"/>
    <p:sldId id="899" r:id="rId7"/>
    <p:sldId id="900" r:id="rId8"/>
    <p:sldId id="901" r:id="rId9"/>
    <p:sldId id="895" r:id="rId10"/>
    <p:sldId id="903" r:id="rId11"/>
    <p:sldId id="897" r:id="rId12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5" autoAdjust="0"/>
    <p:restoredTop sz="95238" autoAdjust="0"/>
  </p:normalViewPr>
  <p:slideViewPr>
    <p:cSldViewPr>
      <p:cViewPr varScale="1">
        <p:scale>
          <a:sx n="99" d="100"/>
          <a:sy n="99" d="100"/>
        </p:scale>
        <p:origin x="-198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07:40 Sector access conditions cleared for 12 and </a:t>
            </a:r>
            <a:r>
              <a:rPr lang="en-US" dirty="0" smtClean="0"/>
              <a:t>81 following intervention on </a:t>
            </a:r>
            <a:r>
              <a:rPr lang="en-GB" dirty="0" smtClean="0"/>
              <a:t>RCBXH.R1</a:t>
            </a:r>
            <a:endParaRPr lang="en-US" dirty="0" smtClean="0"/>
          </a:p>
          <a:p>
            <a:r>
              <a:rPr lang="en-US" dirty="0" smtClean="0"/>
              <a:t>09:30 “Transparent”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smtClean="0"/>
              <a:t>intervention </a:t>
            </a:r>
            <a:endParaRPr lang="en-US" dirty="0" smtClean="0"/>
          </a:p>
          <a:p>
            <a:pPr lvl="1"/>
            <a:r>
              <a:rPr lang="en-US" dirty="0" smtClean="0"/>
              <a:t>DFB Helium level measurement glitch following adjustment on refrigeration </a:t>
            </a:r>
            <a:r>
              <a:rPr lang="en-US" dirty="0" err="1" smtClean="0"/>
              <a:t>uinit</a:t>
            </a:r>
            <a:endParaRPr lang="en-US" dirty="0" smtClean="0"/>
          </a:p>
          <a:p>
            <a:pPr lvl="1"/>
            <a:r>
              <a:rPr lang="en-US" dirty="0" smtClean="0"/>
              <a:t>CM lost in sector 23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Intervention PS/LEIR</a:t>
            </a:r>
          </a:p>
          <a:p>
            <a:pPr lvl="1"/>
            <a:r>
              <a:rPr lang="en-US" dirty="0" smtClean="0"/>
              <a:t>Access in shadow</a:t>
            </a:r>
          </a:p>
          <a:p>
            <a:pPr lvl="1"/>
            <a:r>
              <a:rPr lang="en-US" dirty="0" smtClean="0"/>
              <a:t>RQ4.L2 quench heater power </a:t>
            </a:r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temperature calibration for the </a:t>
            </a:r>
            <a:r>
              <a:rPr lang="en-US" dirty="0" smtClean="0"/>
              <a:t>BPM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delay coming back – Booster MPS problem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20</a:t>
            </a:r>
            <a:r>
              <a:rPr lang="en-US" baseline="30000" dirty="0" smtClean="0"/>
              <a:t>th</a:t>
            </a:r>
            <a:r>
              <a:rPr lang="en-US" dirty="0" smtClean="0"/>
              <a:t> July -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lifetime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0485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01:23 start ramp</a:t>
            </a:r>
          </a:p>
          <a:p>
            <a:r>
              <a:rPr lang="en-US" dirty="0" smtClean="0"/>
              <a:t>tune feedback beam 2 V stopped, managed to </a:t>
            </a:r>
            <a:r>
              <a:rPr lang="en-US" dirty="0" smtClean="0"/>
              <a:t>restart.</a:t>
            </a:r>
          </a:p>
          <a:p>
            <a:r>
              <a:rPr lang="en-US" dirty="0" smtClean="0"/>
              <a:t>into </a:t>
            </a:r>
            <a:r>
              <a:rPr lang="en-US" dirty="0" smtClean="0"/>
              <a:t>collisions without reaching warning level on long running sums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02:00 Stable beams #1967</a:t>
            </a:r>
          </a:p>
          <a:p>
            <a:pPr lvl="1"/>
            <a:r>
              <a:rPr lang="en-US" dirty="0" smtClean="0"/>
              <a:t>slightly lower bunch currents ~1.11e11</a:t>
            </a:r>
          </a:p>
          <a:p>
            <a:pPr lvl="1"/>
            <a:r>
              <a:rPr lang="en-US" dirty="0" smtClean="0"/>
              <a:t>Initial luminosity ~1.45e33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11:00 </a:t>
            </a:r>
            <a:r>
              <a:rPr lang="en-US" dirty="0" err="1" smtClean="0"/>
              <a:t>Precycle</a:t>
            </a:r>
            <a:r>
              <a:rPr lang="en-US" dirty="0" smtClean="0"/>
              <a:t>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12:30 </a:t>
            </a:r>
            <a:r>
              <a:rPr lang="en-US" dirty="0" smtClean="0"/>
              <a:t>injection </a:t>
            </a:r>
          </a:p>
          <a:p>
            <a:endParaRPr lang="en-US" dirty="0" smtClean="0"/>
          </a:p>
          <a:p>
            <a:r>
              <a:rPr lang="en-US" dirty="0" smtClean="0"/>
              <a:t>14:30 </a:t>
            </a:r>
            <a:r>
              <a:rPr lang="en-US" dirty="0" smtClean="0"/>
              <a:t>Stable beams #1966 (the year England won the world cup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 microns from SPS</a:t>
            </a:r>
          </a:p>
          <a:p>
            <a:pPr lvl="1"/>
            <a:r>
              <a:rPr lang="en-US" dirty="0" smtClean="0"/>
              <a:t>2.3 – 2.4 microns </a:t>
            </a:r>
            <a:r>
              <a:rPr lang="en-US" dirty="0" smtClean="0"/>
              <a:t>into </a:t>
            </a:r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1.57e14 total per beam </a:t>
            </a:r>
            <a:endParaRPr lang="en-US" dirty="0" smtClean="0"/>
          </a:p>
          <a:p>
            <a:pPr lvl="1"/>
            <a:r>
              <a:rPr lang="en-US" dirty="0" smtClean="0"/>
              <a:t>1.14e11 </a:t>
            </a:r>
            <a:r>
              <a:rPr lang="en-US" dirty="0" smtClean="0"/>
              <a:t>per </a:t>
            </a:r>
            <a:r>
              <a:rPr lang="en-US" dirty="0" smtClean="0"/>
              <a:t>bunch</a:t>
            </a:r>
            <a:endParaRPr lang="en-US" dirty="0" smtClean="0"/>
          </a:p>
          <a:p>
            <a:pPr lvl="1"/>
            <a:r>
              <a:rPr lang="en-US" dirty="0" smtClean="0"/>
              <a:t>~ 1.55e33 </a:t>
            </a:r>
            <a:r>
              <a:rPr lang="en-US" dirty="0" smtClean="0"/>
              <a:t>cm-2s-1</a:t>
            </a:r>
          </a:p>
          <a:p>
            <a:pPr lvl="1"/>
            <a:r>
              <a:rPr lang="en-US" dirty="0" smtClean="0"/>
              <a:t>tune-shift ~0.019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22 July - afternoon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23:01 #1966 dumped by CMS BCM2</a:t>
            </a:r>
          </a:p>
          <a:p>
            <a:endParaRPr lang="en-GB" dirty="0" smtClean="0"/>
          </a:p>
          <a:p>
            <a:r>
              <a:rPr lang="en-GB" dirty="0" smtClean="0"/>
              <a:t>Cryogenics reset from surface </a:t>
            </a:r>
          </a:p>
          <a:p>
            <a:pPr lvl="1"/>
            <a:r>
              <a:rPr lang="en-GB" dirty="0" smtClean="0"/>
              <a:t>has lost </a:t>
            </a:r>
            <a:r>
              <a:rPr lang="en-GB" dirty="0" err="1" smtClean="0"/>
              <a:t>cryo</a:t>
            </a:r>
            <a:r>
              <a:rPr lang="en-GB" dirty="0" smtClean="0"/>
              <a:t> start in S12 during last fill</a:t>
            </a:r>
            <a:endParaRPr lang="en-GB" dirty="0" smtClean="0"/>
          </a:p>
          <a:p>
            <a:r>
              <a:rPr lang="en-US" dirty="0" smtClean="0"/>
              <a:t>RF module 2B2 tripped on HOM temperature interlock </a:t>
            </a:r>
            <a:r>
              <a:rPr lang="en-US" dirty="0" smtClean="0"/>
              <a:t>without beam</a:t>
            </a:r>
          </a:p>
          <a:p>
            <a:r>
              <a:rPr lang="en-US" dirty="0" smtClean="0"/>
              <a:t>had to mask the ventilation doors injection permit has the TIM signal were </a:t>
            </a:r>
            <a:r>
              <a:rPr lang="en-US" dirty="0" smtClean="0"/>
              <a:t>not available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to Saturday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698" y="79376"/>
          <a:ext cx="8809343" cy="6778624"/>
        </p:xfrm>
        <a:graphic>
          <a:graphicData uri="http://schemas.openxmlformats.org/presentationml/2006/ole">
            <p:oleObj spid="_x0000_s2050" name="Acrobat Document" r:id="rId3" imgW="13011840" imgH="999612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giulia papotti (BE/OP/LHC)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Fill </a:t>
            </a:r>
            <a:r>
              <a:rPr lang="en-GB" sz="4000" dirty="0" smtClean="0"/>
              <a:t>1962</a:t>
            </a:r>
            <a:endParaRPr lang="en-GB" sz="4000" dirty="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457200" y="11430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15 hours </a:t>
            </a:r>
            <a:r>
              <a:rPr lang="en-GB" sz="2000" dirty="0"/>
              <a:t>of stable </a:t>
            </a:r>
            <a:r>
              <a:rPr lang="en-GB" sz="2000" dirty="0" smtClean="0"/>
              <a:t>beams</a:t>
            </a:r>
            <a:endParaRPr lang="en-GB" sz="2000" dirty="0"/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152400" y="6400800"/>
            <a:ext cx="41910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/>
            <a:r>
              <a:rPr lang="en-US" sz="1400" b="1"/>
              <a:t>IPs: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chemeClr val="bg2"/>
                </a:solidFill>
              </a:rPr>
              <a:t>1 5 2 8</a:t>
            </a:r>
            <a:r>
              <a:rPr lang="en-US" sz="1400" b="1">
                <a:solidFill>
                  <a:srgbClr val="FF0000"/>
                </a:solidFill>
              </a:rPr>
              <a:t> - </a:t>
            </a:r>
            <a:r>
              <a:rPr lang="en-US" sz="1400" b="1">
                <a:solidFill>
                  <a:srgbClr val="009900"/>
                </a:solidFill>
              </a:rPr>
              <a:t>1 5</a:t>
            </a:r>
            <a:r>
              <a:rPr lang="en-US" sz="1400" b="1"/>
              <a:t> </a:t>
            </a:r>
            <a:r>
              <a:rPr lang="en-US" sz="1400" b="1">
                <a:solidFill>
                  <a:srgbClr val="009900"/>
                </a:solidFill>
              </a:rPr>
              <a:t>8</a:t>
            </a:r>
            <a:r>
              <a:rPr lang="en-US" sz="1400"/>
              <a:t> - </a:t>
            </a:r>
            <a:r>
              <a:rPr lang="en-US" sz="1400" b="1">
                <a:solidFill>
                  <a:srgbClr val="FF00FF"/>
                </a:solidFill>
              </a:rPr>
              <a:t>1 5 2</a:t>
            </a:r>
            <a:r>
              <a:rPr lang="en-US" sz="1400"/>
              <a:t> - </a:t>
            </a:r>
            <a:r>
              <a:rPr lang="en-US" sz="1400" b="1">
                <a:solidFill>
                  <a:srgbClr val="FF0000"/>
                </a:solidFill>
              </a:rPr>
              <a:t>1 5 </a:t>
            </a:r>
            <a:r>
              <a:rPr lang="en-US" sz="1400"/>
              <a:t>- </a:t>
            </a:r>
            <a:r>
              <a:rPr lang="en-US" sz="1400" b="1">
                <a:solidFill>
                  <a:srgbClr val="00CCFF"/>
                </a:solidFill>
              </a:rPr>
              <a:t>2 8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/>
              <a:t>-</a:t>
            </a:r>
            <a:r>
              <a:rPr lang="en-US" sz="1400" b="1"/>
              <a:t> </a:t>
            </a:r>
            <a:r>
              <a:rPr lang="en-US" sz="1400" b="1">
                <a:solidFill>
                  <a:srgbClr val="0000FF"/>
                </a:solidFill>
              </a:rPr>
              <a:t>8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/>
              <a:t>-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>
                <a:solidFill>
                  <a:schemeClr val="hlink"/>
                </a:solidFill>
              </a:rPr>
              <a:t>2</a:t>
            </a:r>
            <a:endParaRPr lang="en-GB" sz="1400" b="1">
              <a:solidFill>
                <a:srgbClr val="0000FF"/>
              </a:solidFill>
            </a:endParaRPr>
          </a:p>
        </p:txBody>
      </p:sp>
      <p:pic>
        <p:nvPicPr>
          <p:cNvPr id="273428" name="Picture 20" descr="C:\MD_DATA\LHCanalysis\f_losses196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800" y="3784912"/>
            <a:ext cx="5859000" cy="2539688"/>
          </a:xfrm>
          <a:prstGeom prst="rect">
            <a:avLst/>
          </a:prstGeom>
          <a:noFill/>
        </p:spPr>
      </p:pic>
      <p:pic>
        <p:nvPicPr>
          <p:cNvPr id="273429" name="Picture 21" descr="C:\MD_DATA\LHCanalysis\f_fbct1962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65512"/>
            <a:ext cx="5859000" cy="253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giulia papotti (BE/OP/LHC)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Fill </a:t>
            </a:r>
            <a:r>
              <a:rPr lang="en-GB" sz="4000" dirty="0" smtClean="0"/>
              <a:t>1962</a:t>
            </a:r>
            <a:endParaRPr lang="en-GB" sz="4000" dirty="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33400" y="12192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Zoom in</a:t>
            </a:r>
            <a:endParaRPr lang="en-GB" sz="2000" dirty="0"/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152400" y="6400800"/>
            <a:ext cx="41910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/>
            <a:r>
              <a:rPr lang="en-US" sz="1400" b="1"/>
              <a:t>IPs: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chemeClr val="bg2"/>
                </a:solidFill>
              </a:rPr>
              <a:t>1 5 2 8</a:t>
            </a:r>
            <a:r>
              <a:rPr lang="en-US" sz="1400" b="1">
                <a:solidFill>
                  <a:srgbClr val="FF0000"/>
                </a:solidFill>
              </a:rPr>
              <a:t> - </a:t>
            </a:r>
            <a:r>
              <a:rPr lang="en-US" sz="1400" b="1">
                <a:solidFill>
                  <a:srgbClr val="009900"/>
                </a:solidFill>
              </a:rPr>
              <a:t>1 5</a:t>
            </a:r>
            <a:r>
              <a:rPr lang="en-US" sz="1400" b="1"/>
              <a:t> </a:t>
            </a:r>
            <a:r>
              <a:rPr lang="en-US" sz="1400" b="1">
                <a:solidFill>
                  <a:srgbClr val="009900"/>
                </a:solidFill>
              </a:rPr>
              <a:t>8</a:t>
            </a:r>
            <a:r>
              <a:rPr lang="en-US" sz="1400"/>
              <a:t> - </a:t>
            </a:r>
            <a:r>
              <a:rPr lang="en-US" sz="1400" b="1">
                <a:solidFill>
                  <a:srgbClr val="FF00FF"/>
                </a:solidFill>
              </a:rPr>
              <a:t>1 5 2</a:t>
            </a:r>
            <a:r>
              <a:rPr lang="en-US" sz="1400"/>
              <a:t> - </a:t>
            </a:r>
            <a:r>
              <a:rPr lang="en-US" sz="1400" b="1">
                <a:solidFill>
                  <a:srgbClr val="FF0000"/>
                </a:solidFill>
              </a:rPr>
              <a:t>1 5 </a:t>
            </a:r>
            <a:r>
              <a:rPr lang="en-US" sz="1400"/>
              <a:t>- </a:t>
            </a:r>
            <a:r>
              <a:rPr lang="en-US" sz="1400" b="1">
                <a:solidFill>
                  <a:srgbClr val="00CCFF"/>
                </a:solidFill>
              </a:rPr>
              <a:t>2 8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/>
              <a:t>-</a:t>
            </a:r>
            <a:r>
              <a:rPr lang="en-US" sz="1400" b="1"/>
              <a:t> </a:t>
            </a:r>
            <a:r>
              <a:rPr lang="en-US" sz="1400" b="1">
                <a:solidFill>
                  <a:srgbClr val="0000FF"/>
                </a:solidFill>
              </a:rPr>
              <a:t>8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/>
              <a:t>-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>
                <a:solidFill>
                  <a:schemeClr val="hlink"/>
                </a:solidFill>
              </a:rPr>
              <a:t>2</a:t>
            </a:r>
            <a:endParaRPr lang="en-GB" sz="1400" b="1">
              <a:solidFill>
                <a:srgbClr val="0000FF"/>
              </a:solidFill>
            </a:endParaRPr>
          </a:p>
        </p:txBody>
      </p:sp>
      <p:pic>
        <p:nvPicPr>
          <p:cNvPr id="312322" name="Picture 2" descr="C:\MD_DATA\LHCanalysis\f_losses1962_lim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859000" cy="253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giulia papotti (BE/OP/LHC)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Fill </a:t>
            </a:r>
            <a:r>
              <a:rPr lang="en-GB" sz="4000" dirty="0" smtClean="0"/>
              <a:t>1962</a:t>
            </a:r>
            <a:endParaRPr lang="en-GB" sz="4000" dirty="0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81000" y="990600"/>
            <a:ext cx="655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Cut after 2 hours from collisions</a:t>
            </a:r>
            <a:endParaRPr lang="en-GB" sz="2000" dirty="0"/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152400" y="6400800"/>
            <a:ext cx="41910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/>
            <a:r>
              <a:rPr lang="en-US" sz="1400" b="1"/>
              <a:t>IPs: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chemeClr val="bg2"/>
                </a:solidFill>
              </a:rPr>
              <a:t>1 5 2 8</a:t>
            </a:r>
            <a:r>
              <a:rPr lang="en-US" sz="1400" b="1">
                <a:solidFill>
                  <a:srgbClr val="FF0000"/>
                </a:solidFill>
              </a:rPr>
              <a:t> - </a:t>
            </a:r>
            <a:r>
              <a:rPr lang="en-US" sz="1400" b="1">
                <a:solidFill>
                  <a:srgbClr val="009900"/>
                </a:solidFill>
              </a:rPr>
              <a:t>1 5</a:t>
            </a:r>
            <a:r>
              <a:rPr lang="en-US" sz="1400" b="1"/>
              <a:t> </a:t>
            </a:r>
            <a:r>
              <a:rPr lang="en-US" sz="1400" b="1">
                <a:solidFill>
                  <a:srgbClr val="009900"/>
                </a:solidFill>
              </a:rPr>
              <a:t>8</a:t>
            </a:r>
            <a:r>
              <a:rPr lang="en-US" sz="1400"/>
              <a:t> - </a:t>
            </a:r>
            <a:r>
              <a:rPr lang="en-US" sz="1400" b="1">
                <a:solidFill>
                  <a:srgbClr val="FF00FF"/>
                </a:solidFill>
              </a:rPr>
              <a:t>1 5 2</a:t>
            </a:r>
            <a:r>
              <a:rPr lang="en-US" sz="1400"/>
              <a:t> - </a:t>
            </a:r>
            <a:r>
              <a:rPr lang="en-US" sz="1400" b="1">
                <a:solidFill>
                  <a:srgbClr val="FF0000"/>
                </a:solidFill>
              </a:rPr>
              <a:t>1 5 </a:t>
            </a:r>
            <a:r>
              <a:rPr lang="en-US" sz="1400"/>
              <a:t>- </a:t>
            </a:r>
            <a:r>
              <a:rPr lang="en-US" sz="1400" b="1">
                <a:solidFill>
                  <a:srgbClr val="00CCFF"/>
                </a:solidFill>
              </a:rPr>
              <a:t>2 8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/>
              <a:t>-</a:t>
            </a:r>
            <a:r>
              <a:rPr lang="en-US" sz="1400" b="1"/>
              <a:t> </a:t>
            </a:r>
            <a:r>
              <a:rPr lang="en-US" sz="1400" b="1">
                <a:solidFill>
                  <a:srgbClr val="0000FF"/>
                </a:solidFill>
              </a:rPr>
              <a:t>8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/>
              <a:t>-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en-GB" sz="1400" b="1">
                <a:solidFill>
                  <a:schemeClr val="hlink"/>
                </a:solidFill>
              </a:rPr>
              <a:t>2</a:t>
            </a:r>
            <a:endParaRPr lang="en-GB" sz="1400" b="1">
              <a:solidFill>
                <a:srgbClr val="0000FF"/>
              </a:solidFill>
            </a:endParaRPr>
          </a:p>
        </p:txBody>
      </p:sp>
      <p:pic>
        <p:nvPicPr>
          <p:cNvPr id="312323" name="Picture 3" descr="C:\MD_DATA\LHCanalysis\f_losses1962_cu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515" y="1524000"/>
            <a:ext cx="6465485" cy="456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1962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giulia papotti (BE/OP/LHC)</a:t>
            </a:r>
            <a:endParaRPr lang="en-US"/>
          </a:p>
        </p:txBody>
      </p:sp>
      <p:pic>
        <p:nvPicPr>
          <p:cNvPr id="313346" name="Picture 2" descr="C:\MD_DATA\LHCanalysis\f_losses1962_cut_zoom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62150"/>
            <a:ext cx="6076950" cy="428625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990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cut after 120 min, zoom around 144 bunches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(somewhat extreme cases)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GB" sz="2000" smtClean="0"/>
              <a:t>can </a:t>
            </a:r>
            <a:r>
              <a:rPr lang="en-GB" sz="2000" dirty="0" smtClean="0"/>
              <a:t>see </a:t>
            </a:r>
            <a:r>
              <a:rPr lang="en-GB" sz="2000" smtClean="0"/>
              <a:t>injector’s structure!</a:t>
            </a: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1966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21-7-2011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80660"/>
            <a:ext cx="8425170" cy="22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3501010"/>
            <a:ext cx="8353160" cy="26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49770</TotalTime>
  <Words>353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Pixel</vt:lpstr>
      <vt:lpstr>Acrobat Document</vt:lpstr>
      <vt:lpstr>Thursday 20th July - morning</vt:lpstr>
      <vt:lpstr>Friday 22 July - afternoon</vt:lpstr>
      <vt:lpstr>Friday to Saturday</vt:lpstr>
      <vt:lpstr>Slide 4</vt:lpstr>
      <vt:lpstr>Fill 1962</vt:lpstr>
      <vt:lpstr>Fill 1962</vt:lpstr>
      <vt:lpstr>Fill 1962</vt:lpstr>
      <vt:lpstr>Fill 1962</vt:lpstr>
      <vt:lpstr>1966</vt:lpstr>
      <vt:lpstr>Luminosity lifetime</vt:lpstr>
      <vt:lpstr>Saturday morning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1856</cp:revision>
  <dcterms:created xsi:type="dcterms:W3CDTF">2010-10-13T07:44:28Z</dcterms:created>
  <dcterms:modified xsi:type="dcterms:W3CDTF">2011-07-23T06:56:37Z</dcterms:modified>
</cp:coreProperties>
</file>