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898" r:id="rId2"/>
    <p:sldId id="910" r:id="rId3"/>
    <p:sldId id="909" r:id="rId4"/>
    <p:sldId id="911" r:id="rId5"/>
    <p:sldId id="912" r:id="rId6"/>
    <p:sldId id="913" r:id="rId7"/>
    <p:sldId id="914" r:id="rId8"/>
    <p:sldId id="915" r:id="rId9"/>
    <p:sldId id="916" r:id="rId10"/>
    <p:sldId id="917" r:id="rId11"/>
    <p:sldId id="918" r:id="rId12"/>
    <p:sldId id="919" r:id="rId13"/>
    <p:sldId id="908" r:id="rId14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136" d="100"/>
          <a:sy n="136" d="100"/>
        </p:scale>
        <p:origin x="-568" y="-96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7/20/11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 smtClean="0"/>
              <a:t>Up to 21:00 </a:t>
            </a:r>
            <a:r>
              <a:rPr lang="en-US" dirty="0" err="1" smtClean="0"/>
              <a:t>Cryo</a:t>
            </a:r>
            <a:r>
              <a:rPr lang="en-US" dirty="0" smtClean="0"/>
              <a:t> recovery.</a:t>
            </a:r>
          </a:p>
          <a:p>
            <a:pPr lvl="1"/>
            <a:r>
              <a:rPr lang="en-US" dirty="0" smtClean="0"/>
              <a:t>Replacement of PLC for </a:t>
            </a:r>
            <a:r>
              <a:rPr lang="en-US" dirty="0" err="1" smtClean="0"/>
              <a:t>cryo</a:t>
            </a:r>
            <a:r>
              <a:rPr lang="en-US" dirty="0" smtClean="0"/>
              <a:t> controls in IR4.</a:t>
            </a:r>
          </a:p>
          <a:p>
            <a:pPr lvl="1"/>
            <a:r>
              <a:rPr lang="en-US" dirty="0"/>
              <a:t>Access to PM25 (RP &amp; QPS experts) + 2 EPC experts (PC consignation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Access </a:t>
            </a:r>
            <a:r>
              <a:rPr lang="en-US" dirty="0" smtClean="0"/>
              <a:t>for </a:t>
            </a:r>
            <a:r>
              <a:rPr lang="en-US" dirty="0"/>
              <a:t>MKD in UA63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to P4 for inspection.</a:t>
            </a:r>
            <a:endParaRPr lang="en-US" dirty="0" smtClean="0"/>
          </a:p>
          <a:p>
            <a:pPr lvl="1"/>
            <a:r>
              <a:rPr lang="en-US" dirty="0" smtClean="0"/>
              <a:t>Access </a:t>
            </a:r>
            <a:r>
              <a:rPr lang="en-US" dirty="0"/>
              <a:t>to US15 for ATLAS expert to inspect the 2 doors separating UX15 and </a:t>
            </a:r>
            <a:r>
              <a:rPr lang="en-US" dirty="0" smtClean="0"/>
              <a:t>US15.</a:t>
            </a:r>
          </a:p>
          <a:p>
            <a:pPr lvl="1"/>
            <a:r>
              <a:rPr lang="en-US" dirty="0" smtClean="0"/>
              <a:t>Access to CMS.</a:t>
            </a:r>
          </a:p>
          <a:p>
            <a:pPr lvl="1"/>
            <a:r>
              <a:rPr lang="en-US" dirty="0" smtClean="0"/>
              <a:t>Splice </a:t>
            </a:r>
            <a:r>
              <a:rPr lang="en-US" dirty="0"/>
              <a:t>measurement in sector </a:t>
            </a:r>
            <a:r>
              <a:rPr lang="en-US" dirty="0" smtClean="0"/>
              <a:t>23.</a:t>
            </a:r>
          </a:p>
          <a:p>
            <a:pPr lvl="1"/>
            <a:r>
              <a:rPr lang="en-US" dirty="0" smtClean="0"/>
              <a:t>Continued on next page…</a:t>
            </a:r>
          </a:p>
          <a:p>
            <a:pPr lvl="1"/>
            <a:r>
              <a:rPr lang="en-US" dirty="0"/>
              <a:t>Alarm level 3 in SD8. Firemen access in PM85 </a:t>
            </a:r>
            <a:r>
              <a:rPr lang="en-US" dirty="0">
                <a:sym typeface="Wingdings"/>
              </a:rPr>
              <a:t> nothing found.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vacuum crate in S81 has crashed and lead to the closure of the arc vacuum valves</a:t>
            </a:r>
            <a:r>
              <a:rPr lang="en-US" dirty="0"/>
              <a:t>. An access to PM85 and PM76 (after fire alarm)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July 19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47330" r="-4733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Checked</a:t>
            </a:r>
            <a:r>
              <a:rPr lang="de-DE" dirty="0" smtClean="0"/>
              <a:t> </a:t>
            </a:r>
            <a:r>
              <a:rPr lang="de-DE" dirty="0" err="1" smtClean="0"/>
              <a:t>e-cloud</a:t>
            </a:r>
            <a:r>
              <a:rPr lang="de-DE" dirty="0" smtClean="0"/>
              <a:t> </a:t>
            </a:r>
            <a:r>
              <a:rPr lang="de-DE" dirty="0" err="1" smtClean="0"/>
              <a:t>solenoids</a:t>
            </a:r>
            <a:r>
              <a:rPr lang="de-DE" dirty="0" smtClean="0"/>
              <a:t> </a:t>
            </a:r>
            <a:r>
              <a:rPr lang="de-DE" dirty="0" smtClean="0">
                <a:sym typeface="Wingdings"/>
              </a:rPr>
              <a:t> all ON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10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48844" b="-48844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Stable</a:t>
            </a:r>
            <a:r>
              <a:rPr lang="de-DE" dirty="0" smtClean="0"/>
              <a:t> </a:t>
            </a:r>
            <a:r>
              <a:rPr lang="de-DE" dirty="0" err="1" smtClean="0"/>
              <a:t>beams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4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9" r="18155"/>
          <a:stretch/>
        </p:blipFill>
        <p:spPr>
          <a:xfrm>
            <a:off x="1545" y="-1"/>
            <a:ext cx="7018795" cy="684899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20339" y="313440"/>
            <a:ext cx="2123661" cy="3187570"/>
          </a:xfrm>
        </p:spPr>
        <p:txBody>
          <a:bodyPr/>
          <a:lstStyle/>
          <a:p>
            <a:r>
              <a:rPr lang="de-DE" dirty="0" smtClean="0"/>
              <a:t>Summary </a:t>
            </a:r>
            <a:r>
              <a:rPr lang="de-DE" dirty="0" err="1" smtClean="0"/>
              <a:t>vacuum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night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5266" y="188550"/>
            <a:ext cx="978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Dump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450 </a:t>
            </a:r>
            <a:r>
              <a:rPr lang="de-DE" dirty="0" err="1" smtClean="0"/>
              <a:t>GeV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879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836640"/>
            <a:ext cx="8229600" cy="5111750"/>
          </a:xfrm>
        </p:spPr>
        <p:txBody>
          <a:bodyPr/>
          <a:lstStyle/>
          <a:p>
            <a:r>
              <a:rPr lang="en-US" dirty="0" smtClean="0"/>
              <a:t>Recover </a:t>
            </a:r>
            <a:r>
              <a:rPr lang="en-US" dirty="0" err="1" smtClean="0"/>
              <a:t>cryo</a:t>
            </a:r>
            <a:r>
              <a:rPr lang="en-US" dirty="0" smtClean="0"/>
              <a:t> by 8:30.</a:t>
            </a:r>
          </a:p>
          <a:p>
            <a:r>
              <a:rPr lang="en-US" dirty="0" smtClean="0"/>
              <a:t>Beam back at 10:00.</a:t>
            </a:r>
          </a:p>
          <a:p>
            <a:r>
              <a:rPr lang="en-US" dirty="0" smtClean="0"/>
              <a:t>Understand IR8L vacuum problem.</a:t>
            </a:r>
          </a:p>
          <a:p>
            <a:r>
              <a:rPr lang="en-US" dirty="0" smtClean="0"/>
              <a:t>If problems with R2E to are confirmed then review s</a:t>
            </a:r>
            <a:r>
              <a:rPr lang="en-US" dirty="0" smtClean="0"/>
              <a:t>trategy for bunch intensity increase:</a:t>
            </a:r>
          </a:p>
          <a:p>
            <a:pPr lvl="1"/>
            <a:r>
              <a:rPr lang="en-US" dirty="0" smtClean="0"/>
              <a:t>Limit on losses </a:t>
            </a:r>
            <a:r>
              <a:rPr lang="en-US" smtClean="0"/>
              <a:t>to respect?</a:t>
            </a:r>
          </a:p>
          <a:p>
            <a:pPr lvl="1"/>
            <a:r>
              <a:rPr lang="en-US" dirty="0" smtClean="0"/>
              <a:t>Does vacuum de-condition during technical stop?</a:t>
            </a:r>
          </a:p>
          <a:p>
            <a:pPr lvl="1"/>
            <a:r>
              <a:rPr lang="en-US" dirty="0" smtClean="0"/>
              <a:t>Do we need to scrub for higher bunch intensity to decrease e-cloud and losses around ring?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Ahead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 smtClean="0"/>
              <a:t>Up to 21:00 </a:t>
            </a:r>
            <a:r>
              <a:rPr lang="en-US" dirty="0" err="1" smtClean="0"/>
              <a:t>Cryo</a:t>
            </a:r>
            <a:r>
              <a:rPr lang="en-US" dirty="0" smtClean="0"/>
              <a:t> recovery: </a:t>
            </a:r>
            <a:r>
              <a:rPr lang="en-US" sz="1800" i="1" dirty="0" smtClean="0"/>
              <a:t>(continued)</a:t>
            </a:r>
          </a:p>
          <a:p>
            <a:pPr lvl="1"/>
            <a:r>
              <a:rPr lang="en-US" dirty="0" smtClean="0"/>
              <a:t>Vacuum </a:t>
            </a:r>
            <a:r>
              <a:rPr lang="en-US" dirty="0"/>
              <a:t>controls access PM76 to switch on the devices which have dropped out after a problem with the 220V distribution (same problem as in P8).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/>
              <a:t>Access </a:t>
            </a:r>
            <a:r>
              <a:rPr lang="en-US" dirty="0" smtClean="0"/>
              <a:t>of EPC to </a:t>
            </a:r>
            <a:r>
              <a:rPr lang="en-US" dirty="0"/>
              <a:t>PM85/UJ83 to intervene on 60A </a:t>
            </a:r>
            <a:r>
              <a:rPr lang="en-US" dirty="0" smtClean="0"/>
              <a:t>converters.</a:t>
            </a:r>
            <a:endParaRPr lang="en-US" dirty="0" smtClean="0">
              <a:sym typeface="Wingdings"/>
            </a:endParaRPr>
          </a:p>
          <a:p>
            <a:pPr lvl="1"/>
            <a:r>
              <a:rPr lang="en-US" u="sng" dirty="0" smtClean="0">
                <a:sym typeface="Wingdings"/>
              </a:rPr>
              <a:t>MKI kick lengths increased </a:t>
            </a:r>
            <a:r>
              <a:rPr lang="en-US" dirty="0" smtClean="0">
                <a:sym typeface="Wingdings"/>
              </a:rPr>
              <a:t>by 75 ns (M. Barnes). IQC adjusted.</a:t>
            </a:r>
            <a:endParaRPr lang="en-US" dirty="0" smtClean="0"/>
          </a:p>
          <a:p>
            <a:pPr lvl="1"/>
            <a:r>
              <a:rPr lang="en-US" dirty="0" smtClean="0"/>
              <a:t>Few </a:t>
            </a:r>
            <a:r>
              <a:rPr lang="en-US" dirty="0"/>
              <a:t>circuits had to be </a:t>
            </a:r>
            <a:r>
              <a:rPr lang="en-US" dirty="0" smtClean="0"/>
              <a:t>re-qualified </a:t>
            </a:r>
            <a:r>
              <a:rPr lang="en-US" dirty="0"/>
              <a:t>after intervention.</a:t>
            </a:r>
            <a:endParaRPr lang="en-US" dirty="0" smtClean="0"/>
          </a:p>
          <a:p>
            <a:r>
              <a:rPr lang="en-US" dirty="0" smtClean="0"/>
              <a:t>21:00 </a:t>
            </a:r>
            <a:r>
              <a:rPr lang="en-US" dirty="0" err="1" smtClean="0"/>
              <a:t>Cryo</a:t>
            </a:r>
            <a:r>
              <a:rPr lang="en-US" dirty="0" smtClean="0"/>
              <a:t> back. Cycling…</a:t>
            </a:r>
          </a:p>
          <a:p>
            <a:r>
              <a:rPr lang="en-US" dirty="0" smtClean="0"/>
              <a:t>21:56 Injection.</a:t>
            </a:r>
          </a:p>
          <a:p>
            <a:r>
              <a:rPr lang="en-US" dirty="0" smtClean="0"/>
              <a:t>22:49 </a:t>
            </a:r>
            <a:r>
              <a:rPr lang="en-US" dirty="0"/>
              <a:t>Beams dumped </a:t>
            </a:r>
            <a:r>
              <a:rPr lang="en-US" dirty="0" smtClean="0"/>
              <a:t>(1380b) by </a:t>
            </a:r>
            <a:r>
              <a:rPr lang="en-US" dirty="0"/>
              <a:t>vacuum interlock in </a:t>
            </a:r>
            <a:r>
              <a:rPr lang="en-US" dirty="0" smtClean="0"/>
              <a:t>IP8: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few minutes after the end of the </a:t>
            </a:r>
            <a:r>
              <a:rPr lang="en-US" dirty="0" smtClean="0"/>
              <a:t>injections</a:t>
            </a:r>
          </a:p>
          <a:p>
            <a:pPr lvl="1"/>
            <a:r>
              <a:rPr lang="fi-FI" dirty="0" err="1"/>
              <a:t>Ch</a:t>
            </a:r>
            <a:r>
              <a:rPr lang="fi-FI" dirty="0"/>
              <a:t> 6-Vacuum b1b2: B T -&gt; F on CIB.UA83.L8.B2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July 19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8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/>
              <a:t>23:30 Restart injection probes then physics beam</a:t>
            </a:r>
          </a:p>
          <a:p>
            <a:pPr lvl="1"/>
            <a:r>
              <a:rPr lang="en-US" dirty="0"/>
              <a:t>After opening valves in A4L8.</a:t>
            </a:r>
          </a:p>
          <a:p>
            <a:pPr lvl="1"/>
            <a:r>
              <a:rPr lang="en-US" dirty="0" smtClean="0"/>
              <a:t>00:12 Injection of physics beam:</a:t>
            </a:r>
          </a:p>
          <a:p>
            <a:pPr lvl="1"/>
            <a:r>
              <a:rPr lang="en-US" dirty="0" smtClean="0"/>
              <a:t>2/3 full: </a:t>
            </a:r>
            <a:r>
              <a:rPr lang="en-US" dirty="0"/>
              <a:t>s</a:t>
            </a:r>
            <a:r>
              <a:rPr lang="en-US" dirty="0" smtClean="0"/>
              <a:t>topped due to vacuum activity in IR8L</a:t>
            </a:r>
          </a:p>
          <a:p>
            <a:pPr lvl="1"/>
            <a:r>
              <a:rPr lang="en-US" dirty="0" smtClean="0"/>
              <a:t>01:00 Continuing injection</a:t>
            </a:r>
          </a:p>
          <a:p>
            <a:pPr lvl="1"/>
            <a:r>
              <a:rPr lang="en-US" dirty="0" smtClean="0"/>
              <a:t>01:15 Machine full.</a:t>
            </a:r>
          </a:p>
          <a:p>
            <a:pPr lvl="1"/>
            <a:r>
              <a:rPr lang="en-US" dirty="0" smtClean="0"/>
              <a:t>Waiting…</a:t>
            </a:r>
          </a:p>
          <a:p>
            <a:r>
              <a:rPr lang="en-US" dirty="0" smtClean="0"/>
              <a:t>02:01 Start ramp.</a:t>
            </a:r>
          </a:p>
          <a:p>
            <a:r>
              <a:rPr lang="en-US" dirty="0" smtClean="0"/>
              <a:t>02:19 Flat top. Waiting at flat top…</a:t>
            </a:r>
          </a:p>
          <a:p>
            <a:pPr lvl="1"/>
            <a:r>
              <a:rPr lang="en-US" dirty="0" smtClean="0"/>
              <a:t>Checked with vacuum piquet before continuing</a:t>
            </a:r>
          </a:p>
          <a:p>
            <a:r>
              <a:rPr lang="en-US" dirty="0" smtClean="0"/>
              <a:t>04:42 Stable beams. Waiting… </a:t>
            </a:r>
          </a:p>
          <a:p>
            <a:pPr lvl="1"/>
            <a:r>
              <a:rPr lang="en-US" dirty="0" smtClean="0"/>
              <a:t>Vacuum improving, some UFO’s cleaned</a:t>
            </a:r>
            <a:endParaRPr lang="en-US" dirty="0" smtClean="0"/>
          </a:p>
          <a:p>
            <a:r>
              <a:rPr lang="en-US" dirty="0" smtClean="0"/>
              <a:t>05:51 Beam dump due to </a:t>
            </a:r>
            <a:r>
              <a:rPr lang="en-US" dirty="0" err="1" smtClean="0"/>
              <a:t>cryo</a:t>
            </a:r>
            <a:r>
              <a:rPr lang="en-US" dirty="0" smtClean="0"/>
              <a:t> problem in 81</a:t>
            </a:r>
          </a:p>
          <a:p>
            <a:pPr lvl="1"/>
            <a:r>
              <a:rPr lang="en-US" dirty="0" smtClean="0"/>
              <a:t>UJ14, loss of communication in </a:t>
            </a:r>
            <a:r>
              <a:rPr lang="en-US" dirty="0" err="1" smtClean="0"/>
              <a:t>cryo</a:t>
            </a:r>
            <a:r>
              <a:rPr lang="en-US" dirty="0" smtClean="0"/>
              <a:t> controls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July 20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8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5554" b="-5554"/>
          <a:stretch>
            <a:fillRect/>
          </a:stretch>
        </p:blipFill>
        <p:spPr>
          <a:xfrm>
            <a:off x="500034" y="692620"/>
            <a:ext cx="8229600" cy="51117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Beam </a:t>
            </a:r>
            <a:r>
              <a:rPr lang="de-DE" dirty="0" err="1" smtClean="0"/>
              <a:t>intensity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vacuum</a:t>
            </a:r>
            <a:r>
              <a:rPr lang="de-DE" dirty="0" smtClean="0"/>
              <a:t> (4L8)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8180" y="5877340"/>
            <a:ext cx="171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/>
              </a:rPr>
              <a:t> New </a:t>
            </a:r>
            <a:r>
              <a:rPr lang="de-DE" dirty="0" err="1" smtClean="0">
                <a:sym typeface="Wingdings"/>
              </a:rPr>
              <a:t>issue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50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5555" r="-1555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Seen in IR8 BRAN (</a:t>
            </a:r>
            <a:r>
              <a:rPr lang="de-DE" dirty="0" err="1" smtClean="0"/>
              <a:t>luminosity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7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7062" b="-706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Loss </a:t>
            </a:r>
            <a:r>
              <a:rPr lang="de-DE" dirty="0" err="1" smtClean="0"/>
              <a:t>pattern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7380390" y="4365130"/>
            <a:ext cx="648090" cy="187226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4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9149" r="-9149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Pressure</a:t>
            </a:r>
            <a:r>
              <a:rPr lang="de-DE" dirty="0" smtClean="0"/>
              <a:t> Spikes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MKI‘s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5654" r="-15654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Mores </a:t>
            </a:r>
            <a:r>
              <a:rPr lang="de-DE" dirty="0" err="1" smtClean="0"/>
              <a:t>spikes</a:t>
            </a:r>
            <a:r>
              <a:rPr lang="de-DE" dirty="0" smtClean="0"/>
              <a:t> in </a:t>
            </a:r>
            <a:r>
              <a:rPr lang="de-DE" dirty="0" err="1" smtClean="0"/>
              <a:t>ramp</a:t>
            </a:r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7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6690" t="31770" r="-16690"/>
          <a:stretch/>
        </p:blipFill>
        <p:spPr>
          <a:xfrm>
            <a:off x="-1025548" y="980660"/>
            <a:ext cx="11214328" cy="475266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High </a:t>
            </a:r>
            <a:r>
              <a:rPr lang="de-DE" dirty="0" err="1" smtClean="0"/>
              <a:t>losses</a:t>
            </a:r>
            <a:r>
              <a:rPr lang="de-DE" dirty="0" smtClean="0"/>
              <a:t> in IR8L (flat top)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7308380" y="2492870"/>
            <a:ext cx="648090" cy="187226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50444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46454</TotalTime>
  <Words>597</Words>
  <Application>Microsoft Macintosh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Tuesday July 19th  </vt:lpstr>
      <vt:lpstr>Tuesday July 19th  </vt:lpstr>
      <vt:lpstr>Wednesday July 20th  </vt:lpstr>
      <vt:lpstr>Beam intensity and vacuum (4L8)</vt:lpstr>
      <vt:lpstr>Seen in IR8 BRAN (luminosity)</vt:lpstr>
      <vt:lpstr>Loss pattern</vt:lpstr>
      <vt:lpstr>Pressure Spikes at MKI‘s</vt:lpstr>
      <vt:lpstr>Mores spikes in ramp...</vt:lpstr>
      <vt:lpstr>High losses in IR8L (flat top)</vt:lpstr>
      <vt:lpstr>Checked e-cloud solenoids  all ON</vt:lpstr>
      <vt:lpstr>Stable beams</vt:lpstr>
      <vt:lpstr>Summary vacuum during the night</vt:lpstr>
      <vt:lpstr>Ahead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1819</cp:revision>
  <dcterms:created xsi:type="dcterms:W3CDTF">2010-10-13T07:44:28Z</dcterms:created>
  <dcterms:modified xsi:type="dcterms:W3CDTF">2011-07-20T06:25:44Z</dcterms:modified>
</cp:coreProperties>
</file>