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1"/>
  </p:notesMasterIdLst>
  <p:handoutMasterIdLst>
    <p:handoutMasterId r:id="rId32"/>
  </p:handoutMasterIdLst>
  <p:sldIdLst>
    <p:sldId id="1158" r:id="rId2"/>
    <p:sldId id="1159" r:id="rId3"/>
    <p:sldId id="1163" r:id="rId4"/>
    <p:sldId id="1164" r:id="rId5"/>
    <p:sldId id="1165" r:id="rId6"/>
    <p:sldId id="1167" r:id="rId7"/>
    <p:sldId id="1168" r:id="rId8"/>
    <p:sldId id="1169" r:id="rId9"/>
    <p:sldId id="1171" r:id="rId10"/>
    <p:sldId id="1172" r:id="rId11"/>
    <p:sldId id="1141" r:id="rId12"/>
    <p:sldId id="1143" r:id="rId13"/>
    <p:sldId id="1145" r:id="rId14"/>
    <p:sldId id="1154" r:id="rId15"/>
    <p:sldId id="1150" r:id="rId16"/>
    <p:sldId id="1151" r:id="rId17"/>
    <p:sldId id="1152" r:id="rId18"/>
    <p:sldId id="1155" r:id="rId19"/>
    <p:sldId id="1144" r:id="rId20"/>
    <p:sldId id="1147" r:id="rId21"/>
    <p:sldId id="1146" r:id="rId22"/>
    <p:sldId id="1156" r:id="rId23"/>
    <p:sldId id="1173" r:id="rId24"/>
    <p:sldId id="1174" r:id="rId25"/>
    <p:sldId id="1176" r:id="rId26"/>
    <p:sldId id="1166" r:id="rId27"/>
    <p:sldId id="1177" r:id="rId28"/>
    <p:sldId id="1175" r:id="rId29"/>
    <p:sldId id="1133" r:id="rId3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  <a:srgbClr val="FFFF99"/>
    <a:srgbClr val="CC0066"/>
    <a:srgbClr val="99FF99"/>
    <a:srgbClr val="FFCCCC"/>
    <a:srgbClr val="9FCAFF"/>
    <a:srgbClr val="DDDDDD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5286" autoAdjust="0"/>
  </p:normalViewPr>
  <p:slideViewPr>
    <p:cSldViewPr>
      <p:cViewPr>
        <p:scale>
          <a:sx n="90" d="100"/>
          <a:sy n="90" d="100"/>
        </p:scale>
        <p:origin x="-612" y="-42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82" y="-108"/>
      </p:cViewPr>
      <p:guideLst>
        <p:guide orient="horz" pos="2928"/>
        <p:guide pos="2208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7/18/2011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7/18/2011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7/18/2011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7/18/2011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7/18/2011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7/18/2011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60"/>
            <a:ext cx="8229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18/07/2011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7/18/2011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7/18/2011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7/18/2011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7/18/2011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7/18/2011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7/18/2011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7/18/2011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dirty="0" smtClean="0"/>
              <a:t>12/07/2011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 Operations overview Week 28 – Getting back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Coordinators: Mike Lamont, Jan Uythoven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– Friday evening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9640" y="3356990"/>
            <a:ext cx="511271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Next time we wait 30 minutes at 450 GeV after finishing injection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280" y="981075"/>
            <a:ext cx="704344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Saturday, 16/7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980660"/>
            <a:ext cx="8964610" cy="5111750"/>
          </a:xfrm>
        </p:spPr>
        <p:txBody>
          <a:bodyPr/>
          <a:lstStyle/>
          <a:p>
            <a:r>
              <a:rPr lang="en-US" dirty="0" smtClean="0"/>
              <a:t>08:45 trip of sector 81 - QPS glitch; checking QPS; pre-cycle</a:t>
            </a:r>
          </a:p>
          <a:p>
            <a:r>
              <a:rPr lang="en-US" dirty="0" smtClean="0"/>
              <a:t>13:00 Filled – wait 30 minutes before ramp</a:t>
            </a:r>
          </a:p>
          <a:p>
            <a:r>
              <a:rPr lang="en-US" dirty="0" smtClean="0"/>
              <a:t>14:09 At flat top: dumped  - </a:t>
            </a:r>
            <a:r>
              <a:rPr lang="en-US" b="1" dirty="0" smtClean="0">
                <a:solidFill>
                  <a:srgbClr val="FF0000"/>
                </a:solidFill>
              </a:rPr>
              <a:t>UFO #3 IP2 </a:t>
            </a:r>
            <a:r>
              <a:rPr lang="en-US" dirty="0" smtClean="0"/>
              <a:t>(assigned to MKI-D)</a:t>
            </a:r>
          </a:p>
          <a:p>
            <a:r>
              <a:rPr lang="en-US" dirty="0" smtClean="0"/>
              <a:t>16:15 Injecting for physics – SPS some problems setting up; some injection losses in the LHC</a:t>
            </a:r>
          </a:p>
          <a:p>
            <a:pPr lvl="1"/>
            <a:r>
              <a:rPr lang="en-US" dirty="0" smtClean="0"/>
              <a:t>Injecting 840b,  but lower intensity and </a:t>
            </a:r>
            <a:r>
              <a:rPr lang="en-US" dirty="0" err="1" smtClean="0"/>
              <a:t>emittances</a:t>
            </a:r>
            <a:r>
              <a:rPr lang="en-US" dirty="0" smtClean="0"/>
              <a:t> up to 3.0 um @ inj.</a:t>
            </a:r>
          </a:p>
          <a:p>
            <a:r>
              <a:rPr lang="en-US" dirty="0" smtClean="0"/>
              <a:t>19:15 </a:t>
            </a:r>
            <a:r>
              <a:rPr lang="en-US" b="1" dirty="0" smtClean="0">
                <a:solidFill>
                  <a:srgbClr val="FF0000"/>
                </a:solidFill>
              </a:rPr>
              <a:t>Stable beam fill </a:t>
            </a:r>
            <a:r>
              <a:rPr lang="en-GB" b="1" dirty="0" smtClean="0">
                <a:solidFill>
                  <a:srgbClr val="FF0000"/>
                </a:solidFill>
              </a:rPr>
              <a:t>#1952</a:t>
            </a:r>
          </a:p>
          <a:p>
            <a:r>
              <a:rPr lang="en-GB" dirty="0" smtClean="0"/>
              <a:t>01:05 </a:t>
            </a:r>
            <a:r>
              <a:rPr lang="en-GB" b="1" dirty="0" smtClean="0">
                <a:solidFill>
                  <a:srgbClr val="FF0000"/>
                </a:solidFill>
              </a:rPr>
              <a:t>Dump fill by operator !</a:t>
            </a:r>
          </a:p>
          <a:p>
            <a:r>
              <a:rPr lang="en-GB" dirty="0" smtClean="0"/>
              <a:t>04:36 </a:t>
            </a:r>
            <a:r>
              <a:rPr lang="en-GB" b="1" dirty="0" smtClean="0">
                <a:solidFill>
                  <a:srgbClr val="FF0000"/>
                </a:solidFill>
              </a:rPr>
              <a:t>Stable beams fill #1953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17/07/2011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three UFOs which dumped the beam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17/07/2011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2" y="1203325"/>
            <a:ext cx="60483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UFOs for the fill #1952 and #1953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17/07/2011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00"/>
            <a:ext cx="4322132" cy="280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00" y="1124680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#1952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0" y="2204830"/>
            <a:ext cx="4747191" cy="172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92100" y="1268700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#1953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30" y="0"/>
            <a:ext cx="8229600" cy="658084"/>
          </a:xfrm>
        </p:spPr>
        <p:txBody>
          <a:bodyPr>
            <a:normAutofit/>
          </a:bodyPr>
          <a:lstStyle/>
          <a:p>
            <a:r>
              <a:rPr lang="de-CH" sz="2400" dirty="0" smtClean="0"/>
              <a:t>Conclusions: UFOs 16/7/2011 from Ruediger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32723"/>
            <a:ext cx="8784976" cy="5568619"/>
          </a:xfrm>
        </p:spPr>
        <p:txBody>
          <a:bodyPr>
            <a:normAutofit/>
          </a:bodyPr>
          <a:lstStyle/>
          <a:p>
            <a:r>
              <a:rPr lang="de-CH" sz="2000" dirty="0" smtClean="0"/>
              <a:t>Three fills dumped by UFOs were analysed</a:t>
            </a:r>
          </a:p>
          <a:p>
            <a:r>
              <a:rPr lang="de-CH" sz="2000" dirty="0" smtClean="0"/>
              <a:t>In all cases the UFO came from the same area, for B1 close to the MKI in IR2</a:t>
            </a:r>
          </a:p>
          <a:p>
            <a:r>
              <a:rPr lang="de-CH" sz="2000" dirty="0" smtClean="0"/>
              <a:t>The loss patterns are nearly identical for all three events</a:t>
            </a:r>
          </a:p>
          <a:p>
            <a:r>
              <a:rPr lang="de-CH" sz="2000" dirty="0" smtClean="0"/>
              <a:t>The losses UFO for fill dumped at 0552 were very high, and even in point 5 at the TCT the threshold of BLMs was exceeded. The UFO at 0100 was much slower, and had the maximum before the dump (dump on longer running sums).</a:t>
            </a:r>
          </a:p>
          <a:p>
            <a:r>
              <a:rPr lang="de-CH" sz="2000" dirty="0" smtClean="0"/>
              <a:t>For both other UFOs an increase of the threshold by a factor of 2 might have prevented a beam dump. </a:t>
            </a:r>
          </a:p>
          <a:p>
            <a:r>
              <a:rPr lang="de-CH" sz="2000" dirty="0" smtClean="0"/>
              <a:t>In case of further UFOs dumping the beam, it is proposed to increase the threshold by a factor of 2 for the monitors indicated in YELLOW in the EXCEL table. 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139940" y="5445280"/>
            <a:ext cx="446462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However, the storm now seems to be over, conditioned away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r\rudi\Desktop\ufo0100tct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1140" cy="6847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73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ern.ch\dfs\Users\r\rudi\Desktop\ufo0552tct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"/>
            <a:ext cx="9121140" cy="68475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30" y="4797190"/>
            <a:ext cx="3024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Saturated at the TCT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073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ern.ch\dfs\Users\r\rudi\Desktop\ufo1409tct.pn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1140" cy="6847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73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UFO record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17/07/2011</a:t>
            </a:r>
            <a:endParaRPr lang="en-US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1400" y="836640"/>
            <a:ext cx="8767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he UFO dump today at 05:52:34 was the largest UFO ever seen.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With a saturated signal at the TCT and an extrapolated amplitude of up to 148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Gy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/s at the TCT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temporal width was 338us.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300" y="5661310"/>
            <a:ext cx="241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Tobias Baer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540" y="2204830"/>
            <a:ext cx="5796170" cy="341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840 fill was better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1224170"/>
          </a:xfrm>
        </p:spPr>
        <p:txBody>
          <a:bodyPr/>
          <a:lstStyle/>
          <a:p>
            <a:r>
              <a:rPr lang="en-GB" dirty="0" err="1" smtClean="0"/>
              <a:t>Emittances</a:t>
            </a:r>
            <a:r>
              <a:rPr lang="en-GB" dirty="0" smtClean="0"/>
              <a:t> up to 3 um at inj., 3.7 um at collisions</a:t>
            </a:r>
          </a:p>
          <a:p>
            <a:r>
              <a:rPr lang="en-GB" dirty="0" smtClean="0"/>
              <a:t>Lower bunch intensities – 1.15e11</a:t>
            </a:r>
          </a:p>
          <a:p>
            <a:r>
              <a:rPr lang="en-GB" dirty="0" smtClean="0"/>
              <a:t>Wait </a:t>
            </a:r>
            <a:r>
              <a:rPr lang="en-GB" b="1" dirty="0" smtClean="0">
                <a:solidFill>
                  <a:srgbClr val="FF0000"/>
                </a:solidFill>
              </a:rPr>
              <a:t>one hour </a:t>
            </a:r>
            <a:r>
              <a:rPr lang="en-GB" dirty="0" smtClean="0"/>
              <a:t>before ramping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17/07/2011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2115"/>
            <a:ext cx="9210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Int. &amp; </a:t>
            </a:r>
            <a:r>
              <a:rPr lang="en-GB" dirty="0" err="1" smtClean="0"/>
              <a:t>lumi’s</a:t>
            </a:r>
            <a:r>
              <a:rPr lang="en-GB" dirty="0" smtClean="0"/>
              <a:t> Friday – Sunday Evening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640" y="836640"/>
            <a:ext cx="9180640" cy="388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Callout 1 7"/>
          <p:cNvSpPr/>
          <p:nvPr/>
        </p:nvSpPr>
        <p:spPr bwMode="auto">
          <a:xfrm>
            <a:off x="1619590" y="5301260"/>
            <a:ext cx="3047629" cy="1323439"/>
          </a:xfrm>
          <a:prstGeom prst="borderCallout1">
            <a:avLst>
              <a:gd name="adj1" fmla="val -1875"/>
              <a:gd name="adj2" fmla="val 49435"/>
              <a:gd name="adj3" fmla="val -179339"/>
              <a:gd name="adj4" fmla="val 85712"/>
            </a:avLst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Again 820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bunches</a:t>
            </a:r>
            <a:r>
              <a:rPr lang="en-GB" dirty="0" smtClean="0"/>
              <a:t> but:</a:t>
            </a:r>
            <a:br>
              <a:rPr lang="en-GB" dirty="0" smtClean="0"/>
            </a:br>
            <a:r>
              <a:rPr lang="en-GB" dirty="0" smtClean="0"/>
              <a:t>- reduced bunch intensity</a:t>
            </a:r>
            <a:br>
              <a:rPr lang="en-GB" dirty="0" smtClean="0"/>
            </a:br>
            <a:r>
              <a:rPr lang="en-GB" dirty="0" smtClean="0"/>
              <a:t>- Larger </a:t>
            </a:r>
            <a:r>
              <a:rPr lang="en-GB" dirty="0" err="1" smtClean="0"/>
              <a:t>emittances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Wait 1 hour at injection</a:t>
            </a:r>
          </a:p>
        </p:txBody>
      </p:sp>
      <p:sp>
        <p:nvSpPr>
          <p:cNvPr id="9" name="Line Callout 1 8"/>
          <p:cNvSpPr/>
          <p:nvPr/>
        </p:nvSpPr>
        <p:spPr bwMode="auto">
          <a:xfrm>
            <a:off x="4932050" y="5517290"/>
            <a:ext cx="1911101" cy="1015663"/>
          </a:xfrm>
          <a:prstGeom prst="borderCallout1">
            <a:avLst>
              <a:gd name="adj1" fmla="val 1282"/>
              <a:gd name="adj2" fmla="val 48797"/>
              <a:gd name="adj3" fmla="val -250307"/>
              <a:gd name="adj4" fmla="val 18798"/>
            </a:avLst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820 bunches</a:t>
            </a:r>
            <a:br>
              <a:rPr lang="en-GB" dirty="0" smtClean="0"/>
            </a:br>
            <a:r>
              <a:rPr lang="en-GB" dirty="0" smtClean="0"/>
              <a:t>Slightly smaller</a:t>
            </a:r>
            <a:br>
              <a:rPr lang="en-GB" dirty="0" smtClean="0"/>
            </a:br>
            <a:r>
              <a:rPr lang="en-GB" dirty="0" err="1" smtClean="0"/>
              <a:t>emittance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7020340" y="5077707"/>
            <a:ext cx="1979640" cy="1015663"/>
          </a:xfrm>
          <a:prstGeom prst="borderCallout1">
            <a:avLst>
              <a:gd name="adj1" fmla="val 1282"/>
              <a:gd name="adj2" fmla="val 48797"/>
              <a:gd name="adj3" fmla="val -325556"/>
              <a:gd name="adj4" fmla="val -20498"/>
            </a:avLst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1092 </a:t>
            </a:r>
            <a:r>
              <a:rPr lang="en-GB" dirty="0" smtClean="0"/>
              <a:t>bunches</a:t>
            </a:r>
            <a:br>
              <a:rPr lang="en-GB" dirty="0" smtClean="0"/>
            </a:br>
            <a:r>
              <a:rPr lang="en-GB" dirty="0" smtClean="0"/>
              <a:t>Nominal </a:t>
            </a:r>
            <a:br>
              <a:rPr lang="en-GB" dirty="0" smtClean="0"/>
            </a:br>
            <a:r>
              <a:rPr lang="en-GB" dirty="0" err="1" smtClean="0"/>
              <a:t>emittance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Line Callout 1 10"/>
          <p:cNvSpPr/>
          <p:nvPr/>
        </p:nvSpPr>
        <p:spPr bwMode="auto">
          <a:xfrm>
            <a:off x="254612" y="4797190"/>
            <a:ext cx="1653018" cy="400110"/>
          </a:xfrm>
          <a:prstGeom prst="borderCallout1">
            <a:avLst>
              <a:gd name="adj1" fmla="val -1716"/>
              <a:gd name="adj2" fmla="val 50287"/>
              <a:gd name="adj3" fmla="val -235422"/>
              <a:gd name="adj4" fmla="val 24415"/>
            </a:avLst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264 bunches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9790" y="1268700"/>
            <a:ext cx="11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Emit too small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059790" y="1556740"/>
            <a:ext cx="288040" cy="432060"/>
          </a:xfrm>
          <a:prstGeom prst="ellipse">
            <a:avLst/>
          </a:prstGeom>
          <a:noFill/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..but lower </a:t>
            </a:r>
            <a:r>
              <a:rPr lang="en-GB" dirty="0" err="1" smtClean="0"/>
              <a:t>lumi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1656230"/>
          </a:xfrm>
        </p:spPr>
        <p:txBody>
          <a:bodyPr/>
          <a:lstStyle/>
          <a:p>
            <a:r>
              <a:rPr lang="en-GB" dirty="0" err="1" smtClean="0"/>
              <a:t>Lumi</a:t>
            </a:r>
            <a:r>
              <a:rPr lang="en-GB" dirty="0" smtClean="0"/>
              <a:t> of 600e30 cm-2s-1 with 807 colliding bunches corresponds to a normalised </a:t>
            </a:r>
            <a:r>
              <a:rPr lang="en-GB" dirty="0" err="1" smtClean="0"/>
              <a:t>emittance</a:t>
            </a:r>
            <a:r>
              <a:rPr lang="en-GB" dirty="0" smtClean="0"/>
              <a:t> of 3.7 um!</a:t>
            </a:r>
          </a:p>
          <a:p>
            <a:r>
              <a:rPr lang="en-US" dirty="0" smtClean="0"/>
              <a:t>ALICE is also optimized. </a:t>
            </a:r>
            <a:br>
              <a:rPr lang="en-US" dirty="0" smtClean="0"/>
            </a:br>
            <a:r>
              <a:rPr lang="en-US" dirty="0" smtClean="0"/>
              <a:t>They are at about 0.07 Hz/</a:t>
            </a:r>
            <a:r>
              <a:rPr lang="en-US" dirty="0" err="1" smtClean="0"/>
              <a:t>ub</a:t>
            </a:r>
            <a:r>
              <a:rPr lang="en-US" dirty="0" smtClean="0"/>
              <a:t> - while the published target is 0.3 Hz/</a:t>
            </a:r>
            <a:r>
              <a:rPr lang="en-US" dirty="0" err="1" smtClean="0"/>
              <a:t>ub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What we optimized to is in good agreement with the luminosities we have for ATLAS/CMS, scaled by number of bunches, beta star and assuming a population for the satellites of about 0.1% (the scaling gives 0.09). 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17/07/2011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3962815"/>
            <a:ext cx="6294663" cy="249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fill #1952 #1953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17/07/2011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71" y="981075"/>
            <a:ext cx="4370579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0" y="548600"/>
            <a:ext cx="3970356" cy="554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590" y="1340710"/>
            <a:ext cx="11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#1952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52150" y="1340710"/>
            <a:ext cx="11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#1953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 1953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60"/>
            <a:ext cx="8229600" cy="1656230"/>
          </a:xfrm>
        </p:spPr>
        <p:txBody>
          <a:bodyPr/>
          <a:lstStyle/>
          <a:p>
            <a:r>
              <a:rPr lang="en-GB" dirty="0" smtClean="0"/>
              <a:t>Waited one hour at injection, but not many UFOs</a:t>
            </a:r>
          </a:p>
          <a:p>
            <a:r>
              <a:rPr lang="en-GB" dirty="0" smtClean="0"/>
              <a:t>Normalised </a:t>
            </a:r>
            <a:r>
              <a:rPr lang="en-GB" dirty="0" err="1" smtClean="0"/>
              <a:t>emittance</a:t>
            </a:r>
            <a:r>
              <a:rPr lang="en-GB" dirty="0" smtClean="0"/>
              <a:t> when going into physics 3.2 </a:t>
            </a:r>
            <a:r>
              <a:rPr lang="en-GB" dirty="0" err="1" smtClean="0"/>
              <a:t>urad</a:t>
            </a:r>
            <a:endParaRPr lang="en-GB" dirty="0" smtClean="0"/>
          </a:p>
          <a:p>
            <a:pPr lvl="1"/>
            <a:r>
              <a:rPr lang="en-GB" dirty="0" smtClean="0"/>
              <a:t>Compared to 3.7 </a:t>
            </a:r>
            <a:r>
              <a:rPr lang="en-GB" dirty="0" err="1" smtClean="0"/>
              <a:t>urad</a:t>
            </a:r>
            <a:r>
              <a:rPr lang="en-GB" dirty="0" smtClean="0"/>
              <a:t> for previous fill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17/07/2011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2636890"/>
            <a:ext cx="7884460" cy="366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548600"/>
            <a:ext cx="8229600" cy="5111750"/>
          </a:xfrm>
        </p:spPr>
        <p:txBody>
          <a:bodyPr/>
          <a:lstStyle/>
          <a:p>
            <a:r>
              <a:rPr lang="en-US" sz="2000" dirty="0" smtClean="0"/>
              <a:t>10:15 Dump fill #1953 - access system fault</a:t>
            </a:r>
          </a:p>
          <a:p>
            <a:pPr lvl="1"/>
            <a:r>
              <a:rPr lang="en-US" sz="1800" dirty="0" smtClean="0"/>
              <a:t>Found indeed an ‘internal door’ half </a:t>
            </a:r>
            <a:r>
              <a:rPr lang="en-US" sz="1800" dirty="0" smtClean="0"/>
              <a:t>open – </a:t>
            </a:r>
            <a:r>
              <a:rPr lang="en-US" sz="1800" dirty="0" smtClean="0"/>
              <a:t>YCP03=US450</a:t>
            </a:r>
          </a:p>
          <a:p>
            <a:pPr lvl="1"/>
            <a:r>
              <a:rPr lang="en-US" sz="1800" dirty="0" smtClean="0"/>
              <a:t>Same kind of problem in same zone happened before </a:t>
            </a:r>
            <a:endParaRPr lang="en-US" sz="1800" dirty="0" smtClean="0"/>
          </a:p>
          <a:p>
            <a:r>
              <a:rPr lang="en-US" sz="2000" dirty="0" smtClean="0"/>
              <a:t>14:30 Injecting probe beams </a:t>
            </a:r>
          </a:p>
          <a:p>
            <a:r>
              <a:rPr lang="en-US" sz="2000" dirty="0" smtClean="0"/>
              <a:t>16:00 Dumped beam at inj., RQTL9.L3B2 QPS trip - OK to continue </a:t>
            </a:r>
          </a:p>
          <a:p>
            <a:r>
              <a:rPr lang="en-US" sz="2000" dirty="0" smtClean="0"/>
              <a:t>17:41 Finished injecting and wait one hour before ramping </a:t>
            </a:r>
          </a:p>
          <a:p>
            <a:r>
              <a:rPr lang="en-US" sz="2000" dirty="0" smtClean="0"/>
              <a:t>19:34 </a:t>
            </a:r>
            <a:r>
              <a:rPr lang="en-US" sz="2000" b="1" dirty="0" smtClean="0">
                <a:solidFill>
                  <a:srgbClr val="FF0000"/>
                </a:solidFill>
              </a:rPr>
              <a:t>Stable beams fill #1954 - 1092 bunches -</a:t>
            </a:r>
            <a:r>
              <a:rPr lang="en-US" sz="2000" b="1" dirty="0" err="1" smtClean="0">
                <a:solidFill>
                  <a:srgbClr val="FF0000"/>
                </a:solidFill>
              </a:rPr>
              <a:t>lumi's</a:t>
            </a:r>
            <a:r>
              <a:rPr lang="en-US" sz="2000" b="1" dirty="0" smtClean="0">
                <a:solidFill>
                  <a:srgbClr val="FF0000"/>
                </a:solidFill>
              </a:rPr>
              <a:t> 1.16e33: back in production! </a:t>
            </a:r>
          </a:p>
          <a:p>
            <a:r>
              <a:rPr lang="en-US" sz="2000" dirty="0" smtClean="0"/>
              <a:t>22:58 Beam dump due to RF HOM temperature</a:t>
            </a:r>
          </a:p>
          <a:p>
            <a:pPr lvl="1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… most likely a glitch  </a:t>
            </a:r>
            <a:endParaRPr lang="en-US" sz="1800" dirty="0" smtClean="0"/>
          </a:p>
          <a:p>
            <a:pPr lvl="1"/>
            <a:r>
              <a:rPr lang="en-US" sz="1800" dirty="0" smtClean="0"/>
              <a:t>XPOC error on BLM at </a:t>
            </a:r>
            <a:r>
              <a:rPr lang="en-US" sz="1800" dirty="0" smtClean="0"/>
              <a:t>TCDQs, both beams: </a:t>
            </a:r>
            <a:r>
              <a:rPr lang="en-US" sz="1800" dirty="0" smtClean="0"/>
              <a:t>just above threshold</a:t>
            </a:r>
          </a:p>
          <a:p>
            <a:r>
              <a:rPr lang="en-US" sz="2000" dirty="0" smtClean="0"/>
              <a:t>Refill 1092 </a:t>
            </a:r>
            <a:r>
              <a:rPr lang="en-US" sz="2000" dirty="0" smtClean="0"/>
              <a:t>bunches, fill #1955</a:t>
            </a:r>
          </a:p>
          <a:p>
            <a:r>
              <a:rPr lang="en-US" sz="2000" dirty="0" smtClean="0"/>
              <a:t>03:42 Stable </a:t>
            </a:r>
            <a:r>
              <a:rPr lang="en-US" sz="2000" dirty="0" err="1" smtClean="0"/>
              <a:t>beamsLower</a:t>
            </a:r>
            <a:r>
              <a:rPr lang="en-US" sz="2000" dirty="0" smtClean="0"/>
              <a:t> </a:t>
            </a:r>
            <a:r>
              <a:rPr lang="en-US" sz="2000" dirty="0" err="1" smtClean="0"/>
              <a:t>lumi’s</a:t>
            </a:r>
            <a:r>
              <a:rPr lang="en-US" sz="2000" dirty="0" smtClean="0"/>
              <a:t>, due to larger bunches, presently in</a:t>
            </a:r>
            <a:endParaRPr lang="en-US" sz="2000" dirty="0" smtClean="0"/>
          </a:p>
          <a:p>
            <a:pPr lvl="1"/>
            <a:endParaRPr lang="en-US" sz="1800" dirty="0" smtClean="0"/>
          </a:p>
          <a:p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3807345"/>
            <a:ext cx="6753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second 840b and 1092 bunches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981075"/>
            <a:ext cx="529004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630" y="1772770"/>
            <a:ext cx="11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#1953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840b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0" y="919552"/>
            <a:ext cx="4637930" cy="524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24160" y="1484730"/>
            <a:ext cx="11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#1954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1092b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650" y="6093370"/>
            <a:ext cx="504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Vacuum not any worse: conditioned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UFOs 1092b fill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547580" y="2923342"/>
            <a:ext cx="64809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15520" y="692620"/>
            <a:ext cx="6192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larger UFOs at injection,</a:t>
            </a:r>
            <a:br>
              <a:rPr lang="en-GB" dirty="0" smtClean="0"/>
            </a:br>
            <a:r>
              <a:rPr lang="en-GB" dirty="0" smtClean="0"/>
              <a:t>Not only at the MKI</a:t>
            </a:r>
            <a:br>
              <a:rPr lang="en-GB" dirty="0" smtClean="0"/>
            </a:br>
            <a:r>
              <a:rPr lang="en-GB" dirty="0" smtClean="0"/>
              <a:t>Burned off 3x MKI at injection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547580" y="3212970"/>
            <a:ext cx="64809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547580" y="4149100"/>
            <a:ext cx="64809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547580" y="4301500"/>
            <a:ext cx="64809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357" y="1793875"/>
            <a:ext cx="442328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 bwMode="auto">
          <a:xfrm rot="10800000">
            <a:off x="6876320" y="4221110"/>
            <a:ext cx="7201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524410" y="4005080"/>
            <a:ext cx="93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ramp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 #1954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1368190"/>
          </a:xfrm>
        </p:spPr>
        <p:txBody>
          <a:bodyPr/>
          <a:lstStyle/>
          <a:p>
            <a:r>
              <a:rPr lang="en-GB" dirty="0" smtClean="0"/>
              <a:t>1092 bunches, 1042b in collisions, only </a:t>
            </a:r>
            <a:r>
              <a:rPr lang="en-GB" b="1" dirty="0" smtClean="0">
                <a:solidFill>
                  <a:srgbClr val="FF0000"/>
                </a:solidFill>
              </a:rPr>
              <a:t>1.12e11 p+/b</a:t>
            </a:r>
          </a:p>
          <a:p>
            <a:r>
              <a:rPr lang="en-GB" dirty="0" smtClean="0"/>
              <a:t>need normalised </a:t>
            </a:r>
            <a:r>
              <a:rPr lang="en-GB" dirty="0" err="1" smtClean="0"/>
              <a:t>emittance</a:t>
            </a:r>
            <a:r>
              <a:rPr lang="en-GB" dirty="0" smtClean="0"/>
              <a:t> of </a:t>
            </a:r>
            <a:r>
              <a:rPr lang="en-GB" b="1" dirty="0" smtClean="0">
                <a:solidFill>
                  <a:srgbClr val="FF0000"/>
                </a:solidFill>
              </a:rPr>
              <a:t>2.4 </a:t>
            </a:r>
            <a:r>
              <a:rPr lang="en-GB" b="1" dirty="0" err="1" smtClean="0">
                <a:solidFill>
                  <a:srgbClr val="FF0000"/>
                </a:solidFill>
              </a:rPr>
              <a:t>urad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to get to the instant. </a:t>
            </a:r>
            <a:r>
              <a:rPr lang="en-GB" dirty="0" err="1" smtClean="0"/>
              <a:t>lumi</a:t>
            </a:r>
            <a:r>
              <a:rPr lang="en-GB" dirty="0" smtClean="0"/>
              <a:t>!</a:t>
            </a:r>
          </a:p>
          <a:p>
            <a:r>
              <a:rPr lang="en-GB" dirty="0" smtClean="0"/>
              <a:t>Back in business!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30" y="2495978"/>
            <a:ext cx="8604560" cy="402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 fill #1955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4296"/>
            <a:ext cx="8229600" cy="38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9440" y="908650"/>
            <a:ext cx="813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smaller </a:t>
            </a:r>
            <a:r>
              <a:rPr lang="en-GB" dirty="0" err="1" smtClean="0"/>
              <a:t>lumi’s</a:t>
            </a:r>
            <a:r>
              <a:rPr lang="en-GB" dirty="0" smtClean="0"/>
              <a:t>, bunches a bit larger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5111750"/>
          </a:xfrm>
        </p:spPr>
        <p:txBody>
          <a:bodyPr/>
          <a:lstStyle/>
          <a:p>
            <a:r>
              <a:rPr lang="en-GB" sz="1800" dirty="0" smtClean="0"/>
              <a:t>It was tough getting back after the TS and Power Cut on Sunday one week ago</a:t>
            </a:r>
          </a:p>
          <a:p>
            <a:pPr lvl="1"/>
            <a:r>
              <a:rPr lang="en-GB" sz="1600" dirty="0" smtClean="0"/>
              <a:t>Many accesses</a:t>
            </a:r>
          </a:p>
          <a:p>
            <a:r>
              <a:rPr lang="en-GB" sz="1800" dirty="0" smtClean="0"/>
              <a:t>Spent quite some time on verifying systems touched by either the TS or the Power Cut</a:t>
            </a:r>
          </a:p>
          <a:p>
            <a:r>
              <a:rPr lang="en-GB" sz="1800" dirty="0" smtClean="0"/>
              <a:t>Once the system was back the ramp in the number of bunches got stopped by UFOs at 840 bunches</a:t>
            </a:r>
          </a:p>
          <a:p>
            <a:pPr lvl="1"/>
            <a:r>
              <a:rPr lang="en-GB" sz="1600" dirty="0" smtClean="0"/>
              <a:t>Got around this by conditioning with two fills with 840 bunches:</a:t>
            </a:r>
          </a:p>
          <a:p>
            <a:pPr lvl="2"/>
            <a:r>
              <a:rPr lang="en-GB" sz="1400" dirty="0" smtClean="0"/>
              <a:t>Larger </a:t>
            </a:r>
            <a:r>
              <a:rPr lang="en-GB" sz="1400" dirty="0" err="1" smtClean="0"/>
              <a:t>emittances</a:t>
            </a:r>
            <a:r>
              <a:rPr lang="en-GB" sz="1400" dirty="0" smtClean="0"/>
              <a:t>, around 3.0 um at injection, 3.2 - 3.7 at collision</a:t>
            </a:r>
          </a:p>
          <a:p>
            <a:pPr lvl="2"/>
            <a:r>
              <a:rPr lang="en-GB" sz="1400" dirty="0" smtClean="0"/>
              <a:t>Smaller bunch intensities of around 1.15e11</a:t>
            </a:r>
          </a:p>
          <a:p>
            <a:pPr lvl="2"/>
            <a:r>
              <a:rPr lang="en-GB" sz="1400" dirty="0" smtClean="0"/>
              <a:t>Wait for the UFO storms at injection for about one hour</a:t>
            </a:r>
          </a:p>
          <a:p>
            <a:r>
              <a:rPr lang="en-GB" sz="1800" dirty="0" smtClean="0"/>
              <a:t>Next fill with </a:t>
            </a:r>
            <a:r>
              <a:rPr lang="en-GB" sz="1800" dirty="0" err="1" smtClean="0"/>
              <a:t>with</a:t>
            </a:r>
            <a:r>
              <a:rPr lang="en-GB" sz="1800" dirty="0" smtClean="0"/>
              <a:t> 1092 bunches producing 1.2e33 </a:t>
            </a:r>
            <a:r>
              <a:rPr lang="en-GB" sz="1800" dirty="0" err="1" smtClean="0"/>
              <a:t>lumi</a:t>
            </a:r>
            <a:endParaRPr lang="en-GB" sz="1800" dirty="0" smtClean="0"/>
          </a:p>
          <a:p>
            <a:pPr lvl="1"/>
            <a:r>
              <a:rPr lang="en-GB" sz="1600" dirty="0" smtClean="0"/>
              <a:t>Still small bunch intensities of 1.15e11</a:t>
            </a:r>
          </a:p>
          <a:p>
            <a:pPr lvl="1"/>
            <a:r>
              <a:rPr lang="en-GB" sz="1600" dirty="0" smtClean="0"/>
              <a:t>But </a:t>
            </a:r>
            <a:r>
              <a:rPr lang="en-GB" sz="1600" dirty="0" err="1" smtClean="0"/>
              <a:t>emittance</a:t>
            </a:r>
            <a:r>
              <a:rPr lang="en-GB" sz="1600" dirty="0" smtClean="0"/>
              <a:t> at collision of only 2.4 </a:t>
            </a:r>
            <a:r>
              <a:rPr lang="en-GB" sz="1600" dirty="0" err="1" smtClean="0"/>
              <a:t>urad</a:t>
            </a:r>
            <a:endParaRPr lang="en-GB" sz="1600" dirty="0" smtClean="0"/>
          </a:p>
          <a:p>
            <a:pPr lvl="1"/>
            <a:r>
              <a:rPr lang="en-GB" sz="1600" dirty="0" smtClean="0"/>
              <a:t>Vacuum also recovered –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‘</a:t>
            </a:r>
            <a:r>
              <a:rPr lang="en-GB" sz="1600" dirty="0" smtClean="0"/>
              <a:t>together’ with the UFOs</a:t>
            </a:r>
          </a:p>
          <a:p>
            <a:r>
              <a:rPr lang="en-GB" sz="2000" dirty="0" smtClean="0"/>
              <a:t>Back at </a:t>
            </a:r>
            <a:r>
              <a:rPr lang="en-GB" sz="2000" dirty="0" smtClean="0"/>
              <a:t>production</a:t>
            </a:r>
          </a:p>
          <a:p>
            <a:pPr lvl="1"/>
            <a:r>
              <a:rPr lang="en-GB" sz="1600" dirty="0" smtClean="0"/>
              <a:t>Integrated </a:t>
            </a:r>
            <a:r>
              <a:rPr lang="en-GB" sz="1600" dirty="0" err="1" smtClean="0"/>
              <a:t>lumi</a:t>
            </a:r>
            <a:r>
              <a:rPr lang="en-GB" sz="1600" dirty="0" smtClean="0"/>
              <a:t> inching up again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30" y="4101890"/>
            <a:ext cx="3597670" cy="275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Keep: 50ns_1092b+1small_1042_35_1008_108bpi</a:t>
            </a:r>
            <a:r>
              <a:rPr lang="en-US" dirty="0" smtClean="0"/>
              <a:t>  </a:t>
            </a:r>
          </a:p>
          <a:p>
            <a:pPr lvl="1"/>
            <a:r>
              <a:rPr lang="en-US" dirty="0" smtClean="0"/>
              <a:t>Back to bunch – bunch collisions in Alice</a:t>
            </a:r>
          </a:p>
          <a:p>
            <a:pPr lvl="1"/>
            <a:r>
              <a:rPr lang="en-US" dirty="0" smtClean="0"/>
              <a:t>Again 1.15e11 per bunch</a:t>
            </a:r>
          </a:p>
          <a:p>
            <a:pPr lvl="1"/>
            <a:r>
              <a:rPr lang="en-US" dirty="0" smtClean="0"/>
              <a:t>Back to nominal </a:t>
            </a:r>
            <a:r>
              <a:rPr lang="en-US" dirty="0" err="1" smtClean="0"/>
              <a:t>emittances</a:t>
            </a:r>
            <a:r>
              <a:rPr lang="en-US" dirty="0" smtClean="0"/>
              <a:t> (fill #1954)</a:t>
            </a:r>
            <a:endParaRPr lang="en-US" dirty="0" smtClean="0"/>
          </a:p>
          <a:p>
            <a:pPr lvl="1"/>
            <a:r>
              <a:rPr lang="en-US" dirty="0" smtClean="0"/>
              <a:t>Dump this fill during the afternoon</a:t>
            </a:r>
            <a:endParaRPr lang="en-US" dirty="0" smtClean="0"/>
          </a:p>
          <a:p>
            <a:r>
              <a:rPr lang="en-US" dirty="0" smtClean="0"/>
              <a:t>Next fill: </a:t>
            </a:r>
            <a:r>
              <a:rPr lang="en-US" dirty="0" smtClean="0"/>
              <a:t>50ns_1380b_1331_0_1320_144bpi12inj.txt </a:t>
            </a:r>
            <a:r>
              <a:rPr lang="en-US" dirty="0" smtClean="0"/>
              <a:t>(luminosity production)</a:t>
            </a:r>
          </a:p>
          <a:p>
            <a:pPr lvl="1"/>
            <a:r>
              <a:rPr lang="en-US" dirty="0" smtClean="0"/>
              <a:t>Check MKI kick length</a:t>
            </a:r>
          </a:p>
          <a:p>
            <a:r>
              <a:rPr lang="en-US" dirty="0" smtClean="0"/>
              <a:t>Following Mini-Chamonix and UFO experience</a:t>
            </a:r>
          </a:p>
          <a:p>
            <a:pPr lvl="1"/>
            <a:r>
              <a:rPr lang="en-US" dirty="0" smtClean="0"/>
              <a:t>Stepwise decrease of </a:t>
            </a:r>
            <a:r>
              <a:rPr lang="en-US" dirty="0" err="1" smtClean="0"/>
              <a:t>emittance</a:t>
            </a:r>
            <a:r>
              <a:rPr lang="en-US" dirty="0" smtClean="0"/>
              <a:t> and increase of bunch intensity</a:t>
            </a:r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14/07/2011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23910" y="5661310"/>
            <a:ext cx="446462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Next coordinators:</a:t>
            </a:r>
            <a:br>
              <a:rPr lang="en-GB" dirty="0" smtClean="0"/>
            </a:br>
            <a:r>
              <a:rPr lang="en-GB" dirty="0" smtClean="0"/>
              <a:t>Barbara and Mike (again)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Monday – </a:t>
            </a:r>
            <a:r>
              <a:rPr lang="en-GB" dirty="0" err="1" smtClean="0"/>
              <a:t>Cryo</a:t>
            </a:r>
            <a:r>
              <a:rPr lang="en-GB" dirty="0" smtClean="0"/>
              <a:t> Recovery &amp;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980660"/>
            <a:ext cx="8686800" cy="5111750"/>
          </a:xfrm>
        </p:spPr>
        <p:txBody>
          <a:bodyPr/>
          <a:lstStyle/>
          <a:p>
            <a:r>
              <a:rPr lang="en-GB" dirty="0" err="1" smtClean="0"/>
              <a:t>Cryo</a:t>
            </a:r>
            <a:r>
              <a:rPr lang="en-GB" dirty="0" smtClean="0"/>
              <a:t> recovery following Power Cuts On Sunday around 11 h</a:t>
            </a:r>
          </a:p>
          <a:p>
            <a:r>
              <a:rPr lang="en-GB" dirty="0" smtClean="0"/>
              <a:t>Plenty of access all over the machine</a:t>
            </a:r>
          </a:p>
          <a:p>
            <a:r>
              <a:rPr lang="en-GB" dirty="0" smtClean="0"/>
              <a:t>19:22 </a:t>
            </a:r>
            <a:r>
              <a:rPr lang="en-GB" dirty="0" err="1" smtClean="0"/>
              <a:t>Cryo</a:t>
            </a:r>
            <a:r>
              <a:rPr lang="en-GB" dirty="0" smtClean="0"/>
              <a:t> back – sort out faults on the main circuits &amp; BLMs</a:t>
            </a:r>
          </a:p>
          <a:p>
            <a:r>
              <a:rPr lang="en-GB" dirty="0" smtClean="0"/>
              <a:t>QPS problems on the quench loops S23 and S56 but found ‘magical button’ on Tuesday morning</a:t>
            </a:r>
          </a:p>
          <a:p>
            <a:r>
              <a:rPr lang="en-GB" dirty="0" smtClean="0"/>
              <a:t>Collimation busy finding back the collimator calibration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 – Beam Back, but not operational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111750"/>
          </a:xfrm>
        </p:spPr>
        <p:txBody>
          <a:bodyPr/>
          <a:lstStyle/>
          <a:p>
            <a:r>
              <a:rPr lang="en-US" sz="2000" dirty="0" smtClean="0"/>
              <a:t>Access for EPC (supported by QPS) to investigate a possible loose contact on the circuit RSF2.A81B</a:t>
            </a:r>
          </a:p>
          <a:p>
            <a:pPr lvl="1"/>
            <a:r>
              <a:rPr lang="en-US" sz="1800" dirty="0" smtClean="0"/>
              <a:t>no loose connection was found and EPC changed the power module</a:t>
            </a:r>
          </a:p>
          <a:p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15:15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Beam</a:t>
            </a:r>
            <a:r>
              <a:rPr lang="en-US" sz="2000" dirty="0" smtClean="0"/>
              <a:t>  (</a:t>
            </a:r>
            <a:r>
              <a:rPr lang="en-US" sz="2000" b="1" dirty="0" smtClean="0">
                <a:solidFill>
                  <a:srgbClr val="FF0000"/>
                </a:solidFill>
              </a:rPr>
              <a:t>52 hours after initial lightening strike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Probe beams injected, preparing for TCDQ - TCSG relative position measurement</a:t>
            </a:r>
          </a:p>
          <a:p>
            <a:pPr lvl="1"/>
            <a:r>
              <a:rPr lang="en-US" sz="1800" dirty="0" smtClean="0"/>
              <a:t>postponed</a:t>
            </a:r>
          </a:p>
          <a:p>
            <a:r>
              <a:rPr lang="en-US" sz="2000" dirty="0" smtClean="0"/>
              <a:t>BLM problems</a:t>
            </a:r>
          </a:p>
          <a:p>
            <a:r>
              <a:rPr lang="en-US" sz="2000" dirty="0" smtClean="0"/>
              <a:t>Trip of the Q6.L8B1 </a:t>
            </a:r>
            <a:r>
              <a:rPr lang="en-US" sz="2000" dirty="0" smtClean="0">
                <a:solidFill>
                  <a:srgbClr val="FF0000"/>
                </a:solidFill>
              </a:rPr>
              <a:t>due to the water flow problems again</a:t>
            </a:r>
            <a:r>
              <a:rPr lang="en-US" sz="2000" dirty="0" smtClean="0"/>
              <a:t>. Reset but it tripped again - access from the CV team.</a:t>
            </a:r>
          </a:p>
          <a:p>
            <a:r>
              <a:rPr lang="en-US" sz="2000" dirty="0" smtClean="0"/>
              <a:t>Tick of list of smaller outstanding items Tue – Wed night</a:t>
            </a:r>
          </a:p>
          <a:p>
            <a:r>
              <a:rPr lang="en-US" sz="2000" dirty="0" smtClean="0"/>
              <a:t>Through full machine cycle with probes: OK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-99490"/>
            <a:ext cx="8229600" cy="811240"/>
          </a:xfrm>
        </p:spPr>
        <p:txBody>
          <a:bodyPr/>
          <a:lstStyle/>
          <a:p>
            <a:r>
              <a:rPr lang="en-GB" sz="2800" dirty="0" smtClean="0"/>
              <a:t>Wednesday – First ramp; sort out TCDQ; checks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5111750"/>
          </a:xfrm>
        </p:spPr>
        <p:txBody>
          <a:bodyPr/>
          <a:lstStyle/>
          <a:p>
            <a:r>
              <a:rPr lang="en-US" dirty="0" smtClean="0"/>
              <a:t>9:30 Stable Beams… with 1 pilot and 2 </a:t>
            </a:r>
            <a:r>
              <a:rPr lang="en-US" dirty="0" err="1" smtClean="0"/>
              <a:t>nominals</a:t>
            </a:r>
            <a:endParaRPr lang="en-US" dirty="0" smtClean="0"/>
          </a:p>
          <a:p>
            <a:r>
              <a:rPr lang="en-US" dirty="0" smtClean="0"/>
              <a:t>11:10 Loss maps at 3.5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12:45 </a:t>
            </a:r>
            <a:r>
              <a:rPr lang="en-US" dirty="0" smtClean="0">
                <a:solidFill>
                  <a:srgbClr val="FF0000"/>
                </a:solidFill>
              </a:rPr>
              <a:t>Check relative position TCDQ – TCSG B2</a:t>
            </a:r>
          </a:p>
          <a:p>
            <a:r>
              <a:rPr lang="en-US" dirty="0" smtClean="0"/>
              <a:t>14:45 </a:t>
            </a:r>
            <a:r>
              <a:rPr lang="en-US" dirty="0" smtClean="0">
                <a:solidFill>
                  <a:srgbClr val="FF0000"/>
                </a:solidFill>
              </a:rPr>
              <a:t>Collimator position checks at injection</a:t>
            </a:r>
          </a:p>
          <a:p>
            <a:r>
              <a:rPr lang="en-US" dirty="0" smtClean="0"/>
              <a:t>18:15 In parallel scraping of full beam TCDQ – TCSG</a:t>
            </a:r>
          </a:p>
          <a:p>
            <a:r>
              <a:rPr lang="en-US" dirty="0" smtClean="0"/>
              <a:t>21:00 </a:t>
            </a:r>
            <a:r>
              <a:rPr lang="en-US" dirty="0" smtClean="0">
                <a:solidFill>
                  <a:srgbClr val="FF0000"/>
                </a:solidFill>
              </a:rPr>
              <a:t>RF phasing check -&gt;access for one bad cavity</a:t>
            </a:r>
          </a:p>
          <a:p>
            <a:r>
              <a:rPr lang="en-US" dirty="0" smtClean="0"/>
              <a:t>22:00 BLM 2.5 V problem</a:t>
            </a:r>
          </a:p>
          <a:p>
            <a:r>
              <a:rPr lang="en-US" dirty="0" smtClean="0"/>
              <a:t>With new TCDQ functions:</a:t>
            </a:r>
          </a:p>
          <a:p>
            <a:pPr lvl="1"/>
            <a:r>
              <a:rPr lang="en-US" dirty="0" smtClean="0"/>
              <a:t>23:00 </a:t>
            </a:r>
            <a:r>
              <a:rPr lang="en-US" dirty="0" err="1" smtClean="0"/>
              <a:t>Asynch</a:t>
            </a:r>
            <a:r>
              <a:rPr lang="en-US" dirty="0" smtClean="0"/>
              <a:t> dump injection</a:t>
            </a:r>
          </a:p>
          <a:p>
            <a:pPr lvl="1"/>
            <a:r>
              <a:rPr lang="en-US" dirty="0" smtClean="0"/>
              <a:t>24:00 </a:t>
            </a:r>
            <a:r>
              <a:rPr lang="en-US" dirty="0" err="1" smtClean="0"/>
              <a:t>Asynch</a:t>
            </a:r>
            <a:r>
              <a:rPr lang="en-US" dirty="0" smtClean="0"/>
              <a:t> dump at 3.5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04:00 Loss maps at injection</a:t>
            </a:r>
          </a:p>
          <a:p>
            <a:r>
              <a:rPr lang="en-US" dirty="0" smtClean="0"/>
              <a:t>07:00 Check injection of trains, 12 &amp; 36 bunches</a:t>
            </a:r>
          </a:p>
          <a:p>
            <a:r>
              <a:rPr lang="en-US" dirty="0" smtClean="0"/>
              <a:t>09:00 Access – 2 hours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TCDQ – beam2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980660"/>
            <a:ext cx="8892600" cy="2592360"/>
          </a:xfrm>
        </p:spPr>
        <p:txBody>
          <a:bodyPr/>
          <a:lstStyle/>
          <a:p>
            <a:r>
              <a:rPr lang="en-GB" dirty="0" smtClean="0"/>
              <a:t>Was touched during the technical stop</a:t>
            </a:r>
          </a:p>
          <a:p>
            <a:r>
              <a:rPr lang="en-GB" dirty="0" smtClean="0"/>
              <a:t>Wanted to be sure that for same setting still the same position</a:t>
            </a:r>
          </a:p>
          <a:p>
            <a:pPr lvl="1"/>
            <a:r>
              <a:rPr lang="en-GB" dirty="0" smtClean="0"/>
              <a:t>Which was most likely not the case</a:t>
            </a:r>
          </a:p>
          <a:p>
            <a:r>
              <a:rPr lang="en-US" dirty="0" smtClean="0"/>
              <a:t>Measurement from 10-March-11 shows an average offset between TCDQ and TCSG of +250 um while measurement from ‘today” shows -600 um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0" y="3573020"/>
            <a:ext cx="4392610" cy="302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470" y="4077090"/>
            <a:ext cx="273638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Crosscheck of TCDQ settings with scraping full beam with TCDQ and TCSG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GB" dirty="0" smtClean="0"/>
              <a:t>TCDQ – full beam scraping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3672510"/>
          </a:xfrm>
        </p:spPr>
        <p:txBody>
          <a:bodyPr/>
          <a:lstStyle/>
          <a:p>
            <a:r>
              <a:rPr lang="en-US" dirty="0" smtClean="0"/>
              <a:t>Full beam scraping with TCSG left jaw and TCDQ </a:t>
            </a:r>
          </a:p>
          <a:p>
            <a:r>
              <a:rPr lang="en-US" dirty="0" smtClean="0"/>
              <a:t>Find consistent results with measurement performed earlier today</a:t>
            </a:r>
          </a:p>
          <a:p>
            <a:pPr lvl="1"/>
            <a:r>
              <a:rPr lang="en-US" dirty="0" smtClean="0"/>
              <a:t>offset corrected from 600 um to 500 um (TCDQ jaw too far out)</a:t>
            </a:r>
          </a:p>
          <a:p>
            <a:pPr lvl="1"/>
            <a:r>
              <a:rPr lang="en-US" dirty="0" smtClean="0"/>
              <a:t>new TCDQ.B2 settings: </a:t>
            </a:r>
            <a:br>
              <a:rPr lang="en-US" dirty="0" smtClean="0"/>
            </a:br>
            <a:r>
              <a:rPr lang="en-US" dirty="0" smtClean="0"/>
              <a:t>450 </a:t>
            </a:r>
            <a:r>
              <a:rPr lang="en-US" dirty="0" err="1" smtClean="0"/>
              <a:t>GeV</a:t>
            </a:r>
            <a:r>
              <a:rPr lang="en-US" dirty="0" smtClean="0"/>
              <a:t> 15.54 mm </a:t>
            </a:r>
            <a:br>
              <a:rPr lang="en-US" dirty="0" smtClean="0"/>
            </a:br>
            <a:r>
              <a:rPr lang="en-US" dirty="0" smtClean="0"/>
              <a:t>3.5 </a:t>
            </a:r>
            <a:r>
              <a:rPr lang="en-US" dirty="0" err="1" smtClean="0"/>
              <a:t>TeV</a:t>
            </a:r>
            <a:r>
              <a:rPr lang="en-US" dirty="0" smtClean="0"/>
              <a:t> 6.29 mm </a:t>
            </a:r>
          </a:p>
          <a:p>
            <a:pPr lvl="1"/>
            <a:r>
              <a:rPr lang="en-US" dirty="0" smtClean="0"/>
              <a:t>put in TCDQ jaw closer in to the beam --&gt; safer for MP </a:t>
            </a:r>
          </a:p>
          <a:p>
            <a:pPr lvl="1"/>
            <a:r>
              <a:rPr lang="en-US" dirty="0" smtClean="0"/>
              <a:t>TCSG settings remain where</a:t>
            </a:r>
            <a:br>
              <a:rPr lang="en-US" dirty="0" smtClean="0"/>
            </a:br>
            <a:r>
              <a:rPr lang="en-US" dirty="0" smtClean="0"/>
              <a:t> they are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Generate new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TCDQ function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690" y="3645030"/>
            <a:ext cx="4139940" cy="261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430" y="5877340"/>
            <a:ext cx="4392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W.Bartmann</a:t>
            </a:r>
            <a:r>
              <a:rPr lang="en-GB" dirty="0" smtClean="0"/>
              <a:t>, </a:t>
            </a:r>
            <a:r>
              <a:rPr lang="en-GB" dirty="0" err="1" smtClean="0"/>
              <a:t>C.Bracco</a:t>
            </a:r>
            <a:r>
              <a:rPr lang="en-GB" dirty="0" smtClean="0"/>
              <a:t>, </a:t>
            </a:r>
            <a:r>
              <a:rPr lang="en-GB" dirty="0" err="1" smtClean="0"/>
              <a:t>B.Goddard</a:t>
            </a:r>
            <a:r>
              <a:rPr lang="en-GB" dirty="0" smtClean="0"/>
              <a:t> &amp; collimation team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Access water cooled cables point 8</a:t>
            </a:r>
          </a:p>
          <a:p>
            <a:pPr lvl="1"/>
            <a:r>
              <a:rPr lang="en-GB" dirty="0" smtClean="0"/>
              <a:t>Plus many accesses in the shadow</a:t>
            </a:r>
          </a:p>
          <a:p>
            <a:r>
              <a:rPr lang="en-GB" dirty="0" smtClean="0"/>
              <a:t>48 bunches: OK</a:t>
            </a:r>
          </a:p>
          <a:p>
            <a:r>
              <a:rPr lang="en-GB" dirty="0" smtClean="0"/>
              <a:t>264 bunches: OK</a:t>
            </a:r>
          </a:p>
          <a:p>
            <a:r>
              <a:rPr lang="en-GB" dirty="0" smtClean="0"/>
              <a:t>840 bunches: lost due to software interlock on BLMs</a:t>
            </a:r>
          </a:p>
          <a:p>
            <a:pPr lvl="1"/>
            <a:r>
              <a:rPr lang="en-GB" dirty="0" smtClean="0"/>
              <a:t>Already see increased vacuum activity</a:t>
            </a:r>
          </a:p>
          <a:p>
            <a:r>
              <a:rPr lang="en-GB" dirty="0" smtClean="0"/>
              <a:t>Lost cavity 2B1 – reconfiguration of interlocks</a:t>
            </a:r>
          </a:p>
          <a:p>
            <a:pPr lvl="1"/>
            <a:r>
              <a:rPr lang="en-GB" dirty="0" smtClean="0"/>
              <a:t>Access  the following morning together with ATLAS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Mini-Chamonix Friday &amp; Saturday morning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Access in the morning for ATLAS and RF</a:t>
            </a:r>
          </a:p>
          <a:p>
            <a:r>
              <a:rPr lang="en-GB" dirty="0" smtClean="0"/>
              <a:t>Faulty temperature sensor on RQTL9.R7B2</a:t>
            </a:r>
          </a:p>
          <a:p>
            <a:pPr lvl="1"/>
            <a:r>
              <a:rPr lang="en-GB" dirty="0" smtClean="0"/>
              <a:t>Access again</a:t>
            </a:r>
          </a:p>
          <a:p>
            <a:r>
              <a:rPr lang="en-GB" dirty="0" smtClean="0"/>
              <a:t>Beam only in the evening – continue </a:t>
            </a:r>
            <a:r>
              <a:rPr lang="en-GB" b="1" dirty="0" smtClean="0">
                <a:solidFill>
                  <a:srgbClr val="FF0000"/>
                </a:solidFill>
              </a:rPr>
              <a:t>840 bunches</a:t>
            </a:r>
          </a:p>
          <a:p>
            <a:r>
              <a:rPr lang="en-GB" dirty="0" smtClean="0"/>
              <a:t>Beams dumped in squeeze – trip of RQTF.A23B2</a:t>
            </a:r>
          </a:p>
          <a:p>
            <a:r>
              <a:rPr lang="en-US" dirty="0" smtClean="0"/>
              <a:t>00:55 Colliding</a:t>
            </a:r>
          </a:p>
          <a:p>
            <a:r>
              <a:rPr lang="en-US" dirty="0" smtClean="0"/>
              <a:t>Beams dumped by </a:t>
            </a:r>
            <a:r>
              <a:rPr lang="en-US" b="1" dirty="0" smtClean="0">
                <a:solidFill>
                  <a:srgbClr val="FF0000"/>
                </a:solidFill>
              </a:rPr>
              <a:t>UFO</a:t>
            </a:r>
            <a:r>
              <a:rPr lang="en-US" dirty="0" smtClean="0"/>
              <a:t> on the MKI.D5L2.B1</a:t>
            </a:r>
          </a:p>
          <a:p>
            <a:r>
              <a:rPr lang="en-US" dirty="0" smtClean="0"/>
              <a:t>05:49 Colliding again</a:t>
            </a:r>
          </a:p>
          <a:p>
            <a:pPr lvl="1"/>
            <a:r>
              <a:rPr lang="en-US" dirty="0" smtClean="0"/>
              <a:t>beams dumped by an </a:t>
            </a:r>
            <a:r>
              <a:rPr lang="en-US" b="1" dirty="0" smtClean="0">
                <a:solidFill>
                  <a:srgbClr val="FF0000"/>
                </a:solidFill>
              </a:rPr>
              <a:t>UFO</a:t>
            </a:r>
            <a:r>
              <a:rPr lang="en-US" dirty="0" smtClean="0"/>
              <a:t> again during optimization</a:t>
            </a:r>
          </a:p>
          <a:p>
            <a:pPr lvl="1"/>
            <a:r>
              <a:rPr lang="en-US" dirty="0" smtClean="0"/>
              <a:t>The instantaneous luminosity for the previous fill went up to 1.11e33 Hz/</a:t>
            </a:r>
            <a:r>
              <a:rPr lang="en-US" dirty="0" err="1" smtClean="0"/>
              <a:t>ub</a:t>
            </a:r>
            <a:r>
              <a:rPr lang="en-US" dirty="0" smtClean="0"/>
              <a:t> The intensity per bunch was adjusted in the SPS to the nominal and the </a:t>
            </a:r>
            <a:r>
              <a:rPr lang="en-US" dirty="0" err="1" smtClean="0"/>
              <a:t>emittance</a:t>
            </a:r>
            <a:r>
              <a:rPr lang="en-US" dirty="0" smtClean="0"/>
              <a:t> was around </a:t>
            </a:r>
            <a:r>
              <a:rPr lang="en-US" b="1" dirty="0" smtClean="0">
                <a:solidFill>
                  <a:srgbClr val="FF0000"/>
                </a:solidFill>
              </a:rPr>
              <a:t>2.3-2.6</a:t>
            </a:r>
            <a:r>
              <a:rPr lang="en-US" dirty="0" smtClean="0"/>
              <a:t>, as measured in the SPS on the 36b.</a:t>
            </a:r>
            <a:endParaRPr lang="en-GB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18/07/2011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48918</TotalTime>
  <Words>1367</Words>
  <Application>Microsoft Office PowerPoint</Application>
  <PresentationFormat>On-screen Show (4:3)</PresentationFormat>
  <Paragraphs>219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Pixel</vt:lpstr>
      <vt:lpstr>LHC Operations overview Week 28 – Getting back</vt:lpstr>
      <vt:lpstr>Int. &amp; lumi’s Friday – Sunday Evening</vt:lpstr>
      <vt:lpstr>Monday – Cryo Recovery &amp; Problems</vt:lpstr>
      <vt:lpstr>Tuesday – Beam Back, but not operational</vt:lpstr>
      <vt:lpstr>Wednesday – First ramp; sort out TCDQ; checks</vt:lpstr>
      <vt:lpstr>TCDQ – beam2</vt:lpstr>
      <vt:lpstr>TCDQ – full beam scraping</vt:lpstr>
      <vt:lpstr>Thursday </vt:lpstr>
      <vt:lpstr>Mini-Chamonix Friday &amp; Saturday morning</vt:lpstr>
      <vt:lpstr>Vacuum – Friday evening</vt:lpstr>
      <vt:lpstr>Saturday, 16/7</vt:lpstr>
      <vt:lpstr>The three UFOs which dumped the beam</vt:lpstr>
      <vt:lpstr>UFOs for the fill #1952 and #1953</vt:lpstr>
      <vt:lpstr>Conclusions: UFOs 16/7/2011 from Ruediger</vt:lpstr>
      <vt:lpstr>Slide 15</vt:lpstr>
      <vt:lpstr>Slide 16</vt:lpstr>
      <vt:lpstr>Slide 17</vt:lpstr>
      <vt:lpstr>UFO record</vt:lpstr>
      <vt:lpstr>Next 840 fill was better</vt:lpstr>
      <vt:lpstr>..but lower lumi</vt:lpstr>
      <vt:lpstr>Vacuum fill #1952 #1953</vt:lpstr>
      <vt:lpstr>Fill # 1953</vt:lpstr>
      <vt:lpstr>Sunday</vt:lpstr>
      <vt:lpstr>Vacuum second 840b and 1092 bunches</vt:lpstr>
      <vt:lpstr>UFOs 1092b fill</vt:lpstr>
      <vt:lpstr>Fill #1954</vt:lpstr>
      <vt:lpstr>Present fill #1955</vt:lpstr>
      <vt:lpstr>Conclusions</vt:lpstr>
      <vt:lpstr>Plan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2794</cp:revision>
  <dcterms:created xsi:type="dcterms:W3CDTF">2010-07-26T05:43:59Z</dcterms:created>
  <dcterms:modified xsi:type="dcterms:W3CDTF">2011-07-18T06:24:25Z</dcterms:modified>
</cp:coreProperties>
</file>