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1141" r:id="rId2"/>
    <p:sldId id="1142" r:id="rId3"/>
    <p:sldId id="1143" r:id="rId4"/>
    <p:sldId id="1145" r:id="rId5"/>
    <p:sldId id="1149" r:id="rId6"/>
    <p:sldId id="1154" r:id="rId7"/>
    <p:sldId id="1150" r:id="rId8"/>
    <p:sldId id="1151" r:id="rId9"/>
    <p:sldId id="1152" r:id="rId10"/>
    <p:sldId id="1153" r:id="rId11"/>
    <p:sldId id="1155" r:id="rId12"/>
    <p:sldId id="1144" r:id="rId13"/>
    <p:sldId id="1147" r:id="rId14"/>
    <p:sldId id="1146" r:id="rId15"/>
    <p:sldId id="1156" r:id="rId16"/>
    <p:sldId id="1157" r:id="rId17"/>
    <p:sldId id="1133" r:id="rId1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8" autoAdjust="0"/>
    <p:restoredTop sz="95286" autoAdjust="0"/>
  </p:normalViewPr>
  <p:slideViewPr>
    <p:cSldViewPr>
      <p:cViewPr>
        <p:scale>
          <a:sx n="70" d="100"/>
          <a:sy n="70" d="100"/>
        </p:scale>
        <p:origin x="-2094" y="-4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7/17/2011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7/17/2011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17/07/2011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7/17/2011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7/17/2011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Saturday, 16/7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980660"/>
            <a:ext cx="8964610" cy="5111750"/>
          </a:xfrm>
        </p:spPr>
        <p:txBody>
          <a:bodyPr/>
          <a:lstStyle/>
          <a:p>
            <a:r>
              <a:rPr lang="en-US" dirty="0" smtClean="0"/>
              <a:t>Three fills lost overnight Friday to Saturday (840b): </a:t>
            </a:r>
          </a:p>
          <a:p>
            <a:pPr lvl="1"/>
            <a:r>
              <a:rPr lang="en-US" dirty="0" smtClean="0"/>
              <a:t>first, QTF trip QP/tune feedback during squeeze;</a:t>
            </a:r>
          </a:p>
          <a:p>
            <a:pPr lvl="1"/>
            <a:r>
              <a:rPr lang="en-US" dirty="0" smtClean="0"/>
              <a:t>next two to MKI UFOs while optimizing collisions. </a:t>
            </a:r>
          </a:p>
          <a:p>
            <a:r>
              <a:rPr lang="en-US" dirty="0" smtClean="0"/>
              <a:t>08:45 trip of sector 81 - QPS glitch; checking QPS; pre-cycle</a:t>
            </a:r>
          </a:p>
          <a:p>
            <a:r>
              <a:rPr lang="en-US" dirty="0" smtClean="0"/>
              <a:t>11:00 Injecting probes – problems in injector chain</a:t>
            </a:r>
          </a:p>
          <a:p>
            <a:r>
              <a:rPr lang="en-US" dirty="0" smtClean="0"/>
              <a:t>13:00 Filled – wait 30 minutes before ramp</a:t>
            </a:r>
          </a:p>
          <a:p>
            <a:r>
              <a:rPr lang="en-US" dirty="0" smtClean="0"/>
              <a:t>14:09 At flat top: dumped  - UFO IP2 (assigned to MKI-D)</a:t>
            </a:r>
          </a:p>
          <a:p>
            <a:r>
              <a:rPr lang="en-US" dirty="0" smtClean="0"/>
              <a:t>16:15 Injecting for physics – SPS some problems setting up; some injection losses in the LHC</a:t>
            </a:r>
          </a:p>
          <a:p>
            <a:pPr lvl="1"/>
            <a:r>
              <a:rPr lang="en-US" dirty="0" smtClean="0"/>
              <a:t>Injecting 840b,  but lower intensity and </a:t>
            </a:r>
            <a:r>
              <a:rPr lang="en-US" dirty="0" err="1" smtClean="0"/>
              <a:t>emittances</a:t>
            </a:r>
            <a:r>
              <a:rPr lang="en-US" dirty="0" smtClean="0"/>
              <a:t> up to 3.0 um @ inj.</a:t>
            </a:r>
          </a:p>
          <a:p>
            <a:r>
              <a:rPr lang="en-US" dirty="0" smtClean="0"/>
              <a:t>19:15 Stable beam fill </a:t>
            </a:r>
            <a:r>
              <a:rPr lang="en-GB" dirty="0" smtClean="0"/>
              <a:t>#1952</a:t>
            </a:r>
          </a:p>
          <a:p>
            <a:r>
              <a:rPr lang="en-GB" dirty="0" smtClean="0"/>
              <a:t>01:05 Dump fill by operator !</a:t>
            </a:r>
          </a:p>
          <a:p>
            <a:r>
              <a:rPr lang="en-GB" dirty="0" smtClean="0"/>
              <a:t>04:36 Stable beams fill #1953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412" y="96011"/>
            <a:ext cx="7010438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UFO record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1400" y="836640"/>
            <a:ext cx="87671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1F497D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 UFO dump today at 05:52:34 was the largest UFO ever seen.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With a saturated signal at the TCT and an extrapolated amplitude of up to 148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/s at the TCT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temporal width was 338us.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300" y="5661310"/>
            <a:ext cx="241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Tobias Baer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2204830"/>
            <a:ext cx="5796170" cy="341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840 fill was better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224170"/>
          </a:xfrm>
        </p:spPr>
        <p:txBody>
          <a:bodyPr/>
          <a:lstStyle/>
          <a:p>
            <a:r>
              <a:rPr lang="en-GB" dirty="0" err="1" smtClean="0"/>
              <a:t>Emittances</a:t>
            </a:r>
            <a:r>
              <a:rPr lang="en-GB" dirty="0" smtClean="0"/>
              <a:t> up to 3 um at inj., 3.7 um at collisions</a:t>
            </a:r>
          </a:p>
          <a:p>
            <a:r>
              <a:rPr lang="en-GB" dirty="0" smtClean="0"/>
              <a:t>Lower bunch intensities – 1.15e11</a:t>
            </a:r>
          </a:p>
          <a:p>
            <a:r>
              <a:rPr lang="en-GB" dirty="0" smtClean="0"/>
              <a:t>Wait one hour before ramping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10"/>
            <a:ext cx="921067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..but lower </a:t>
            </a:r>
            <a:r>
              <a:rPr lang="en-GB" dirty="0" err="1" smtClean="0"/>
              <a:t>lumi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10"/>
            <a:ext cx="8229600" cy="1656230"/>
          </a:xfrm>
        </p:spPr>
        <p:txBody>
          <a:bodyPr/>
          <a:lstStyle/>
          <a:p>
            <a:r>
              <a:rPr lang="en-GB" dirty="0" err="1" smtClean="0"/>
              <a:t>Lumi</a:t>
            </a:r>
            <a:r>
              <a:rPr lang="en-GB" dirty="0" smtClean="0"/>
              <a:t> of 600e30 cm-2s-1 with 807 colliding bunches corresponds to a normalised </a:t>
            </a:r>
            <a:r>
              <a:rPr lang="en-GB" dirty="0" err="1" smtClean="0"/>
              <a:t>emittance</a:t>
            </a:r>
            <a:r>
              <a:rPr lang="en-GB" dirty="0" smtClean="0"/>
              <a:t> of 3.7 um!</a:t>
            </a:r>
          </a:p>
          <a:p>
            <a:r>
              <a:rPr lang="en-US" dirty="0" smtClean="0"/>
              <a:t>ALICE is also optimized. </a:t>
            </a:r>
            <a:br>
              <a:rPr lang="en-US" dirty="0" smtClean="0"/>
            </a:br>
            <a:r>
              <a:rPr lang="en-US" dirty="0" smtClean="0"/>
              <a:t>They are at about 0.07 Hz/</a:t>
            </a:r>
            <a:r>
              <a:rPr lang="en-US" dirty="0" err="1" smtClean="0"/>
              <a:t>ub</a:t>
            </a:r>
            <a:r>
              <a:rPr lang="en-US" dirty="0" smtClean="0"/>
              <a:t> - while the published target is 0.3 Hz/</a:t>
            </a:r>
            <a:r>
              <a:rPr lang="en-US" dirty="0" err="1" smtClean="0"/>
              <a:t>ub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What we optimized to is in good agreement with the luminosities we have for ATLAS/CMS, scaled by number of bunches, beta star and assuming a population for the satellites of about 0.1% (the scaling gives 0.09).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550" y="3962815"/>
            <a:ext cx="6294663" cy="249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fill #1952 #1953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471" y="981075"/>
            <a:ext cx="4370579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0" y="548600"/>
            <a:ext cx="3970356" cy="554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19590" y="134071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#1952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52150" y="134071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#1953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Fill # 1953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1656230"/>
          </a:xfrm>
        </p:spPr>
        <p:txBody>
          <a:bodyPr/>
          <a:lstStyle/>
          <a:p>
            <a:r>
              <a:rPr lang="en-GB" dirty="0" smtClean="0"/>
              <a:t>Waited one hour at injection, but not many UFOs</a:t>
            </a:r>
          </a:p>
          <a:p>
            <a:r>
              <a:rPr lang="en-GB" dirty="0" smtClean="0"/>
              <a:t>Normalised </a:t>
            </a:r>
            <a:r>
              <a:rPr lang="en-GB" dirty="0" err="1" smtClean="0"/>
              <a:t>emittance</a:t>
            </a:r>
            <a:r>
              <a:rPr lang="en-GB" dirty="0" smtClean="0"/>
              <a:t> when going into physics 3.2 </a:t>
            </a:r>
            <a:r>
              <a:rPr lang="en-GB" dirty="0" err="1" smtClean="0"/>
              <a:t>urad</a:t>
            </a:r>
            <a:endParaRPr lang="en-GB" dirty="0" smtClean="0"/>
          </a:p>
          <a:p>
            <a:pPr lvl="1"/>
            <a:r>
              <a:rPr lang="en-GB" dirty="0" smtClean="0"/>
              <a:t>Compared to 3.7 </a:t>
            </a:r>
            <a:r>
              <a:rPr lang="en-GB" dirty="0" err="1" smtClean="0"/>
              <a:t>urad</a:t>
            </a:r>
            <a:r>
              <a:rPr lang="en-GB" dirty="0" smtClean="0"/>
              <a:t> for previous fill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2636890"/>
            <a:ext cx="7884460" cy="366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the last fill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76151"/>
            <a:ext cx="8229600" cy="392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50ns_840b_807_0_816_108bpi12inj (1 fill) : </a:t>
            </a:r>
            <a:r>
              <a:rPr lang="en-US" b="1" dirty="0" smtClean="0">
                <a:solidFill>
                  <a:srgbClr val="00B050"/>
                </a:solidFill>
              </a:rPr>
              <a:t>keep again for 6 hours </a:t>
            </a:r>
            <a:r>
              <a:rPr lang="en-US" b="1" dirty="0" err="1" smtClean="0">
                <a:solidFill>
                  <a:srgbClr val="00B050"/>
                </a:solidFill>
              </a:rPr>
              <a:t>sb</a:t>
            </a:r>
            <a:r>
              <a:rPr lang="en-US" b="1" dirty="0" smtClean="0">
                <a:solidFill>
                  <a:srgbClr val="00B050"/>
                </a:solidFill>
              </a:rPr>
              <a:t> = until 10:30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1092b fill</a:t>
            </a:r>
          </a:p>
          <a:p>
            <a:pPr lvl="1"/>
            <a:r>
              <a:rPr lang="en-US" dirty="0" smtClean="0"/>
              <a:t>Back to bunch – bunch collisions in Alice</a:t>
            </a:r>
          </a:p>
          <a:p>
            <a:pPr lvl="1"/>
            <a:r>
              <a:rPr lang="en-US" dirty="0" smtClean="0"/>
              <a:t>Again 1.15e11 per bunch</a:t>
            </a:r>
          </a:p>
          <a:p>
            <a:pPr lvl="1"/>
            <a:r>
              <a:rPr lang="en-US" dirty="0" err="1" smtClean="0"/>
              <a:t>Emittance</a:t>
            </a:r>
            <a:r>
              <a:rPr lang="en-US" dirty="0" smtClean="0"/>
              <a:t> slightly down (aim </a:t>
            </a:r>
            <a:r>
              <a:rPr lang="en-US" smtClean="0"/>
              <a:t>for </a:t>
            </a:r>
            <a:r>
              <a:rPr lang="en-US" smtClean="0"/>
              <a:t>2.5 </a:t>
            </a:r>
            <a:r>
              <a:rPr lang="en-US" dirty="0" smtClean="0"/>
              <a:t>um at </a:t>
            </a:r>
            <a:r>
              <a:rPr lang="en-US" dirty="0" err="1" smtClean="0"/>
              <a:t>inj</a:t>
            </a:r>
            <a:r>
              <a:rPr lang="en-US" dirty="0" smtClean="0"/>
              <a:t>, expect  3.0 phys., expect ins. </a:t>
            </a:r>
            <a:r>
              <a:rPr lang="en-US" dirty="0" err="1" smtClean="0"/>
              <a:t>lumi</a:t>
            </a:r>
            <a:r>
              <a:rPr lang="en-US" dirty="0" smtClean="0"/>
              <a:t> of 900)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lumi</a:t>
            </a:r>
            <a:r>
              <a:rPr lang="en-US" dirty="0" smtClean="0"/>
              <a:t> OK – keep this fill</a:t>
            </a:r>
          </a:p>
          <a:p>
            <a:r>
              <a:rPr lang="en-US" dirty="0" smtClean="0"/>
              <a:t>50ns_1380b_1331_0_1320_144bpi12inj.txt (luminosity production)</a:t>
            </a:r>
          </a:p>
          <a:p>
            <a:pPr lvl="1"/>
            <a:r>
              <a:rPr lang="en-US" dirty="0" smtClean="0"/>
              <a:t>Check MKI kick length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Quench loop of RB.A81 was opened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2477360"/>
            <a:ext cx="8229600" cy="390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420" y="620610"/>
            <a:ext cx="82811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Splice signals of RB.A81. Only a spike close to 500 </a:t>
            </a:r>
            <a:r>
              <a:rPr lang="en-US" dirty="0" err="1" smtClean="0"/>
              <a:t>microVolt</a:t>
            </a:r>
            <a:r>
              <a:rPr lang="en-US" dirty="0" smtClean="0"/>
              <a:t> roughly in </a:t>
            </a:r>
            <a:r>
              <a:rPr lang="en-US" dirty="0" err="1" smtClean="0"/>
              <a:t>correspondance</a:t>
            </a:r>
            <a:r>
              <a:rPr lang="en-US" dirty="0" smtClean="0"/>
              <a:t> with the PC stop event </a:t>
            </a:r>
          </a:p>
          <a:p>
            <a:pPr algn="l"/>
            <a:r>
              <a:rPr lang="en-US" dirty="0" smtClean="0"/>
              <a:t>The shape of the signal corresponds to a negative square wave (say - 1mV for 8 s) after averaging with a 10 s moving window. The origin of this is not clear.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three UFOs which dumped the beam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2" y="1203325"/>
            <a:ext cx="60483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UFOs for the fill #1952 and #1953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17/07/2011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00"/>
            <a:ext cx="4322132" cy="28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00" y="112468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#1952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0" y="2204830"/>
            <a:ext cx="4747191" cy="172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292100" y="1268700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#1953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UFOs on 16 July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7236" y="6213310"/>
            <a:ext cx="184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R.Schmidt</a:t>
            </a:r>
            <a:r>
              <a:rPr lang="en-US" sz="1400" dirty="0" smtClean="0"/>
              <a:t> 16/7/2011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339690" y="2204830"/>
            <a:ext cx="460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slides from </a:t>
            </a:r>
            <a:r>
              <a:rPr lang="en-GB" dirty="0" err="1" smtClean="0"/>
              <a:t>Ruediger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0" y="0"/>
            <a:ext cx="8229600" cy="658084"/>
          </a:xfrm>
        </p:spPr>
        <p:txBody>
          <a:bodyPr>
            <a:normAutofit/>
          </a:bodyPr>
          <a:lstStyle/>
          <a:p>
            <a:r>
              <a:rPr lang="de-CH" sz="2400" dirty="0" smtClean="0"/>
              <a:t>Conclusions: UFOs 16/7/2011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32723"/>
            <a:ext cx="8784976" cy="5568619"/>
          </a:xfrm>
        </p:spPr>
        <p:txBody>
          <a:bodyPr>
            <a:normAutofit/>
          </a:bodyPr>
          <a:lstStyle/>
          <a:p>
            <a:r>
              <a:rPr lang="de-CH" sz="2000" dirty="0" smtClean="0"/>
              <a:t>Three fills dumped by UFOs were analysed</a:t>
            </a:r>
          </a:p>
          <a:p>
            <a:r>
              <a:rPr lang="de-CH" sz="2000" dirty="0" smtClean="0"/>
              <a:t>In all cases the UFO came from the same area, for B1 close to the MKI in IR2</a:t>
            </a:r>
          </a:p>
          <a:p>
            <a:r>
              <a:rPr lang="de-CH" sz="2000" dirty="0" smtClean="0"/>
              <a:t>The loss patterns are nearly identical for all three events</a:t>
            </a:r>
          </a:p>
          <a:p>
            <a:r>
              <a:rPr lang="de-CH" sz="2000" dirty="0" smtClean="0"/>
              <a:t>The losses UFO for fill dumped at 0552 were very high, and even in point 5 at the TCT the threshold of BLMs was exceeded. The UFO at 0100 was much slower, and had the maximum before the dump (dump on longer running sums).</a:t>
            </a:r>
          </a:p>
          <a:p>
            <a:r>
              <a:rPr lang="de-CH" sz="2000" dirty="0" smtClean="0"/>
              <a:t>For both other UFOs an increase of the threshold by a factor of 2 might have prevented a beam dump. </a:t>
            </a:r>
          </a:p>
          <a:p>
            <a:r>
              <a:rPr lang="de-CH" sz="2000" dirty="0" smtClean="0"/>
              <a:t>In case of further UFOs dumping the beam, it is proposed to increase the threshold by a factor of 2 for the monitors indicated in YELLOW in the EXCEL table.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rn.ch\dfs\Users\r\rudi\Desktop\ufo0100tct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21140" cy="6847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73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ern.ch\dfs\Users\r\rudi\Desktop\ufo0552tct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77"/>
            <a:ext cx="9121140" cy="684752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88030" y="4797190"/>
            <a:ext cx="3024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Saturated at the TCT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073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cern.ch\dfs\Users\r\rudi\Desktop\ufo1409tct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21140" cy="6847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073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48425</TotalTime>
  <Words>613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Saturday, 16/7</vt:lpstr>
      <vt:lpstr>Quench loop of RB.A81 was opened</vt:lpstr>
      <vt:lpstr>The three UFOs which dumped the beam</vt:lpstr>
      <vt:lpstr>UFOs for the fill #1952 and #1953</vt:lpstr>
      <vt:lpstr>UFOs on 16 July 2011</vt:lpstr>
      <vt:lpstr>Conclusions: UFOs 16/7/2011</vt:lpstr>
      <vt:lpstr>Slide 7</vt:lpstr>
      <vt:lpstr>Slide 8</vt:lpstr>
      <vt:lpstr>Slide 9</vt:lpstr>
      <vt:lpstr>Slide 10</vt:lpstr>
      <vt:lpstr>UFO record</vt:lpstr>
      <vt:lpstr>Next 840 fill was better</vt:lpstr>
      <vt:lpstr>..but lower lumi</vt:lpstr>
      <vt:lpstr>Vacuum fill #1952 #1953</vt:lpstr>
      <vt:lpstr>Fill # 1953</vt:lpstr>
      <vt:lpstr>With the last fill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2741</cp:revision>
  <dcterms:created xsi:type="dcterms:W3CDTF">2010-07-26T05:43:59Z</dcterms:created>
  <dcterms:modified xsi:type="dcterms:W3CDTF">2011-07-17T14:04:18Z</dcterms:modified>
</cp:coreProperties>
</file>