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135" r:id="rId2"/>
    <p:sldId id="1136" r:id="rId3"/>
    <p:sldId id="1137" r:id="rId4"/>
    <p:sldId id="1138" r:id="rId5"/>
    <p:sldId id="1139" r:id="rId6"/>
    <p:sldId id="1140" r:id="rId7"/>
    <p:sldId id="1133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5286" autoAdjust="0"/>
  </p:normalViewPr>
  <p:slideViewPr>
    <p:cSldViewPr>
      <p:cViewPr>
        <p:scale>
          <a:sx n="70" d="100"/>
          <a:sy n="70" d="100"/>
        </p:scale>
        <p:origin x="-1854" y="-49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2" y="-108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7/15/2011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7/15/2011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7/15/2011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7/15/2011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7/15/2011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7/15/2011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15/07/2011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7/15/2011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7/15/2011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7/15/2011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7/15/2011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7/15/2011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7/15/2011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7/15/2011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12/07/2011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14/7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5111750"/>
          </a:xfrm>
        </p:spPr>
        <p:txBody>
          <a:bodyPr/>
          <a:lstStyle/>
          <a:p>
            <a:r>
              <a:rPr lang="en-US" sz="2000" dirty="0" smtClean="0"/>
              <a:t>04:00 Loss maps at injection </a:t>
            </a:r>
          </a:p>
          <a:p>
            <a:r>
              <a:rPr lang="en-US" sz="2000" dirty="0" smtClean="0"/>
              <a:t>07:00 Check injection of trains, 12 &amp; 36 bunches </a:t>
            </a:r>
          </a:p>
          <a:p>
            <a:r>
              <a:rPr lang="en-US" sz="2000" dirty="0" smtClean="0"/>
              <a:t>09:00 Access – 2 hours </a:t>
            </a:r>
          </a:p>
          <a:p>
            <a:r>
              <a:rPr lang="en-US" sz="2000" dirty="0" smtClean="0"/>
              <a:t>11:45 Start pre-cycle </a:t>
            </a:r>
          </a:p>
          <a:p>
            <a:r>
              <a:rPr lang="en-US" sz="2000" dirty="0" smtClean="0"/>
              <a:t>12:50 Injecting </a:t>
            </a:r>
          </a:p>
          <a:p>
            <a:r>
              <a:rPr lang="en-US" sz="2000" dirty="0" smtClean="0"/>
              <a:t>13:20 ADT check </a:t>
            </a:r>
          </a:p>
          <a:p>
            <a:r>
              <a:rPr lang="en-US" sz="2000" dirty="0" smtClean="0"/>
              <a:t>14:50 Injecting for physics </a:t>
            </a:r>
          </a:p>
          <a:p>
            <a:r>
              <a:rPr lang="en-US" sz="2000" dirty="0" smtClean="0"/>
              <a:t>16:45 Stable beams fill #1944, 48 bunches </a:t>
            </a:r>
          </a:p>
          <a:p>
            <a:r>
              <a:rPr lang="en-US" sz="2000" dirty="0" smtClean="0"/>
              <a:t>19:20 Dumped, RF Power interlock</a:t>
            </a:r>
          </a:p>
          <a:p>
            <a:r>
              <a:rPr lang="en-US" sz="2000" dirty="0" smtClean="0"/>
              <a:t>22:15 Injecting again</a:t>
            </a:r>
          </a:p>
          <a:p>
            <a:r>
              <a:rPr lang="en-US" sz="2000" dirty="0" smtClean="0"/>
              <a:t>00:30 Stable beams</a:t>
            </a:r>
          </a:p>
          <a:p>
            <a:r>
              <a:rPr lang="en-US" sz="2000" dirty="0" smtClean="0"/>
              <a:t>03:30 Dumped, fill #1945, 264 bunches</a:t>
            </a:r>
          </a:p>
          <a:p>
            <a:r>
              <a:rPr lang="en-US" sz="2000" dirty="0" smtClean="0"/>
              <a:t>04:30 Injecting probes, filling for fill with 840 bunches </a:t>
            </a:r>
          </a:p>
          <a:p>
            <a:r>
              <a:rPr lang="en-US" sz="2000" dirty="0" smtClean="0"/>
              <a:t>06:34 Lost beam during adjust, Software interlock triggered on Voltage interlock of point 7 BLMs. </a:t>
            </a:r>
          </a:p>
          <a:p>
            <a:r>
              <a:rPr lang="en-US" sz="2000" dirty="0" smtClean="0"/>
              <a:t>09:00 Access for Atlas and RF</a:t>
            </a:r>
            <a:br>
              <a:rPr lang="en-US" sz="2000" dirty="0" smtClean="0"/>
            </a:b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15/07/2011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Point 8</a:t>
            </a:r>
          </a:p>
          <a:p>
            <a:pPr lvl="1"/>
            <a:r>
              <a:rPr lang="en-US" dirty="0" smtClean="0"/>
              <a:t>Replaced two flow meters</a:t>
            </a:r>
          </a:p>
          <a:p>
            <a:pPr lvl="1"/>
            <a:r>
              <a:rPr lang="en-US" dirty="0" smtClean="0"/>
              <a:t>Adjusted warning levels</a:t>
            </a:r>
          </a:p>
          <a:p>
            <a:r>
              <a:rPr lang="en-US" dirty="0" smtClean="0"/>
              <a:t>Quite a few accesses in the shadow: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LHCb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- CMS, </a:t>
            </a:r>
            <a:br>
              <a:rPr lang="en-US" dirty="0" smtClean="0"/>
            </a:br>
            <a:r>
              <a:rPr lang="en-US" dirty="0" smtClean="0"/>
              <a:t>- Pt 6 </a:t>
            </a:r>
            <a:r>
              <a:rPr lang="en-US" dirty="0" err="1" smtClean="0"/>
              <a:t>cryo</a:t>
            </a:r>
            <a:r>
              <a:rPr lang="en-US" dirty="0" smtClean="0"/>
              <a:t> PLC communication to be reestablished (15'). </a:t>
            </a:r>
            <a:br>
              <a:rPr lang="en-US" dirty="0" smtClean="0"/>
            </a:br>
            <a:r>
              <a:rPr lang="en-US" dirty="0" smtClean="0"/>
              <a:t>- Pt 4 and 8 </a:t>
            </a:r>
            <a:r>
              <a:rPr lang="en-US" dirty="0" err="1" smtClean="0"/>
              <a:t>cryo</a:t>
            </a:r>
            <a:r>
              <a:rPr lang="en-US" dirty="0" smtClean="0"/>
              <a:t> valves to be opened (15'). </a:t>
            </a:r>
            <a:br>
              <a:rPr lang="en-US" dirty="0" smtClean="0"/>
            </a:br>
            <a:r>
              <a:rPr lang="en-US" dirty="0" smtClean="0"/>
              <a:t>- Pt 4 RF and CV. </a:t>
            </a:r>
            <a:br>
              <a:rPr lang="en-US" dirty="0" smtClean="0"/>
            </a:br>
            <a:r>
              <a:rPr lang="en-US" dirty="0" smtClean="0"/>
              <a:t>- ATLAS, cavern and PM15. </a:t>
            </a:r>
            <a:br>
              <a:rPr lang="en-US" dirty="0" smtClean="0"/>
            </a:br>
            <a:r>
              <a:rPr lang="en-US" dirty="0" smtClean="0"/>
              <a:t>- Pt 6 BLM (tunnel).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15/07/2011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48 bunches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15/07/2011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692620"/>
            <a:ext cx="72771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10" y="4293120"/>
            <a:ext cx="4723856" cy="57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3460" y="4919008"/>
            <a:ext cx="7489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We had to fight a bit to find the collisions in ALICE and </a:t>
            </a:r>
            <a:r>
              <a:rPr lang="en-US" dirty="0" err="1" smtClean="0"/>
              <a:t>LHCb</a:t>
            </a:r>
            <a:r>
              <a:rPr lang="en-US" dirty="0" smtClean="0"/>
              <a:t> and ended up with an almost zero separation in ALICE and a </a:t>
            </a:r>
            <a:r>
              <a:rPr lang="en-US" dirty="0" err="1" smtClean="0"/>
              <a:t>lumi</a:t>
            </a:r>
            <a:r>
              <a:rPr lang="en-US" dirty="0" smtClean="0"/>
              <a:t> of 0.008 Hz/</a:t>
            </a:r>
            <a:r>
              <a:rPr lang="en-US" dirty="0" err="1" smtClean="0"/>
              <a:t>ub</a:t>
            </a:r>
            <a:r>
              <a:rPr lang="en-US" dirty="0" smtClean="0"/>
              <a:t> ('requested' was 0.009 Hz/</a:t>
            </a:r>
            <a:r>
              <a:rPr lang="en-US" dirty="0" err="1" smtClean="0"/>
              <a:t>ub</a:t>
            </a:r>
            <a:r>
              <a:rPr lang="en-US" dirty="0" smtClean="0"/>
              <a:t>). </a:t>
            </a:r>
            <a:r>
              <a:rPr lang="en-US" dirty="0" err="1" smtClean="0"/>
              <a:t>LHCb</a:t>
            </a:r>
            <a:r>
              <a:rPr lang="en-US" dirty="0" smtClean="0"/>
              <a:t> had as well some problems of transmission of the target </a:t>
            </a:r>
            <a:r>
              <a:rPr lang="en-US" dirty="0" err="1" smtClean="0"/>
              <a:t>lumi</a:t>
            </a:r>
            <a:r>
              <a:rPr lang="en-US" dirty="0" smtClean="0"/>
              <a:t> through DIP: to be looked at by experts. </a:t>
            </a:r>
            <a:br>
              <a:rPr lang="en-US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19:20 RF Power interlock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1944270"/>
          </a:xfrm>
        </p:spPr>
        <p:txBody>
          <a:bodyPr/>
          <a:lstStyle/>
          <a:p>
            <a:r>
              <a:rPr lang="en-US" dirty="0" smtClean="0"/>
              <a:t>ACSLine2B1 :: Klystron filament current too low</a:t>
            </a:r>
          </a:p>
          <a:p>
            <a:r>
              <a:rPr lang="en-US" dirty="0" smtClean="0"/>
              <a:t>DCCT measurement system fault or a klystron filament problem. Access required -&gt; later</a:t>
            </a:r>
          </a:p>
          <a:p>
            <a:r>
              <a:rPr lang="en-US" dirty="0" smtClean="0"/>
              <a:t>Re-configured to continue without cavity 2B1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15/07/2011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200" y="2708900"/>
            <a:ext cx="2133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264 Bunches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15/07/2011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980660"/>
            <a:ext cx="7305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840 Bunches – lost during adjust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728240"/>
          </a:xfrm>
        </p:spPr>
        <p:txBody>
          <a:bodyPr/>
          <a:lstStyle/>
          <a:p>
            <a:r>
              <a:rPr lang="en-US" dirty="0" smtClean="0"/>
              <a:t>Increased vacuum activity with this fill. ATLAS was complaining about high background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15/07/2011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2276840"/>
            <a:ext cx="72961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Atlas</a:t>
            </a:r>
          </a:p>
          <a:p>
            <a:pPr lvl="1"/>
            <a:r>
              <a:rPr lang="en-US" dirty="0" smtClean="0"/>
              <a:t>RF cavity, 2B1 off for the moment</a:t>
            </a:r>
          </a:p>
          <a:p>
            <a:r>
              <a:rPr lang="en-US" dirty="0" smtClean="0"/>
              <a:t>To be checked</a:t>
            </a:r>
          </a:p>
          <a:p>
            <a:pPr lvl="1"/>
            <a:r>
              <a:rPr lang="en-US" dirty="0" smtClean="0"/>
              <a:t>BLMs Voltage interlock of point 7 BLMs (and other points)</a:t>
            </a:r>
          </a:p>
          <a:p>
            <a:r>
              <a:rPr lang="en-US" dirty="0" smtClean="0"/>
              <a:t>Stable beams</a:t>
            </a:r>
          </a:p>
          <a:p>
            <a:pPr lvl="1"/>
            <a:r>
              <a:rPr lang="en-US" dirty="0" smtClean="0"/>
              <a:t>48 bunches per beam: </a:t>
            </a:r>
            <a:r>
              <a:rPr lang="en-US" b="1" dirty="0" smtClean="0">
                <a:solidFill>
                  <a:srgbClr val="00B050"/>
                </a:solidFill>
              </a:rPr>
              <a:t>Done</a:t>
            </a:r>
          </a:p>
          <a:p>
            <a:pPr lvl="1"/>
            <a:r>
              <a:rPr lang="en-US" dirty="0" smtClean="0"/>
              <a:t>Default is to continue with the satellite collision scheme (unless requested otherwise by ALICE): </a:t>
            </a:r>
          </a:p>
          <a:p>
            <a:pPr lvl="2"/>
            <a:r>
              <a:rPr lang="en-US" dirty="0" smtClean="0"/>
              <a:t>50ns_264b_249_0_240_36bpi8inj (1 fill) : </a:t>
            </a:r>
            <a:r>
              <a:rPr lang="en-US" b="1" dirty="0" smtClean="0">
                <a:solidFill>
                  <a:srgbClr val="00B050"/>
                </a:solidFill>
              </a:rPr>
              <a:t>Done</a:t>
            </a:r>
          </a:p>
          <a:p>
            <a:pPr lvl="2"/>
            <a:r>
              <a:rPr lang="en-US" dirty="0" smtClean="0"/>
              <a:t>50ns_840b_807_0_816_108bpi12inj (1 fill) : </a:t>
            </a:r>
            <a:r>
              <a:rPr lang="en-US" b="1" dirty="0" smtClean="0">
                <a:solidFill>
                  <a:srgbClr val="00B050"/>
                </a:solidFill>
              </a:rPr>
              <a:t>Again, 6 hours </a:t>
            </a:r>
            <a:r>
              <a:rPr lang="en-US" b="1" dirty="0" err="1" smtClean="0">
                <a:solidFill>
                  <a:srgbClr val="00B050"/>
                </a:solidFill>
              </a:rPr>
              <a:t>sb</a:t>
            </a:r>
            <a:endParaRPr lang="en-US" b="1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50ns_1380b_1331_0_1320_144bpi12inj.txt (luminosity production)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Do an </a:t>
            </a:r>
            <a:r>
              <a:rPr lang="en-US" b="1" dirty="0" smtClean="0">
                <a:solidFill>
                  <a:srgbClr val="FF0000"/>
                </a:solidFill>
              </a:rPr>
              <a:t>1092b or 1236b fill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 check </a:t>
            </a:r>
            <a:r>
              <a:rPr lang="en-US" b="1" dirty="0" err="1" smtClean="0">
                <a:solidFill>
                  <a:srgbClr val="FF0000"/>
                </a:solidFill>
              </a:rPr>
              <a:t>vac</a:t>
            </a:r>
            <a:r>
              <a:rPr lang="en-US" b="1" dirty="0" smtClean="0">
                <a:solidFill>
                  <a:srgbClr val="FF0000"/>
                </a:solidFill>
              </a:rPr>
              <a:t> and UFO if required</a:t>
            </a:r>
          </a:p>
          <a:p>
            <a:pPr lvl="3"/>
            <a:r>
              <a:rPr lang="en-US" dirty="0" smtClean="0"/>
              <a:t>Alice OK if back to bunch – bunch collisions for one fill?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48295</TotalTime>
  <Words>356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Thursday 14/7</vt:lpstr>
      <vt:lpstr>Accesses</vt:lpstr>
      <vt:lpstr>48 bunches</vt:lpstr>
      <vt:lpstr>19:20 RF Power interlock</vt:lpstr>
      <vt:lpstr>264 Bunches</vt:lpstr>
      <vt:lpstr>840 Bunches – lost during adjust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uythoven</cp:lastModifiedBy>
  <cp:revision>2720</cp:revision>
  <dcterms:created xsi:type="dcterms:W3CDTF">2010-07-26T05:43:59Z</dcterms:created>
  <dcterms:modified xsi:type="dcterms:W3CDTF">2011-07-15T15:50:07Z</dcterms:modified>
</cp:coreProperties>
</file>